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58" r:id="rId3"/>
    <p:sldId id="259" r:id="rId4"/>
    <p:sldId id="264" r:id="rId5"/>
    <p:sldId id="807" r:id="rId6"/>
    <p:sldId id="926" r:id="rId7"/>
    <p:sldId id="927" r:id="rId8"/>
    <p:sldId id="260" r:id="rId9"/>
    <p:sldId id="909" r:id="rId10"/>
    <p:sldId id="908" r:id="rId11"/>
    <p:sldId id="910" r:id="rId12"/>
    <p:sldId id="261" r:id="rId13"/>
    <p:sldId id="913" r:id="rId14"/>
    <p:sldId id="918" r:id="rId15"/>
    <p:sldId id="919" r:id="rId16"/>
    <p:sldId id="911" r:id="rId17"/>
    <p:sldId id="262" r:id="rId18"/>
    <p:sldId id="920" r:id="rId19"/>
    <p:sldId id="924" r:id="rId20"/>
    <p:sldId id="923" r:id="rId21"/>
    <p:sldId id="922" r:id="rId22"/>
    <p:sldId id="921" r:id="rId23"/>
    <p:sldId id="912" r:id="rId24"/>
    <p:sldId id="925" r:id="rId25"/>
    <p:sldId id="257" r:id="rId26"/>
    <p:sldId id="907" r:id="rId27"/>
    <p:sldId id="85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6449"/>
    <a:srgbClr val="F7F7F7"/>
    <a:srgbClr val="F9E5E7"/>
    <a:srgbClr val="E3F4EE"/>
    <a:srgbClr val="FBFAFA"/>
    <a:srgbClr val="F4E2D4"/>
    <a:srgbClr val="EDCAAD"/>
    <a:srgbClr val="DDC5B0"/>
    <a:srgbClr val="EFC8A7"/>
    <a:srgbClr val="8AA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6314" autoAdjust="0"/>
  </p:normalViewPr>
  <p:slideViewPr>
    <p:cSldViewPr snapToGrid="0">
      <p:cViewPr varScale="1">
        <p:scale>
          <a:sx n="69" d="100"/>
          <a:sy n="69" d="100"/>
        </p:scale>
        <p:origin x="73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8CF96-EC30-4FFC-8224-2A4572F6B50E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EECA2-04B3-4D87-8746-324DA9A9C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5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EECA2-04B3-4D87-8746-324DA9A9C3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1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優</a:t>
            </a:r>
            <a:r>
              <a:rPr lang="en-US" altLang="zh-TW" dirty="0"/>
              <a:t>:</a:t>
            </a:r>
          </a:p>
          <a:p>
            <a:pPr>
              <a:lnSpc>
                <a:spcPts val="3000"/>
              </a:lnSpc>
            </a:pP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可以同時處理標稱型和數值型資料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EECA2-04B3-4D87-8746-324DA9A9C3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優</a:t>
            </a:r>
            <a:r>
              <a:rPr lang="en-US" altLang="zh-TW" dirty="0"/>
              <a:t>:</a:t>
            </a:r>
          </a:p>
          <a:p>
            <a:pPr algn="l">
              <a:lnSpc>
                <a:spcPts val="2100"/>
              </a:lnSpc>
            </a:pP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隨機森林算法比大多數非線性分類器準確得多。</a:t>
            </a:r>
          </a:p>
          <a:p>
            <a:pPr algn="l">
              <a:lnSpc>
                <a:spcPts val="2100"/>
              </a:lnSpc>
            </a:pP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該算法也非常健壯，因為它使用多個決策樹來得出其結果。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您可以將此算法用於回歸和分類問題，使其成為高度通用的算法。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缺</a:t>
            </a:r>
            <a:r>
              <a:rPr lang="en-US" altLang="zh-TW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與決策樹相比，該模型的解釋可能非常具有挑戰性，因為您可以按照樹的路徑進行選擇。但是，這在隨機森林中是不可能的，因為它有多個決策樹。 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EECA2-04B3-4D87-8746-324DA9A9C3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0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隨機比較快</a:t>
            </a:r>
            <a:endParaRPr lang="en-US" altLang="zh-TW" dirty="0"/>
          </a:p>
          <a:p>
            <a:r>
              <a:rPr lang="zh-TW" altLang="en-US" dirty="0"/>
              <a:t>網格太久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EECA2-04B3-4D87-8746-324DA9A9C3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-170815" y="-104775"/>
            <a:ext cx="12722225" cy="7000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0123" r="9114" b="14479"/>
          <a:stretch>
            <a:fillRect/>
          </a:stretch>
        </p:blipFill>
        <p:spPr>
          <a:xfrm>
            <a:off x="-170815" y="-236220"/>
            <a:ext cx="12927330" cy="7181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7646" t="19255" r="11285" b="15346"/>
          <a:stretch>
            <a:fillRect/>
          </a:stretch>
        </p:blipFill>
        <p:spPr>
          <a:xfrm>
            <a:off x="-266065" y="-331470"/>
            <a:ext cx="12636500" cy="71818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521402" y="1439377"/>
            <a:ext cx="9496510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000" dirty="0">
                <a:solidFill>
                  <a:srgbClr val="EEEAE7">
                    <a:alpha val="80000"/>
                  </a:srgbClr>
                </a:solidFill>
                <a:latin typeface="Segoe Script" panose="030B0504020000000003" pitchFamily="66" charset="0"/>
                <a:cs typeface="+mn-ea"/>
                <a:sym typeface="+mn-lt"/>
              </a:rPr>
              <a:t>Machine</a:t>
            </a:r>
          </a:p>
          <a:p>
            <a:r>
              <a:rPr lang="en-US" altLang="zh-TW" sz="15000" dirty="0">
                <a:solidFill>
                  <a:srgbClr val="EEEAE7">
                    <a:alpha val="80000"/>
                  </a:srgbClr>
                </a:solidFill>
                <a:latin typeface="Segoe Script" panose="030B0504020000000003" pitchFamily="66" charset="0"/>
                <a:cs typeface="+mn-ea"/>
                <a:sym typeface="+mn-lt"/>
              </a:rPr>
              <a:t>Learning</a:t>
            </a:r>
            <a:endParaRPr lang="zh-CN" altLang="en-US" sz="15000" dirty="0">
              <a:solidFill>
                <a:srgbClr val="EEEAE7">
                  <a:alpha val="80000"/>
                </a:srgbClr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9339" y="22082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7B664B"/>
                </a:solidFill>
                <a:cs typeface="+mn-ea"/>
                <a:sym typeface="+mn-lt"/>
              </a:rPr>
              <a:t>機器學習</a:t>
            </a:r>
            <a:endParaRPr lang="zh-CN" altLang="en-US" sz="6000" dirty="0">
              <a:solidFill>
                <a:srgbClr val="7B664B"/>
              </a:solidFill>
              <a:cs typeface="+mn-ea"/>
              <a:sym typeface="+mn-lt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326740" y="4393547"/>
            <a:ext cx="1538514" cy="494335"/>
          </a:xfrm>
          <a:prstGeom prst="trapezoid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cs typeface="+mn-ea"/>
                <a:sym typeface="+mn-lt"/>
              </a:rPr>
              <a:t>第九組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59190" y="5496523"/>
            <a:ext cx="3073616" cy="648141"/>
            <a:chOff x="4559188" y="5628603"/>
            <a:chExt cx="3073616" cy="648141"/>
          </a:xfrm>
        </p:grpSpPr>
        <p:sp>
          <p:nvSpPr>
            <p:cNvPr id="16" name="矩形 15"/>
            <p:cNvSpPr/>
            <p:nvPr/>
          </p:nvSpPr>
          <p:spPr>
            <a:xfrm>
              <a:off x="4559188" y="5968967"/>
              <a:ext cx="30736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endParaRPr lang="zh-CN" altLang="en-US" sz="1400" dirty="0">
                <a:solidFill>
                  <a:srgbClr val="78644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67003" y="5628603"/>
              <a:ext cx="265139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tx1">
                      <a:alpha val="50000"/>
                    </a:schemeClr>
                  </a:solidFill>
                  <a:cs typeface="+mn-ea"/>
                  <a:sym typeface="+mn-lt"/>
                </a:rPr>
                <a:t>C108156122</a:t>
              </a:r>
              <a:r>
                <a:rPr lang="zh-TW" altLang="en-US" sz="2000" b="1" dirty="0">
                  <a:solidFill>
                    <a:schemeClr val="tx1">
                      <a:alpha val="50000"/>
                    </a:schemeClr>
                  </a:solidFill>
                  <a:cs typeface="+mn-ea"/>
                  <a:sym typeface="+mn-lt"/>
                </a:rPr>
                <a:t> 王薈宣</a:t>
              </a:r>
              <a:endParaRPr lang="zh-CN" altLang="en-US" sz="2000" b="1" dirty="0">
                <a:solidFill>
                  <a:schemeClr val="tx1">
                    <a:alpha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A3AE3FC-1BA1-4282-AAF0-A11EC7636BE6}"/>
              </a:ext>
            </a:extLst>
          </p:cNvPr>
          <p:cNvSpPr/>
          <p:nvPr/>
        </p:nvSpPr>
        <p:spPr>
          <a:xfrm>
            <a:off x="4877165" y="5781003"/>
            <a:ext cx="2651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tx1">
                    <a:alpha val="50000"/>
                  </a:schemeClr>
                </a:solidFill>
                <a:cs typeface="+mn-ea"/>
                <a:sym typeface="+mn-lt"/>
              </a:rPr>
              <a:t>C108156131</a:t>
            </a:r>
            <a:r>
              <a:rPr lang="zh-TW" altLang="en-US" sz="2000" b="1" dirty="0">
                <a:solidFill>
                  <a:schemeClr val="tx1">
                    <a:alpha val="50000"/>
                  </a:schemeClr>
                </a:solidFill>
                <a:cs typeface="+mn-ea"/>
                <a:sym typeface="+mn-lt"/>
              </a:rPr>
              <a:t> 邵子馨</a:t>
            </a:r>
            <a:endParaRPr lang="en-US" altLang="zh-TW" sz="2000" b="1" dirty="0">
              <a:solidFill>
                <a:schemeClr val="tx1">
                  <a:alpha val="50000"/>
                </a:schemeClr>
              </a:solidFill>
              <a:cs typeface="+mn-ea"/>
              <a:sym typeface="+mn-lt"/>
            </a:endParaRPr>
          </a:p>
          <a:p>
            <a:pPr algn="dist"/>
            <a:r>
              <a:rPr lang="en-US" altLang="zh-CN" sz="2000" b="1" dirty="0">
                <a:solidFill>
                  <a:schemeClr val="tx1">
                    <a:alpha val="50000"/>
                  </a:schemeClr>
                </a:solidFill>
                <a:cs typeface="+mn-ea"/>
                <a:sym typeface="+mn-lt"/>
              </a:rPr>
              <a:t>C108156130 </a:t>
            </a:r>
            <a:r>
              <a:rPr lang="zh-TW" altLang="en-US" sz="2000" b="1" dirty="0">
                <a:solidFill>
                  <a:schemeClr val="tx1">
                    <a:alpha val="50000"/>
                  </a:schemeClr>
                </a:solidFill>
                <a:cs typeface="+mn-ea"/>
                <a:sym typeface="+mn-lt"/>
              </a:rPr>
              <a:t>邱昶元</a:t>
            </a:r>
            <a:endParaRPr lang="en-US" altLang="zh-TW" sz="2000" b="1" dirty="0">
              <a:solidFill>
                <a:schemeClr val="tx1">
                  <a:alpha val="50000"/>
                </a:schemeClr>
              </a:solidFill>
              <a:cs typeface="+mn-ea"/>
              <a:sym typeface="+mn-lt"/>
            </a:endParaRPr>
          </a:p>
          <a:p>
            <a:pPr algn="dist"/>
            <a:r>
              <a:rPr lang="en-US" altLang="zh-TW" sz="2000" b="1" dirty="0">
                <a:solidFill>
                  <a:schemeClr val="tx1">
                    <a:alpha val="50000"/>
                  </a:schemeClr>
                </a:solidFill>
                <a:cs typeface="+mn-ea"/>
                <a:sym typeface="+mn-lt"/>
              </a:rPr>
              <a:t>C108156107</a:t>
            </a:r>
            <a:r>
              <a:rPr lang="zh-TW" altLang="en-US" sz="2000" b="1" dirty="0">
                <a:solidFill>
                  <a:schemeClr val="tx1">
                    <a:alpha val="50000"/>
                  </a:schemeClr>
                </a:solidFill>
                <a:cs typeface="+mn-ea"/>
                <a:sym typeface="+mn-lt"/>
              </a:rPr>
              <a:t> 洪啟哲</a:t>
            </a:r>
            <a:endParaRPr lang="en-US" altLang="zh-CN" sz="2000" b="1" dirty="0">
              <a:solidFill>
                <a:schemeClr val="tx1">
                  <a:alpha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2BD408B-BDEE-40D8-BCDB-D3456DD4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3" y="1942101"/>
            <a:ext cx="5570363" cy="350413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096001" y="1790154"/>
            <a:ext cx="6004560" cy="4665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Bagging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的思路是所有基礎模型都一致對待，每個基礎模型手裡都只有一票。然後使用民主投票的方式得到最終的結果。</a:t>
            </a:r>
          </a:p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大部分情況下，經過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bagging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得到的結果方差更小。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ts val="3000"/>
              </a:lnSpc>
            </a:pPr>
            <a:r>
              <a:rPr lang="zh-TW" altLang="en-US" b="1" dirty="0">
                <a:solidFill>
                  <a:srgbClr val="333333"/>
                </a:solidFill>
                <a:latin typeface="Helvetica Neue"/>
                <a:cs typeface="+mn-ea"/>
                <a:sym typeface="+mn-lt"/>
              </a:rPr>
              <a:t>優點：</a:t>
            </a:r>
            <a:endParaRPr lang="en-US" altLang="zh-TW" b="1" dirty="0">
              <a:solidFill>
                <a:srgbClr val="333333"/>
              </a:solidFill>
              <a:latin typeface="Helvetica Neue"/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Poppins"/>
              </a:rPr>
              <a:t>這是一種完全特定於數據的算法。</a:t>
            </a:r>
            <a:endParaRPr lang="en-US" altLang="zh-TW" b="0" i="0" dirty="0">
              <a:solidFill>
                <a:srgbClr val="333333"/>
              </a:solidFill>
              <a:effectLst/>
              <a:latin typeface="Poppins"/>
            </a:endParaRPr>
          </a:p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Poppins"/>
              </a:rPr>
              <a:t>裝袋技術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Poppins"/>
              </a:rPr>
              <a:t>減少了模型過擬合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Poppins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Poppins"/>
            </a:endParaRPr>
          </a:p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Poppins"/>
              </a:rPr>
              <a:t>它在高維數據上也表現良好。</a:t>
            </a:r>
            <a:endParaRPr lang="en-US" altLang="zh-TW" b="0" i="0" dirty="0">
              <a:solidFill>
                <a:srgbClr val="333333"/>
              </a:solidFill>
              <a:effectLst/>
              <a:latin typeface="Poppins"/>
            </a:endParaRPr>
          </a:p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Poppins"/>
              </a:rPr>
              <a:t>數據集中的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Poppins"/>
              </a:rPr>
              <a:t>缺失值不會影響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Poppins"/>
              </a:rPr>
              <a:t>算法的性能。</a:t>
            </a:r>
            <a:endParaRPr lang="en-US" altLang="zh-TW" b="0" i="0" dirty="0">
              <a:solidFill>
                <a:srgbClr val="333333"/>
              </a:solidFill>
              <a:effectLst/>
              <a:latin typeface="Poppins"/>
            </a:endParaRPr>
          </a:p>
          <a:p>
            <a:pPr>
              <a:lnSpc>
                <a:spcPts val="3000"/>
              </a:lnSpc>
            </a:pPr>
            <a:r>
              <a:rPr lang="zh-TW" altLang="en-US" b="1" dirty="0">
                <a:solidFill>
                  <a:srgbClr val="333333"/>
                </a:solidFill>
                <a:latin typeface="Poppins"/>
                <a:cs typeface="+mn-ea"/>
                <a:sym typeface="+mn-lt"/>
              </a:rPr>
              <a:t>缺點：</a:t>
            </a:r>
            <a:endParaRPr lang="en-US" altLang="zh-TW" b="1" dirty="0">
              <a:solidFill>
                <a:srgbClr val="333333"/>
              </a:solidFill>
              <a:latin typeface="Poppins"/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Poppins"/>
              </a:rPr>
              <a:t>它的一個限制是根據子集樹的平均預測給出最終預測，而不是輸出分類或回歸模型的精確值。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9047" y="759701"/>
            <a:ext cx="2246128" cy="1030453"/>
            <a:chOff x="1366252" y="1244541"/>
            <a:chExt cx="2246128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22461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Bagging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79DD38F5-C605-46A8-AB6C-006247AAD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3" y="5869698"/>
            <a:ext cx="4323333" cy="439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00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4C5678B-8A92-4871-9EEE-5F38F7C2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7" y="4409477"/>
            <a:ext cx="4235033" cy="434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EE9CDB8-7965-4868-A432-18E438222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7" y="2192635"/>
            <a:ext cx="9995753" cy="123957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819713" y="3032105"/>
            <a:ext cx="6094313" cy="361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隨機森林分類器屬於隨機森林的其中一項</a:t>
            </a:r>
            <a:endParaRPr lang="en-US" altLang="zh-TW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隨機森林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=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決策樹的簡單性 * 通過隨機性的準確性。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優點：</a:t>
            </a:r>
          </a:p>
          <a:p>
            <a:pPr algn="l">
              <a:lnSpc>
                <a:spcPts val="2300"/>
              </a:lnSpc>
            </a:pP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隨機森林分類器不會面臨過擬合問題，因為它取所有預測的平均值，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消除偏差</a:t>
            </a: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，從而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解決過擬合</a:t>
            </a: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問題。</a:t>
            </a:r>
          </a:p>
          <a:p>
            <a:pPr algn="l">
              <a:lnSpc>
                <a:spcPts val="2300"/>
              </a:lnSpc>
            </a:pP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該算法為您提供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相對特徵</a:t>
            </a: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重要性，使您可以輕鬆地為分類器選擇最有貢獻的特徵。 </a:t>
            </a:r>
          </a:p>
          <a:p>
            <a:pPr>
              <a:lnSpc>
                <a:spcPts val="2300"/>
              </a:lnSpc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缺點：</a:t>
            </a:r>
          </a:p>
          <a:p>
            <a:pPr algn="l">
              <a:lnSpc>
                <a:spcPts val="2300"/>
              </a:lnSpc>
            </a:pP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該算法比其他分類算法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慢</a:t>
            </a:r>
            <a:r>
              <a:rPr lang="zh-TW" altLang="en-US" b="0" i="0" dirty="0">
                <a:solidFill>
                  <a:srgbClr val="303133"/>
                </a:solidFill>
                <a:effectLst/>
                <a:latin typeface="-apple-system"/>
              </a:rPr>
              <a:t>得多，因為它使用多個決策樹進行預測。當隨機森林分類器進行預測時，森林中的每棵樹都必須對相同的輸入進行預測並投票。這個過程可能非常耗時。 </a:t>
            </a:r>
            <a:endParaRPr lang="en-US" altLang="zh-TW" b="0" i="0" dirty="0">
              <a:solidFill>
                <a:srgbClr val="303133"/>
              </a:solidFill>
              <a:effectLst/>
              <a:latin typeface="-apple-system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05927" y="759701"/>
            <a:ext cx="6292685" cy="1030453"/>
            <a:chOff x="1366252" y="1244541"/>
            <a:chExt cx="6292685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6292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Random Forest Classifier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4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54457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latin typeface="Segoe Script" panose="030B0504020000000003" pitchFamily="66" charset="0"/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DDC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865937" cy="679681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900176" y="378056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786449"/>
                </a:solidFill>
                <a:cs typeface="+mn-ea"/>
                <a:sym typeface="+mn-lt"/>
              </a:rPr>
              <a:t>衡量指標</a:t>
            </a:r>
            <a:endParaRPr lang="zh-CN" altLang="en-US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3303" y="4575337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Indicator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1293944" cy="1030453"/>
            <a:chOff x="1366252" y="1244541"/>
            <a:chExt cx="1293944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12939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GINI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852AC34-29E2-4B97-9391-3AF4445A3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34" y="1942101"/>
            <a:ext cx="8547066" cy="4591691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E48E7D76-9C66-4021-A46C-F2939446C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76" y="5181600"/>
            <a:ext cx="3404824" cy="150413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606A8C8-5377-4599-BD26-08F87A6C8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78" y="2618509"/>
            <a:ext cx="3554614" cy="27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5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2246128" cy="1030453"/>
            <a:chOff x="1366252" y="1244541"/>
            <a:chExt cx="2246128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22461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Bagging</a:t>
              </a: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E88AD39-E2B5-4052-BFE3-19E3A24F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34" y="1942101"/>
            <a:ext cx="8547066" cy="4591691"/>
          </a:xfrm>
          <a:prstGeom prst="rect">
            <a:avLst/>
          </a:prstGeom>
        </p:spPr>
      </p:pic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F1BE890-23B8-48BD-B83F-D93F556EB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09" y="5223164"/>
            <a:ext cx="3468391" cy="1462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E133C2C-F90C-4EF9-9245-D595D1A36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974" y="2261872"/>
            <a:ext cx="3608007" cy="28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4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6292685" cy="1030453"/>
            <a:chOff x="1366252" y="1244541"/>
            <a:chExt cx="6292685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6292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Random Forest Classifier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0812FA5-97B5-4494-9E55-FB6080BE7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34" y="1942101"/>
            <a:ext cx="8547066" cy="4591691"/>
          </a:xfrm>
          <a:prstGeom prst="rect">
            <a:avLst/>
          </a:prstGeom>
        </p:spPr>
      </p:pic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02F499BE-F33A-4189-805E-06B44B32D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70" y="5213280"/>
            <a:ext cx="3139330" cy="13205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FA55937-3C63-44D1-9FC4-E95036BDD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17" y="2286001"/>
            <a:ext cx="3570226" cy="285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4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03699" y="382904"/>
            <a:ext cx="3169329" cy="1030453"/>
            <a:chOff x="1366252" y="1244541"/>
            <a:chExt cx="3169329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31693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ROC/AUC</a:t>
              </a:r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圖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0D05F160-F012-4C0D-8035-250A28204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32" y="1511245"/>
            <a:ext cx="5001301" cy="222921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B378A50-BB29-4B40-B628-DDBA0D5EF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06" y="2715641"/>
            <a:ext cx="4125774" cy="3794766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B1897299-E02B-404C-AD48-2D3CE9CC511A}"/>
              </a:ext>
            </a:extLst>
          </p:cNvPr>
          <p:cNvGrpSpPr/>
          <p:nvPr/>
        </p:nvGrpSpPr>
        <p:grpSpPr>
          <a:xfrm>
            <a:off x="885315" y="1549449"/>
            <a:ext cx="1678906" cy="1807453"/>
            <a:chOff x="3872741" y="4055863"/>
            <a:chExt cx="1678906" cy="180745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EECE89E-8C2F-43F4-8AC4-0DF6EBC1F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741" y="4310571"/>
              <a:ext cx="1678906" cy="1552745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F4849E7-D71E-4404-9BF1-821B9FE578BF}"/>
                </a:ext>
              </a:extLst>
            </p:cNvPr>
            <p:cNvSpPr txBox="1"/>
            <p:nvPr/>
          </p:nvSpPr>
          <p:spPr>
            <a:xfrm rot="16200000">
              <a:off x="4550612" y="3591194"/>
              <a:ext cx="323165" cy="1252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900" dirty="0" err="1"/>
                <a:t>DecisionTreeCLassifier</a:t>
              </a:r>
              <a:endParaRPr lang="zh-TW" altLang="en-US" sz="9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160F887-2C61-4158-9C30-428007929C1D}"/>
              </a:ext>
            </a:extLst>
          </p:cNvPr>
          <p:cNvGrpSpPr/>
          <p:nvPr/>
        </p:nvGrpSpPr>
        <p:grpSpPr>
          <a:xfrm>
            <a:off x="969988" y="3247874"/>
            <a:ext cx="1680720" cy="1821212"/>
            <a:chOff x="1351954" y="4096504"/>
            <a:chExt cx="1680720" cy="182121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08C716D-02B0-4629-85EF-1F7FCA95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954" y="4379029"/>
              <a:ext cx="1680720" cy="1538687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9911B1-27C0-4C50-A0A5-9021D6628C59}"/>
                </a:ext>
              </a:extLst>
            </p:cNvPr>
            <p:cNvSpPr txBox="1"/>
            <p:nvPr/>
          </p:nvSpPr>
          <p:spPr>
            <a:xfrm rot="16200000">
              <a:off x="2040891" y="3790230"/>
              <a:ext cx="323165" cy="935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900" dirty="0" err="1"/>
                <a:t>BaggingClassifer</a:t>
              </a:r>
              <a:endParaRPr lang="zh-TW" altLang="en-US" sz="900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054D6E62-6F82-45D9-99B0-9DE785F0C32C}"/>
              </a:ext>
            </a:extLst>
          </p:cNvPr>
          <p:cNvGrpSpPr/>
          <p:nvPr/>
        </p:nvGrpSpPr>
        <p:grpSpPr>
          <a:xfrm>
            <a:off x="999911" y="4953391"/>
            <a:ext cx="1678906" cy="1848607"/>
            <a:chOff x="1122705" y="1813121"/>
            <a:chExt cx="1678906" cy="184860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5349CBD-7377-4B72-9579-33D0DA4DD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05" y="2072679"/>
              <a:ext cx="1678906" cy="1589049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9A376D7-D4C7-41C1-9C93-7D96FBBCDBB3}"/>
                </a:ext>
              </a:extLst>
            </p:cNvPr>
            <p:cNvSpPr txBox="1"/>
            <p:nvPr/>
          </p:nvSpPr>
          <p:spPr>
            <a:xfrm rot="16200000">
              <a:off x="1800576" y="1308225"/>
              <a:ext cx="323165" cy="13329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900" dirty="0" err="1"/>
                <a:t>RandomForestCLassifier</a:t>
              </a:r>
              <a:endParaRPr lang="zh-TW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65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54457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latin typeface="Segoe Script" panose="030B0504020000000003" pitchFamily="66" charset="0"/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ED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865937" cy="679681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310896" y="378056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786449"/>
                </a:solidFill>
                <a:cs typeface="+mn-ea"/>
                <a:sym typeface="+mn-lt"/>
              </a:rPr>
              <a:t>結論及優缺點</a:t>
            </a:r>
            <a:endParaRPr lang="zh-CN" altLang="en-US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19313" y="4591256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Conclusion &amp; Pros and Cons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3645550" cy="1030453"/>
            <a:chOff x="1366252" y="1244541"/>
            <a:chExt cx="3645550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36455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隨機搜尋</a:t>
              </a:r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-Gini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9699375-8E90-4933-9411-63777337A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569" y="1840229"/>
            <a:ext cx="7018862" cy="44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9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4729180" cy="1030453"/>
            <a:chOff x="1366252" y="1244541"/>
            <a:chExt cx="4729180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4729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網格搜尋</a:t>
              </a:r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-Bagging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9699375-8E90-4933-9411-63777337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163" y="2130905"/>
            <a:ext cx="11543837" cy="415744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AE966C8-7724-416A-86BF-BD45BF9CE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0" t="18200" b="7182"/>
          <a:stretch/>
        </p:blipFill>
        <p:spPr>
          <a:xfrm>
            <a:off x="7782526" y="1300008"/>
            <a:ext cx="3700780" cy="1513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94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/>
          <p:cNvSpPr txBox="1"/>
          <p:nvPr/>
        </p:nvSpPr>
        <p:spPr>
          <a:xfrm>
            <a:off x="7300787" y="788198"/>
            <a:ext cx="269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86449"/>
                </a:solidFill>
                <a:cs typeface="+mn-ea"/>
                <a:sym typeface="+mn-lt"/>
              </a:rPr>
              <a:t>主題及資料介紹</a:t>
            </a:r>
            <a:endParaRPr lang="zh-CN" altLang="en-US" sz="28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29815" y="1301348"/>
            <a:ext cx="3751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Theme</a:t>
            </a:r>
            <a:r>
              <a:rPr lang="zh-TW" altLang="en-US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&amp;</a:t>
            </a:r>
            <a:r>
              <a:rPr lang="zh-TW" altLang="en-US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Database introduction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300787" y="1959855"/>
            <a:ext cx="162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86449"/>
                </a:solidFill>
                <a:cs typeface="+mn-ea"/>
                <a:sym typeface="+mn-lt"/>
              </a:rPr>
              <a:t>模型介紹</a:t>
            </a:r>
            <a:endParaRPr lang="zh-CN" altLang="en-US" sz="28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29815" y="2473005"/>
            <a:ext cx="2347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Model introduction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300787" y="3131512"/>
            <a:ext cx="162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86449"/>
                </a:solidFill>
                <a:cs typeface="+mn-ea"/>
                <a:sym typeface="+mn-lt"/>
              </a:rPr>
              <a:t>衡量指標</a:t>
            </a:r>
            <a:endParaRPr lang="zh-CN" altLang="en-US" sz="28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329815" y="3644662"/>
            <a:ext cx="118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Indicator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300787" y="4303170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86449"/>
                </a:solidFill>
                <a:cs typeface="+mn-ea"/>
                <a:sym typeface="+mn-lt"/>
              </a:rPr>
              <a:t>結論及優缺點</a:t>
            </a:r>
            <a:endParaRPr lang="zh-CN" altLang="en-US" sz="28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29815" y="4816320"/>
            <a:ext cx="335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Conclusion &amp; Pros and Cons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6309727" y="877543"/>
            <a:ext cx="802273" cy="4327222"/>
            <a:chOff x="6309727" y="1304263"/>
            <a:chExt cx="802273" cy="4327222"/>
          </a:xfrm>
        </p:grpSpPr>
        <p:sp>
          <p:nvSpPr>
            <p:cNvPr id="69" name="圆角矩形 68"/>
            <p:cNvSpPr/>
            <p:nvPr/>
          </p:nvSpPr>
          <p:spPr>
            <a:xfrm>
              <a:off x="6309727" y="1304263"/>
              <a:ext cx="802273" cy="802273"/>
            </a:xfrm>
            <a:prstGeom prst="roundRect">
              <a:avLst/>
            </a:prstGeom>
            <a:solidFill>
              <a:srgbClr val="8A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6309727" y="2461406"/>
              <a:ext cx="802273" cy="802273"/>
            </a:xfrm>
            <a:prstGeom prst="roundRect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309727" y="3618549"/>
              <a:ext cx="802273" cy="802273"/>
            </a:xfrm>
            <a:prstGeom prst="roundRect">
              <a:avLst/>
            </a:prstGeom>
            <a:solidFill>
              <a:srgbClr val="DDC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309727" y="4775693"/>
              <a:ext cx="802273" cy="802273"/>
            </a:xfrm>
            <a:prstGeom prst="roundRect">
              <a:avLst/>
            </a:prstGeom>
            <a:solidFill>
              <a:srgbClr val="ED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6430979" y="1388639"/>
              <a:ext cx="608370" cy="761405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430979" y="2530393"/>
              <a:ext cx="608370" cy="761405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6430979" y="3738524"/>
              <a:ext cx="559769" cy="761405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6430979" y="4870080"/>
              <a:ext cx="559769" cy="761405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1958249" y="2137978"/>
            <a:ext cx="324319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EEEAE7">
                    <a:alpha val="80000"/>
                  </a:srgbClr>
                </a:solidFill>
                <a:latin typeface="Segoe Script" panose="030B0504020000000003" pitchFamily="66" charset="0"/>
                <a:cs typeface="+mn-ea"/>
                <a:sym typeface="+mn-lt"/>
              </a:rPr>
              <a:t>Con</a:t>
            </a:r>
            <a:endParaRPr lang="zh-CN" altLang="en-US" sz="9600" dirty="0">
              <a:solidFill>
                <a:srgbClr val="EEEAE7">
                  <a:alpha val="80000"/>
                </a:srgbClr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41129" y="255157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7B664B"/>
                </a:solidFill>
                <a:cs typeface="+mn-ea"/>
                <a:sym typeface="+mn-lt"/>
              </a:rPr>
              <a:t>目</a:t>
            </a:r>
            <a:r>
              <a:rPr lang="zh-TW" altLang="en-US" sz="6600" dirty="0">
                <a:solidFill>
                  <a:srgbClr val="7B664B"/>
                </a:solidFill>
                <a:cs typeface="+mn-ea"/>
                <a:sym typeface="+mn-lt"/>
              </a:rPr>
              <a:t>錄</a:t>
            </a:r>
            <a:endParaRPr lang="zh-CN" altLang="en-US" sz="6000" dirty="0">
              <a:solidFill>
                <a:srgbClr val="7B664B"/>
              </a:solidFill>
              <a:cs typeface="+mn-ea"/>
              <a:sym typeface="+mn-lt"/>
            </a:endParaRPr>
          </a:p>
        </p:txBody>
      </p:sp>
      <p:sp>
        <p:nvSpPr>
          <p:cNvPr id="85" name="矩形: 圆角 84"/>
          <p:cNvSpPr/>
          <p:nvPr/>
        </p:nvSpPr>
        <p:spPr>
          <a:xfrm>
            <a:off x="3222625" y="4185502"/>
            <a:ext cx="720725" cy="81319"/>
          </a:xfrm>
          <a:prstGeom prst="roundRect">
            <a:avLst>
              <a:gd name="adj" fmla="val 50000"/>
            </a:avLst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圆角矩形 77">
            <a:extLst>
              <a:ext uri="{FF2B5EF4-FFF2-40B4-BE49-F238E27FC236}">
                <a16:creationId xmlns:a16="http://schemas.microsoft.com/office/drawing/2014/main" id="{AF3B4D87-A860-4FB8-BA43-1013EA39E3E3}"/>
              </a:ext>
            </a:extLst>
          </p:cNvPr>
          <p:cNvSpPr/>
          <p:nvPr/>
        </p:nvSpPr>
        <p:spPr>
          <a:xfrm>
            <a:off x="6334027" y="5506117"/>
            <a:ext cx="802273" cy="8022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Segoe Script" panose="030B0504020000000003" pitchFamily="66" charset="0"/>
              <a:cs typeface="+mn-ea"/>
              <a:sym typeface="+mn-lt"/>
            </a:endParaRPr>
          </a:p>
        </p:txBody>
      </p:sp>
      <p:sp>
        <p:nvSpPr>
          <p:cNvPr id="26" name="圆角矩形 83">
            <a:extLst>
              <a:ext uri="{FF2B5EF4-FFF2-40B4-BE49-F238E27FC236}">
                <a16:creationId xmlns:a16="http://schemas.microsoft.com/office/drawing/2014/main" id="{612BBF41-79BC-4F41-A291-4C084C7157CF}"/>
              </a:ext>
            </a:extLst>
          </p:cNvPr>
          <p:cNvSpPr/>
          <p:nvPr/>
        </p:nvSpPr>
        <p:spPr>
          <a:xfrm>
            <a:off x="6430979" y="5561419"/>
            <a:ext cx="559769" cy="761405"/>
          </a:xfrm>
          <a:prstGeom prst="round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bg1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sp>
        <p:nvSpPr>
          <p:cNvPr id="27" name="文本框 78">
            <a:extLst>
              <a:ext uri="{FF2B5EF4-FFF2-40B4-BE49-F238E27FC236}">
                <a16:creationId xmlns:a16="http://schemas.microsoft.com/office/drawing/2014/main" id="{1B869093-9936-4C5F-B44B-1784A4B10081}"/>
              </a:ext>
            </a:extLst>
          </p:cNvPr>
          <p:cNvSpPr txBox="1"/>
          <p:nvPr/>
        </p:nvSpPr>
        <p:spPr>
          <a:xfrm>
            <a:off x="7300787" y="5406414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86449"/>
                </a:solidFill>
                <a:cs typeface="+mn-ea"/>
                <a:sym typeface="+mn-lt"/>
              </a:rPr>
              <a:t>組員貢獻</a:t>
            </a:r>
            <a:endParaRPr lang="zh-CN" altLang="en-US" sz="28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28" name="文本框 79">
            <a:extLst>
              <a:ext uri="{FF2B5EF4-FFF2-40B4-BE49-F238E27FC236}">
                <a16:creationId xmlns:a16="http://schemas.microsoft.com/office/drawing/2014/main" id="{A0A5B5FD-E7A2-413D-B2FA-C77DC9FB2892}"/>
              </a:ext>
            </a:extLst>
          </p:cNvPr>
          <p:cNvSpPr txBox="1"/>
          <p:nvPr/>
        </p:nvSpPr>
        <p:spPr>
          <a:xfrm>
            <a:off x="7329815" y="5947661"/>
            <a:ext cx="335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Team member contribution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3631122" cy="1030453"/>
            <a:chOff x="1366252" y="1244541"/>
            <a:chExt cx="3631122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36311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網格搜尋</a:t>
              </a:r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-RFC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9699375-8E90-4933-9411-63777337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017" y="1942101"/>
            <a:ext cx="10077965" cy="32651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04D905-7986-4335-8F30-31E28CD74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34" y="5697386"/>
            <a:ext cx="5234906" cy="342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58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3645550" cy="1030453"/>
            <a:chOff x="1366252" y="1244541"/>
            <a:chExt cx="3645550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36455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交叉驗證</a:t>
              </a:r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-Gini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9699375-8E90-4933-9411-63777337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498" y="2765838"/>
            <a:ext cx="10699083" cy="21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4729180" cy="1030453"/>
            <a:chOff x="1366252" y="1244541"/>
            <a:chExt cx="4729180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4729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交叉驗證</a:t>
              </a:r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-Bagging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9699375-8E90-4933-9411-63777337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163" y="2109469"/>
            <a:ext cx="8235917" cy="41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76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3631122" cy="1030453"/>
            <a:chOff x="1366252" y="1244541"/>
            <a:chExt cx="3631122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36311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交叉驗證</a:t>
              </a:r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-RFC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9699375-8E90-4933-9411-63777337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56" y="3003550"/>
            <a:ext cx="9821487" cy="17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5927" y="759701"/>
            <a:ext cx="2441694" cy="1030453"/>
            <a:chOff x="1366252" y="1244541"/>
            <a:chExt cx="2441694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資料檢視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9699375-8E90-4933-9411-63777337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927" y="1942101"/>
            <a:ext cx="9052392" cy="22500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EA2BFA-EEFC-49DD-8E66-185155C7A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74" y="3332347"/>
            <a:ext cx="3552825" cy="33909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4718D2-859A-4D62-AC8E-EA3C6CB3A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7" y="4605076"/>
            <a:ext cx="3919211" cy="787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732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48344" y="2716224"/>
            <a:ext cx="610295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EEEAE7">
                    <a:alpha val="80000"/>
                  </a:srgbClr>
                </a:solidFill>
                <a:latin typeface="Segoe Script" panose="030B0504020000000003" pitchFamily="66" charset="0"/>
                <a:cs typeface="+mn-ea"/>
                <a:sym typeface="+mn-lt"/>
              </a:rPr>
              <a:t>Thanks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6172" y="338101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B664B"/>
                </a:solidFill>
                <a:cs typeface="+mn-ea"/>
                <a:sym typeface="+mn-lt"/>
              </a:rPr>
              <a:t>多</a:t>
            </a:r>
            <a:r>
              <a:rPr lang="zh-TW" altLang="en-US" sz="5400" dirty="0">
                <a:solidFill>
                  <a:srgbClr val="7B664B"/>
                </a:solidFill>
                <a:cs typeface="+mn-ea"/>
                <a:sym typeface="+mn-lt"/>
              </a:rPr>
              <a:t>謝</a:t>
            </a:r>
            <a:r>
              <a:rPr lang="zh-CN" altLang="en-US" sz="5400" dirty="0">
                <a:solidFill>
                  <a:srgbClr val="7B664B"/>
                </a:solidFill>
                <a:cs typeface="+mn-ea"/>
                <a:sym typeface="+mn-lt"/>
              </a:rPr>
              <a:t>您的</a:t>
            </a:r>
            <a:r>
              <a:rPr lang="zh-TW" altLang="en-US" sz="5400" dirty="0">
                <a:solidFill>
                  <a:srgbClr val="7B664B"/>
                </a:solidFill>
                <a:cs typeface="+mn-ea"/>
                <a:sym typeface="+mn-lt"/>
              </a:rPr>
              <a:t>觀</a:t>
            </a:r>
            <a:r>
              <a:rPr lang="zh-CN" altLang="en-US" sz="5400" dirty="0">
                <a:solidFill>
                  <a:srgbClr val="7B664B"/>
                </a:solidFill>
                <a:cs typeface="+mn-ea"/>
                <a:sym typeface="+mn-lt"/>
              </a:rPr>
              <a:t>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54457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latin typeface="Segoe Script" panose="030B0504020000000003" pitchFamily="66" charset="0"/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669500" y="2124615"/>
              <a:ext cx="875634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05</a:t>
              </a:r>
              <a:endParaRPr lang="zh-CN" altLang="en-US" sz="44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49376" y="378056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786449"/>
                </a:solidFill>
                <a:cs typeface="+mn-ea"/>
                <a:sym typeface="+mn-lt"/>
              </a:rPr>
              <a:t>組員貢獻</a:t>
            </a:r>
            <a:endParaRPr lang="zh-CN" altLang="en-US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90433" y="4591256"/>
            <a:ext cx="3211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Team member contribution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4098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2255" y="3535177"/>
            <a:ext cx="2884123" cy="57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786449"/>
                </a:solidFill>
                <a:cs typeface="+mn-ea"/>
                <a:sym typeface="+mn-lt"/>
              </a:rPr>
              <a:t>C108156122</a:t>
            </a:r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 </a:t>
            </a:r>
            <a:r>
              <a:rPr lang="zh-TW" altLang="en-US" sz="2400" dirty="0">
                <a:solidFill>
                  <a:srgbClr val="786449"/>
                </a:solidFill>
                <a:cs typeface="+mn-ea"/>
                <a:sym typeface="+mn-lt"/>
              </a:rPr>
              <a:t>王薈宣</a:t>
            </a:r>
            <a:endParaRPr lang="en-US" altLang="zh-CN" sz="2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577" y="4139555"/>
            <a:ext cx="1891473" cy="3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9997" y="3535177"/>
            <a:ext cx="2884123" cy="57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rgbClr val="786449"/>
                </a:solidFill>
                <a:cs typeface="+mn-ea"/>
                <a:sym typeface="+mn-lt"/>
              </a:rPr>
              <a:t>C108156131 </a:t>
            </a:r>
            <a:r>
              <a:rPr lang="zh-TW" altLang="en-US" sz="2400" dirty="0">
                <a:solidFill>
                  <a:srgbClr val="786449"/>
                </a:solidFill>
                <a:cs typeface="+mn-ea"/>
                <a:sym typeface="+mn-lt"/>
              </a:rPr>
              <a:t>邵子馨</a:t>
            </a:r>
            <a:endParaRPr lang="en-US" altLang="zh-CN" sz="2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25360" y="4139555"/>
            <a:ext cx="1891473" cy="3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35%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6460" y="3535177"/>
            <a:ext cx="2884123" cy="57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786449"/>
                </a:solidFill>
                <a:cs typeface="+mn-ea"/>
                <a:sym typeface="+mn-lt"/>
              </a:rPr>
              <a:t>C108156130 </a:t>
            </a:r>
            <a:r>
              <a:rPr lang="zh-TW" altLang="en-US" sz="2400" dirty="0">
                <a:solidFill>
                  <a:srgbClr val="786449"/>
                </a:solidFill>
                <a:cs typeface="+mn-ea"/>
                <a:sym typeface="+mn-lt"/>
              </a:rPr>
              <a:t>邱昶元</a:t>
            </a:r>
            <a:endParaRPr lang="en-US" altLang="zh-CN" sz="2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2143" y="4139555"/>
            <a:ext cx="1891473" cy="3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02602" y="3535177"/>
            <a:ext cx="2884123" cy="57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786449"/>
                </a:solidFill>
                <a:cs typeface="+mn-ea"/>
                <a:sym typeface="+mn-lt"/>
              </a:rPr>
              <a:t>C108156107 </a:t>
            </a:r>
            <a:r>
              <a:rPr lang="zh-TW" altLang="en-US" sz="2400" dirty="0">
                <a:solidFill>
                  <a:srgbClr val="786449"/>
                </a:solidFill>
                <a:cs typeface="+mn-ea"/>
                <a:sym typeface="+mn-lt"/>
              </a:rPr>
              <a:t>洪啟哲</a:t>
            </a:r>
            <a:endParaRPr lang="en-US" altLang="zh-CN" sz="2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98925" y="4139555"/>
            <a:ext cx="1891473" cy="3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arrow-pointing-left-circular-button_20407"/>
          <p:cNvSpPr>
            <a:spLocks noChangeAspect="1"/>
          </p:cNvSpPr>
          <p:nvPr/>
        </p:nvSpPr>
        <p:spPr bwMode="auto">
          <a:xfrm flipH="1">
            <a:off x="1663645" y="2700153"/>
            <a:ext cx="642607" cy="641788"/>
          </a:xfrm>
          <a:prstGeom prst="flowChartDecision">
            <a:avLst/>
          </a:prstGeom>
          <a:solidFill>
            <a:srgbClr val="8AA4B6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arrow-pointing-left-circular-button_20407"/>
          <p:cNvSpPr>
            <a:spLocks noChangeAspect="1"/>
          </p:cNvSpPr>
          <p:nvPr/>
        </p:nvSpPr>
        <p:spPr bwMode="auto">
          <a:xfrm flipH="1">
            <a:off x="4449793" y="2700153"/>
            <a:ext cx="642607" cy="641788"/>
          </a:xfrm>
          <a:prstGeom prst="diamond">
            <a:avLst/>
          </a:prstGeom>
          <a:solidFill>
            <a:srgbClr val="EFC8A7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arrow-pointing-left-circular-button_20407"/>
          <p:cNvSpPr>
            <a:spLocks noChangeAspect="1"/>
          </p:cNvSpPr>
          <p:nvPr/>
        </p:nvSpPr>
        <p:spPr bwMode="auto">
          <a:xfrm flipH="1">
            <a:off x="7236576" y="2700153"/>
            <a:ext cx="642607" cy="641788"/>
          </a:xfrm>
          <a:prstGeom prst="diamond">
            <a:avLst/>
          </a:prstGeom>
          <a:solidFill>
            <a:srgbClr val="DDC5B0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arrow-pointing-left-circular-button_20407"/>
          <p:cNvSpPr>
            <a:spLocks noChangeAspect="1"/>
          </p:cNvSpPr>
          <p:nvPr/>
        </p:nvSpPr>
        <p:spPr bwMode="auto">
          <a:xfrm flipH="1">
            <a:off x="10023358" y="2700153"/>
            <a:ext cx="642607" cy="641788"/>
          </a:xfrm>
          <a:prstGeom prst="diamond">
            <a:avLst/>
          </a:prstGeom>
          <a:solidFill>
            <a:srgbClr val="EDCAAD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542243" y="883591"/>
            <a:ext cx="3223959" cy="1253973"/>
            <a:chOff x="-1894287" y="641873"/>
            <a:chExt cx="3223959" cy="1253973"/>
          </a:xfrm>
        </p:grpSpPr>
        <p:sp>
          <p:nvSpPr>
            <p:cNvPr id="20" name="文本框 19"/>
            <p:cNvSpPr txBox="1"/>
            <p:nvPr/>
          </p:nvSpPr>
          <p:spPr>
            <a:xfrm>
              <a:off x="-1555117" y="64187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組員貢獻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-1894287" y="1347745"/>
              <a:ext cx="3223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Team member contribution</a:t>
              </a:r>
              <a:endParaRPr lang="zh-CN" altLang="en-US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-632090" y="1786781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>
            <a:off x="1851025" y="2926080"/>
            <a:ext cx="266700" cy="209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614545" y="2916555"/>
            <a:ext cx="266700" cy="209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425055" y="2926080"/>
            <a:ext cx="266700" cy="209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10211435" y="2916555"/>
            <a:ext cx="266700" cy="209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55894"/>
            <a:ext cx="54457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latin typeface="Segoe Script" panose="030B0504020000000003" pitchFamily="66" charset="0"/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11239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8A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865937" cy="679681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310896" y="3766053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786449"/>
                </a:solidFill>
                <a:cs typeface="+mn-ea"/>
                <a:sym typeface="+mn-lt"/>
              </a:rPr>
              <a:t>主題及資料介紹</a:t>
            </a:r>
            <a:endParaRPr lang="zh-CN" altLang="en-US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00691" y="4560823"/>
            <a:ext cx="375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Theme</a:t>
            </a:r>
            <a:r>
              <a:rPr lang="zh-TW" altLang="en-US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&amp;</a:t>
            </a:r>
            <a:r>
              <a:rPr lang="zh-TW" altLang="en-US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Database introduction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66252" y="2906769"/>
            <a:ext cx="3868282" cy="159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000" kern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此資料集將結果分為兩類</a:t>
            </a:r>
            <a:r>
              <a:rPr lang="en-US" altLang="zh-TW" sz="2000" kern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000" kern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可信或不可信，因此我們依照此資料集提供的數據分析客戶下個月是否會違期付款。</a:t>
            </a:r>
            <a:endParaRPr lang="en-US" altLang="zh-CN" sz="2000" kern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47894" y="5067945"/>
            <a:ext cx="1453481" cy="528808"/>
            <a:chOff x="1142803" y="4753382"/>
            <a:chExt cx="1453481" cy="528808"/>
          </a:xfrm>
        </p:grpSpPr>
        <p:sp>
          <p:nvSpPr>
            <p:cNvPr id="21" name="矩形: 圆角 20"/>
            <p:cNvSpPr/>
            <p:nvPr/>
          </p:nvSpPr>
          <p:spPr>
            <a:xfrm flipH="1" flipV="1">
              <a:off x="1142803" y="4753382"/>
              <a:ext cx="1453481" cy="482463"/>
            </a:xfrm>
            <a:prstGeom prst="trapezoid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72762" y="4804690"/>
              <a:ext cx="275845" cy="477500"/>
            </a:xfrm>
            <a:prstGeom prst="trapezoid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66252" y="1244541"/>
            <a:ext cx="1313180" cy="1253973"/>
            <a:chOff x="1366252" y="1244541"/>
            <a:chExt cx="1313180" cy="1253973"/>
          </a:xfrm>
        </p:grpSpPr>
        <p:sp>
          <p:nvSpPr>
            <p:cNvPr id="13" name="文本框 12"/>
            <p:cNvSpPr txBox="1"/>
            <p:nvPr/>
          </p:nvSpPr>
          <p:spPr>
            <a:xfrm>
              <a:off x="1366252" y="1244541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主題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4394" y="1950413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Theme</a:t>
              </a:r>
              <a:endParaRPr lang="zh-CN" altLang="en-US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514459" y="238944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05525" y="1339244"/>
            <a:ext cx="4631725" cy="3103179"/>
            <a:chOff x="6096000" y="1326544"/>
            <a:chExt cx="4631725" cy="3103179"/>
          </a:xfrm>
        </p:grpSpPr>
        <p:sp>
          <p:nvSpPr>
            <p:cNvPr id="29" name="圆角矩形 28"/>
            <p:cNvSpPr/>
            <p:nvPr/>
          </p:nvSpPr>
          <p:spPr>
            <a:xfrm>
              <a:off x="8581245" y="2488400"/>
              <a:ext cx="713227" cy="738769"/>
            </a:xfrm>
            <a:prstGeom prst="roundRect">
              <a:avLst/>
            </a:prstGeom>
            <a:solidFill>
              <a:srgbClr val="F1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571186" y="3690954"/>
              <a:ext cx="713227" cy="738769"/>
            </a:xfrm>
            <a:prstGeom prst="roundRect">
              <a:avLst/>
            </a:prstGeom>
            <a:solidFill>
              <a:srgbClr val="F1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096000" y="2725073"/>
              <a:ext cx="1433253" cy="1433253"/>
            </a:xfrm>
            <a:prstGeom prst="roundRect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cs typeface="+mn-ea"/>
                  <a:sym typeface="+mn-lt"/>
                </a:rPr>
                <a:t>信用額度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695236" y="2725072"/>
              <a:ext cx="1433253" cy="1433253"/>
            </a:xfrm>
            <a:prstGeom prst="roundRect">
              <a:avLst/>
            </a:prstGeom>
            <a:solidFill>
              <a:srgbClr val="DDC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cs typeface="+mn-ea"/>
                  <a:sym typeface="+mn-lt"/>
                </a:rPr>
                <a:t>購物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294472" y="2725072"/>
              <a:ext cx="1433253" cy="1433253"/>
            </a:xfrm>
            <a:prstGeom prst="roundRect">
              <a:avLst/>
            </a:prstGeom>
            <a:solidFill>
              <a:srgbClr val="ED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cs typeface="+mn-ea"/>
                  <a:sym typeface="+mn-lt"/>
                </a:rPr>
                <a:t>繳費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904043" y="1326544"/>
              <a:ext cx="1433253" cy="1433253"/>
            </a:xfrm>
            <a:prstGeom prst="round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sp>
        <p:nvSpPr>
          <p:cNvPr id="23" name="圆角矩形 34">
            <a:extLst>
              <a:ext uri="{FF2B5EF4-FFF2-40B4-BE49-F238E27FC236}">
                <a16:creationId xmlns:a16="http://schemas.microsoft.com/office/drawing/2014/main" id="{B5194E74-3FC0-47CE-BFDD-FAFB03967734}"/>
              </a:ext>
            </a:extLst>
          </p:cNvPr>
          <p:cNvSpPr/>
          <p:nvPr/>
        </p:nvSpPr>
        <p:spPr>
          <a:xfrm>
            <a:off x="8293938" y="4052235"/>
            <a:ext cx="2049345" cy="1433253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62169" y="2114156"/>
            <a:ext cx="9604494" cy="389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LIMIT_BAL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給定信用額度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它包括個人消費信用和他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她的家庭（補充）信用。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SEX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性別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=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男性；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 =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女性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EDUCATION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教育程度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: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=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研究生院；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 =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大學；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 =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高中；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 =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其他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MARRIAGE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婚姻狀況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: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=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已婚；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 =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單身；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 =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其他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AGE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年齡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(PAY_0,PAY_2 ,PAY_3,PAY_4,PAY_5 ,PAY_6) 2005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4~9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月付款歷史紀錄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: 0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以下含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 =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按時還款；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=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延遲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個月還款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以此類推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BILL_AMT1,BILL_AMT2,BILL_AMT3,BILL_AMT4,BILL_AMT5,BILL_AMT6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2005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4~9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月帳單金額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(PAY_AMT1,PAY_AMT2,PAY_AMT3,PAY_AMT4,PAY_AMT5,PAY_AMT6)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2005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4~9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月支付的金額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Default payment next month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下個月是否違約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 =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否；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=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05927" y="759701"/>
            <a:ext cx="2723960" cy="1253973"/>
            <a:chOff x="1366252" y="1244541"/>
            <a:chExt cx="2723960" cy="125397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介紹資料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22494" y="1950413"/>
              <a:ext cx="2667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latin typeface="Segoe Script" panose="030B0504020000000003" pitchFamily="66" charset="0"/>
                  <a:cs typeface="+mn-ea"/>
                  <a:sym typeface="+mn-lt"/>
                  <a:hlinkClick r:id="rId2"/>
                </a:rPr>
                <a:t>Database introduction</a:t>
              </a:r>
              <a:endParaRPr lang="zh-CN" altLang="en-US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38944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F6EB42-E551-4526-829F-965FAF4E89A0}"/>
              </a:ext>
            </a:extLst>
          </p:cNvPr>
          <p:cNvSpPr txBox="1"/>
          <p:nvPr/>
        </p:nvSpPr>
        <p:spPr>
          <a:xfrm>
            <a:off x="3528287" y="1424933"/>
            <a:ext cx="720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資料來源：</a:t>
            </a:r>
            <a:r>
              <a:rPr lang="en-US" altLang="zh-TW" dirty="0"/>
              <a:t>Center for Machine Learning and Intelligent Systems)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16647" y="393941"/>
            <a:ext cx="2441694" cy="1253973"/>
            <a:chOff x="1366252" y="1244541"/>
            <a:chExt cx="2441694" cy="125397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資料處理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32654" y="1950413"/>
              <a:ext cx="1911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rgbClr val="A6AEB6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Data Processing</a:t>
              </a:r>
              <a:endParaRPr lang="zh-CN" altLang="en-US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38944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7D92F065-013A-4543-A987-43B3F8C2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974" y="1748395"/>
            <a:ext cx="6860506" cy="31293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A155CC-CAAF-4F17-863D-52C627849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94" y="2963457"/>
            <a:ext cx="6860506" cy="36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51927" y="363461"/>
            <a:ext cx="2441694" cy="1253973"/>
            <a:chOff x="1366252" y="1244541"/>
            <a:chExt cx="2441694" cy="125397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資料處理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32654" y="1950413"/>
              <a:ext cx="1911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rgbClr val="A6AEB6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Data Processing</a:t>
              </a:r>
              <a:endParaRPr lang="zh-CN" altLang="en-US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38944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FD4BA88D-D2C4-4ED3-82F0-F7C5AA753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7" y="1705441"/>
            <a:ext cx="9441954" cy="7694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A155CC-CAAF-4F17-863D-52C627849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625" y="2332641"/>
            <a:ext cx="4710535" cy="44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3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54457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latin typeface="Segoe Script" panose="030B0504020000000003" pitchFamily="66" charset="0"/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865937" cy="679681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79856" y="378056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786449"/>
                </a:solidFill>
                <a:cs typeface="+mn-ea"/>
                <a:sym typeface="+mn-lt"/>
              </a:rPr>
              <a:t>模型介紹</a:t>
            </a:r>
            <a:endParaRPr lang="zh-CN" altLang="en-US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5715" y="4575337"/>
            <a:ext cx="234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latin typeface="Segoe Script" panose="030B0504020000000003" pitchFamily="66" charset="0"/>
                <a:cs typeface="+mn-ea"/>
                <a:sym typeface="+mn-lt"/>
              </a:rPr>
              <a:t>Model introduction</a:t>
            </a:r>
            <a:endParaRPr lang="zh-CN" altLang="en-US" sz="1600" dirty="0">
              <a:solidFill>
                <a:srgbClr val="A6AEB6"/>
              </a:solidFill>
              <a:latin typeface="Segoe Script" panose="030B0504020000000003" pitchFamily="66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E13311-B439-409A-AB5A-974EB1B6B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34" y="1942101"/>
            <a:ext cx="9193813" cy="99282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239927" y="2576338"/>
            <a:ext cx="5291673" cy="389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係數是一種與資訊熵類似的做特徵選擇的方式，可以用來資料的</a:t>
            </a:r>
            <a:r>
              <a:rPr lang="zh-TW" altLang="en-US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不純度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優點：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決策樹</a:t>
            </a:r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易於理解和解釋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，可以可視化分析，容易提取出規則比較適合處理有缺失屬性的樣本</a:t>
            </a:r>
          </a:p>
          <a:p>
            <a:pPr>
              <a:lnSpc>
                <a:spcPts val="3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能夠處理不相關的特征</a:t>
            </a:r>
          </a:p>
          <a:p>
            <a:pPr>
              <a:lnSpc>
                <a:spcPts val="3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測試資料集時，運行速度比較</a:t>
            </a:r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快</a:t>
            </a:r>
            <a:endParaRPr lang="en-US" altLang="zh-TW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缺點：</a:t>
            </a:r>
          </a:p>
          <a:p>
            <a:pPr>
              <a:lnSpc>
                <a:spcPts val="3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容易發生</a:t>
            </a:r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過度擬合</a:t>
            </a:r>
            <a:endParaRPr lang="en-US" altLang="zh-TW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ts val="3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容易忽略資料集中屬性的相互關聯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05927" y="759701"/>
            <a:ext cx="1162498" cy="1030453"/>
            <a:chOff x="1366252" y="1244541"/>
            <a:chExt cx="1162498" cy="1030453"/>
          </a:xfrm>
        </p:grpSpPr>
        <p:sp>
          <p:nvSpPr>
            <p:cNvPr id="14" name="文本框 13"/>
            <p:cNvSpPr txBox="1"/>
            <p:nvPr/>
          </p:nvSpPr>
          <p:spPr>
            <a:xfrm>
              <a:off x="1366252" y="1244541"/>
              <a:ext cx="11624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solidFill>
                    <a:srgbClr val="786449"/>
                  </a:solidFill>
                  <a:cs typeface="+mn-ea"/>
                  <a:sym typeface="+mn-lt"/>
                </a:rPr>
                <a:t>Gini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514459" y="216592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066AD2AC-C7C2-4611-A995-B660F25ED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75" y="4604742"/>
            <a:ext cx="4449625" cy="528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77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rbj13ew">
      <a:majorFont>
        <a:latin typeface="Segoe UI"/>
        <a:ea typeface="全字库正楷体"/>
        <a:cs typeface=""/>
      </a:majorFont>
      <a:minorFont>
        <a:latin typeface="Segoe UI"/>
        <a:ea typeface="全字库正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891</Words>
  <Application>Microsoft Office PowerPoint</Application>
  <PresentationFormat>寬螢幕</PresentationFormat>
  <Paragraphs>134</Paragraphs>
  <Slides>27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-apple-system</vt:lpstr>
      <vt:lpstr>等线</vt:lpstr>
      <vt:lpstr>Helvetica Neue</vt:lpstr>
      <vt:lpstr>Poppins</vt:lpstr>
      <vt:lpstr>微軟正黑體</vt:lpstr>
      <vt:lpstr>Arial</vt:lpstr>
      <vt:lpstr>Segoe Script</vt:lpstr>
      <vt:lpstr>Segoe UI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智慧商務系一甲-王薈宣</cp:lastModifiedBy>
  <cp:revision>208</cp:revision>
  <dcterms:created xsi:type="dcterms:W3CDTF">2020-10-26T01:57:00Z</dcterms:created>
  <dcterms:modified xsi:type="dcterms:W3CDTF">2021-06-23T15:32:03Z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