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36"/>
  </p:notesMasterIdLst>
  <p:sldIdLst>
    <p:sldId id="290" r:id="rId3"/>
    <p:sldId id="289" r:id="rId4"/>
    <p:sldId id="308" r:id="rId5"/>
    <p:sldId id="309" r:id="rId6"/>
    <p:sldId id="310" r:id="rId7"/>
    <p:sldId id="313" r:id="rId8"/>
    <p:sldId id="325" r:id="rId9"/>
    <p:sldId id="326" r:id="rId10"/>
    <p:sldId id="316" r:id="rId11"/>
    <p:sldId id="317" r:id="rId12"/>
    <p:sldId id="314" r:id="rId13"/>
    <p:sldId id="315" r:id="rId14"/>
    <p:sldId id="327" r:id="rId15"/>
    <p:sldId id="328" r:id="rId16"/>
    <p:sldId id="329" r:id="rId17"/>
    <p:sldId id="321" r:id="rId18"/>
    <p:sldId id="322" r:id="rId19"/>
    <p:sldId id="323" r:id="rId20"/>
    <p:sldId id="285" r:id="rId21"/>
    <p:sldId id="299" r:id="rId22"/>
    <p:sldId id="300" r:id="rId23"/>
    <p:sldId id="320" r:id="rId24"/>
    <p:sldId id="304" r:id="rId25"/>
    <p:sldId id="305" r:id="rId26"/>
    <p:sldId id="306" r:id="rId27"/>
    <p:sldId id="307" r:id="rId28"/>
    <p:sldId id="312" r:id="rId29"/>
    <p:sldId id="311" r:id="rId30"/>
    <p:sldId id="318" r:id="rId31"/>
    <p:sldId id="319" r:id="rId32"/>
    <p:sldId id="293" r:id="rId33"/>
    <p:sldId id="297" r:id="rId34"/>
    <p:sldId id="29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731"/>
    <a:srgbClr val="0092D7"/>
    <a:srgbClr val="7FD0ED"/>
    <a:srgbClr val="D6EBF2"/>
    <a:srgbClr val="A5E3F9"/>
    <a:srgbClr val="595959"/>
    <a:srgbClr val="C2E8F6"/>
    <a:srgbClr val="509EDE"/>
    <a:srgbClr val="B7E5F5"/>
    <a:srgbClr val="C6E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10" Type="http://schemas.openxmlformats.org/officeDocument/2006/relationships/image" Target="../media/image35.png"/><Relationship Id="rId4" Type="http://schemas.openxmlformats.org/officeDocument/2006/relationships/image" Target="../media/image30.jpe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jpeg"/><Relationship Id="rId7" Type="http://schemas.openxmlformats.org/officeDocument/2006/relationships/image" Target="../media/image2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2.jpeg"/><Relationship Id="rId7" Type="http://schemas.openxmlformats.org/officeDocument/2006/relationships/image" Target="../media/image48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30.jpeg"/><Relationship Id="rId4" Type="http://schemas.openxmlformats.org/officeDocument/2006/relationships/image" Target="../media/image29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1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51.png"/><Relationship Id="rId17" Type="http://schemas.openxmlformats.org/officeDocument/2006/relationships/image" Target="../media/image16.png"/><Relationship Id="rId2" Type="http://schemas.openxmlformats.org/officeDocument/2006/relationships/image" Target="../media/image2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1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51.png"/><Relationship Id="rId17" Type="http://schemas.openxmlformats.org/officeDocument/2006/relationships/image" Target="../media/image16.png"/><Relationship Id="rId2" Type="http://schemas.openxmlformats.org/officeDocument/2006/relationships/image" Target="../media/image2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41.jpe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4.png"/><Relationship Id="rId5" Type="http://schemas.openxmlformats.org/officeDocument/2006/relationships/image" Target="../media/image2.jpe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54.png"/><Relationship Id="rId2" Type="http://schemas.openxmlformats.org/officeDocument/2006/relationships/image" Target="../media/image2.jpe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2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1.jpe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2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1.jpe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2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1.jpe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10" Type="http://schemas.openxmlformats.org/officeDocument/2006/relationships/image" Target="../media/image36.png"/><Relationship Id="rId4" Type="http://schemas.openxmlformats.org/officeDocument/2006/relationships/image" Target="../media/image30.jpe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image" Target="../media/image36.png"/><Relationship Id="rId5" Type="http://schemas.openxmlformats.org/officeDocument/2006/relationships/image" Target="../media/image30.jpe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4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37.png"/><Relationship Id="rId5" Type="http://schemas.openxmlformats.org/officeDocument/2006/relationships/image" Target="../media/image31.jpeg"/><Relationship Id="rId10" Type="http://schemas.openxmlformats.org/officeDocument/2006/relationships/image" Target="../media/image36.png"/><Relationship Id="rId4" Type="http://schemas.openxmlformats.org/officeDocument/2006/relationships/image" Target="../media/image30.jpe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10" Type="http://schemas.openxmlformats.org/officeDocument/2006/relationships/image" Target="../media/image35.png"/><Relationship Id="rId4" Type="http://schemas.openxmlformats.org/officeDocument/2006/relationships/image" Target="../media/image30.jpe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 264"/>
          <p:cNvSpPr/>
          <p:nvPr/>
        </p:nvSpPr>
        <p:spPr>
          <a:xfrm>
            <a:off x="6860860" y="2120486"/>
            <a:ext cx="2808000" cy="322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3B48"/>
              </a:solidFill>
              <a:latin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833860" y="2125240"/>
            <a:ext cx="2834887" cy="561661"/>
            <a:chOff x="6833860" y="2125240"/>
            <a:chExt cx="2834887" cy="561661"/>
          </a:xfrm>
        </p:grpSpPr>
        <p:sp>
          <p:nvSpPr>
            <p:cNvPr id="229" name="矩形 228"/>
            <p:cNvSpPr/>
            <p:nvPr/>
          </p:nvSpPr>
          <p:spPr>
            <a:xfrm>
              <a:off x="6833860" y="2125240"/>
              <a:ext cx="2834887" cy="5616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6" name="组合 295"/>
            <p:cNvGrpSpPr/>
            <p:nvPr/>
          </p:nvGrpSpPr>
          <p:grpSpPr>
            <a:xfrm>
              <a:off x="7000997" y="2182375"/>
              <a:ext cx="2589633" cy="503261"/>
              <a:chOff x="1287585" y="2176439"/>
              <a:chExt cx="2589633" cy="503261"/>
            </a:xfrm>
          </p:grpSpPr>
          <p:cxnSp>
            <p:nvCxnSpPr>
              <p:cNvPr id="297" name="直接连接符 296"/>
              <p:cNvCxnSpPr/>
              <p:nvPr/>
            </p:nvCxnSpPr>
            <p:spPr>
              <a:xfrm>
                <a:off x="1287585" y="2679700"/>
                <a:ext cx="258963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98" name="组合 297"/>
              <p:cNvGrpSpPr/>
              <p:nvPr/>
            </p:nvGrpSpPr>
            <p:grpSpPr>
              <a:xfrm>
                <a:off x="1330379" y="2176439"/>
                <a:ext cx="2517613" cy="450384"/>
                <a:chOff x="1362456" y="2157604"/>
                <a:chExt cx="2501474" cy="450384"/>
              </a:xfrm>
            </p:grpSpPr>
            <p:pic>
              <p:nvPicPr>
                <p:cNvPr id="299" name="图片 29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300" name="文本框 299"/>
                <p:cNvSpPr txBox="1"/>
                <p:nvPr/>
              </p:nvSpPr>
              <p:spPr>
                <a:xfrm>
                  <a:off x="1737527" y="2157604"/>
                  <a:ext cx="5657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>
                      <a:solidFill>
                        <a:srgbClr val="595959"/>
                      </a:solidFill>
                      <a:latin typeface="+mn-ea"/>
                    </a:rPr>
                    <a:t>祝庆庆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301" name="文本框 300"/>
                <p:cNvSpPr txBox="1"/>
                <p:nvPr/>
              </p:nvSpPr>
              <p:spPr>
                <a:xfrm>
                  <a:off x="1754023" y="2407933"/>
                  <a:ext cx="13429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已经完成了，现在在单元测试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302" name="文本框 301"/>
                <p:cNvSpPr txBox="1"/>
                <p:nvPr/>
              </p:nvSpPr>
              <p:spPr>
                <a:xfrm>
                  <a:off x="3406499" y="2190270"/>
                  <a:ext cx="45743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113" name="矩形 112"/>
          <p:cNvSpPr/>
          <p:nvPr/>
        </p:nvSpPr>
        <p:spPr>
          <a:xfrm>
            <a:off x="1147448" y="2114550"/>
            <a:ext cx="2808000" cy="3671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3B48"/>
              </a:solidFill>
              <a:latin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29988" y="2114549"/>
            <a:ext cx="2834887" cy="565151"/>
            <a:chOff x="1129988" y="2114549"/>
            <a:chExt cx="2834887" cy="565151"/>
          </a:xfrm>
        </p:grpSpPr>
        <p:sp>
          <p:nvSpPr>
            <p:cNvPr id="9" name="矩形 8"/>
            <p:cNvSpPr/>
            <p:nvPr/>
          </p:nvSpPr>
          <p:spPr>
            <a:xfrm>
              <a:off x="1129988" y="2114549"/>
              <a:ext cx="2834887" cy="5616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87585" y="2176439"/>
              <a:ext cx="2589633" cy="503261"/>
              <a:chOff x="1287585" y="2176439"/>
              <a:chExt cx="2589633" cy="503261"/>
            </a:xfrm>
          </p:grpSpPr>
          <p:cxnSp>
            <p:nvCxnSpPr>
              <p:cNvPr id="130" name="直接连接符 129"/>
              <p:cNvCxnSpPr/>
              <p:nvPr/>
            </p:nvCxnSpPr>
            <p:spPr>
              <a:xfrm>
                <a:off x="1287585" y="2679700"/>
                <a:ext cx="258963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80" name="组合 179"/>
              <p:cNvGrpSpPr/>
              <p:nvPr/>
            </p:nvGrpSpPr>
            <p:grpSpPr>
              <a:xfrm>
                <a:off x="1330379" y="2176439"/>
                <a:ext cx="2517613" cy="450384"/>
                <a:chOff x="1362456" y="2157604"/>
                <a:chExt cx="2501474" cy="450384"/>
              </a:xfrm>
            </p:grpSpPr>
            <p:pic>
              <p:nvPicPr>
                <p:cNvPr id="182" name="图片 18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91" name="文本框 190"/>
                <p:cNvSpPr txBox="1"/>
                <p:nvPr/>
              </p:nvSpPr>
              <p:spPr>
                <a:xfrm>
                  <a:off x="1737527" y="2157604"/>
                  <a:ext cx="5657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>
                      <a:solidFill>
                        <a:srgbClr val="595959"/>
                      </a:solidFill>
                      <a:latin typeface="+mn-ea"/>
                    </a:rPr>
                    <a:t>祝庆庆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206" name="文本框 205"/>
                <p:cNvSpPr txBox="1"/>
                <p:nvPr/>
              </p:nvSpPr>
              <p:spPr>
                <a:xfrm>
                  <a:off x="1754023" y="2407933"/>
                  <a:ext cx="13429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已经完成了，现在在单元测试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207" name="文本框 206"/>
                <p:cNvSpPr txBox="1"/>
                <p:nvPr/>
              </p:nvSpPr>
              <p:spPr>
                <a:xfrm>
                  <a:off x="3406499" y="2190270"/>
                  <a:ext cx="45743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155" name="矩形 154"/>
          <p:cNvSpPr/>
          <p:nvPr/>
        </p:nvSpPr>
        <p:spPr>
          <a:xfrm>
            <a:off x="1151169" y="3255961"/>
            <a:ext cx="2804280" cy="1370339"/>
          </a:xfrm>
          <a:prstGeom prst="rect">
            <a:avLst/>
          </a:prstGeom>
          <a:solidFill>
            <a:srgbClr val="D6EB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1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1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工作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129988" y="1254661"/>
            <a:ext cx="2835000" cy="5047908"/>
            <a:chOff x="1129988" y="1254661"/>
            <a:chExt cx="2835000" cy="5047908"/>
          </a:xfrm>
        </p:grpSpPr>
        <p:sp>
          <p:nvSpPr>
            <p:cNvPr id="132" name="矩形 131"/>
            <p:cNvSpPr/>
            <p:nvPr/>
          </p:nvSpPr>
          <p:spPr>
            <a:xfrm>
              <a:off x="1135275" y="1263772"/>
              <a:ext cx="28296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工作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3" name="矩形 13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1129988" y="5786408"/>
              <a:ext cx="2835000" cy="516161"/>
              <a:chOff x="1129988" y="5786408"/>
              <a:chExt cx="2835000" cy="516161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129988" y="5786408"/>
                <a:ext cx="2835000" cy="516161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+mn-ea"/>
                </a:endParaRPr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1363621" y="5844588"/>
                <a:ext cx="389850" cy="442752"/>
                <a:chOff x="1160421" y="5068935"/>
                <a:chExt cx="389850" cy="442752"/>
              </a:xfrm>
            </p:grpSpPr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7802" y="5068935"/>
                  <a:ext cx="270000" cy="270000"/>
                </a:xfrm>
                <a:prstGeom prst="rect">
                  <a:avLst/>
                </a:prstGeom>
              </p:spPr>
            </p:pic>
            <p:sp>
              <p:nvSpPr>
                <p:cNvPr id="147" name="文本框 146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 smtClean="0">
                      <a:solidFill>
                        <a:srgbClr val="00B0F0"/>
                      </a:solidFill>
                      <a:latin typeface="+mn-ea"/>
                    </a:rPr>
                    <a:t>工作</a:t>
                  </a:r>
                  <a:endParaRPr lang="zh-CN" altLang="en-US" sz="800" dirty="0">
                    <a:solidFill>
                      <a:srgbClr val="00B0F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968437" y="5844588"/>
                <a:ext cx="492443" cy="442752"/>
                <a:chOff x="1122321" y="5068935"/>
                <a:chExt cx="492443" cy="442752"/>
              </a:xfrm>
            </p:grpSpPr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502" y="5068935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145" name="文本框 144"/>
                <p:cNvSpPr txBox="1"/>
                <p:nvPr/>
              </p:nvSpPr>
              <p:spPr>
                <a:xfrm>
                  <a:off x="1122321" y="5296243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通讯录</a:t>
                  </a:r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2655065" y="5857288"/>
                <a:ext cx="389850" cy="430052"/>
                <a:chOff x="1160421" y="5081635"/>
                <a:chExt cx="389850" cy="430052"/>
              </a:xfrm>
            </p:grpSpPr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8602" y="50816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3" name="文本框 142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社区</a:t>
                  </a:r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>
                <a:off x="3315951" y="5869988"/>
                <a:ext cx="389850" cy="417352"/>
                <a:chOff x="1160421" y="5094335"/>
                <a:chExt cx="389850" cy="417352"/>
              </a:xfrm>
            </p:grpSpPr>
            <p:pic>
              <p:nvPicPr>
                <p:cNvPr id="140" name="图片 13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5902" y="50943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1" name="文本框 140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我的</a:t>
                  </a:r>
                </a:p>
              </p:txBody>
            </p:sp>
          </p:grpSp>
        </p:grpSp>
      </p:grpSp>
      <p:sp>
        <p:nvSpPr>
          <p:cNvPr id="148" name="文本框 147"/>
          <p:cNvSpPr txBox="1"/>
          <p:nvPr/>
        </p:nvSpPr>
        <p:spPr>
          <a:xfrm>
            <a:off x="3603464" y="129501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+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1213399" y="1765300"/>
            <a:ext cx="2672691" cy="254000"/>
            <a:chOff x="1175299" y="1765300"/>
            <a:chExt cx="2672691" cy="254000"/>
          </a:xfrm>
        </p:grpSpPr>
        <p:sp>
          <p:nvSpPr>
            <p:cNvPr id="150" name="圆角矩形 149"/>
            <p:cNvSpPr/>
            <p:nvPr/>
          </p:nvSpPr>
          <p:spPr>
            <a:xfrm>
              <a:off x="1175299" y="1765300"/>
              <a:ext cx="2672691" cy="25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746" y="1782588"/>
              <a:ext cx="216000" cy="21600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332000" y="5344757"/>
            <a:ext cx="2519529" cy="341631"/>
            <a:chOff x="1322026" y="3948743"/>
            <a:chExt cx="2519529" cy="341631"/>
          </a:xfrm>
        </p:grpSpPr>
        <p:pic>
          <p:nvPicPr>
            <p:cNvPr id="156" name="图片 15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026" y="3966374"/>
              <a:ext cx="324000" cy="324000"/>
            </a:xfrm>
            <a:prstGeom prst="rect">
              <a:avLst/>
            </a:prstGeom>
          </p:spPr>
        </p:pic>
        <p:sp>
          <p:nvSpPr>
            <p:cNvPr id="157" name="文本框 156"/>
            <p:cNvSpPr txBox="1"/>
            <p:nvPr/>
          </p:nvSpPr>
          <p:spPr>
            <a:xfrm>
              <a:off x="1707310" y="400473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0070C0"/>
                  </a:solidFill>
                  <a:latin typeface="+mn-ea"/>
                </a:rPr>
                <a:t>我</a:t>
              </a:r>
              <a:r>
                <a:rPr lang="zh-CN" altLang="en-US" sz="1000" b="1" dirty="0" smtClean="0">
                  <a:solidFill>
                    <a:srgbClr val="0070C0"/>
                  </a:solidFill>
                  <a:latin typeface="+mn-ea"/>
                </a:rPr>
                <a:t>的提醒</a:t>
              </a:r>
              <a:endParaRPr lang="en-US" altLang="zh-CN" sz="1000" b="1" dirty="0" smtClean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3336288" y="3948743"/>
              <a:ext cx="50526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595959"/>
                  </a:solidFill>
                  <a:latin typeface="+mn-ea"/>
                </a:rPr>
                <a:t>3</a:t>
              </a:r>
              <a:r>
                <a:rPr lang="en-US" altLang="zh-CN" sz="600" dirty="0">
                  <a:solidFill>
                    <a:srgbClr val="595959"/>
                  </a:solidFill>
                  <a:latin typeface="+mn-ea"/>
                </a:rPr>
                <a:t>1</a:t>
              </a:r>
              <a:r>
                <a:rPr lang="zh-CN" altLang="en-US" sz="600" dirty="0" smtClean="0">
                  <a:solidFill>
                    <a:srgbClr val="595959"/>
                  </a:solidFill>
                  <a:latin typeface="+mn-ea"/>
                </a:rPr>
                <a:t>分钟前</a:t>
              </a:r>
              <a:endParaRPr lang="en-US" altLang="zh-CN" sz="6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213399" y="1371600"/>
            <a:ext cx="432627" cy="2222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同侧圆角矩形 4"/>
          <p:cNvSpPr/>
          <p:nvPr/>
        </p:nvSpPr>
        <p:spPr>
          <a:xfrm rot="16200000">
            <a:off x="1203811" y="1374725"/>
            <a:ext cx="222249" cy="2160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87" y="1411363"/>
            <a:ext cx="144000" cy="1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7" y="1418489"/>
            <a:ext cx="144000" cy="144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580863" y="2396545"/>
            <a:ext cx="216000" cy="216000"/>
            <a:chOff x="3580863" y="2396545"/>
            <a:chExt cx="216000" cy="216000"/>
          </a:xfrm>
        </p:grpSpPr>
        <p:sp>
          <p:nvSpPr>
            <p:cNvPr id="208" name="椭圆 207"/>
            <p:cNvSpPr/>
            <p:nvPr/>
          </p:nvSpPr>
          <p:spPr>
            <a:xfrm>
              <a:off x="3580863" y="2396545"/>
              <a:ext cx="216000" cy="216000"/>
            </a:xfrm>
            <a:prstGeom prst="ellipse">
              <a:avLst/>
            </a:prstGeom>
            <a:solidFill>
              <a:srgbClr val="D2DDE4"/>
            </a:solidFill>
            <a:ln>
              <a:solidFill>
                <a:srgbClr val="D2D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9" name="图片 20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769" y="2438095"/>
              <a:ext cx="144000" cy="144000"/>
            </a:xfrm>
            <a:prstGeom prst="rect">
              <a:avLst/>
            </a:prstGeom>
          </p:spPr>
        </p:pic>
      </p:grpSp>
      <p:grpSp>
        <p:nvGrpSpPr>
          <p:cNvPr id="116" name="组合 115"/>
          <p:cNvGrpSpPr/>
          <p:nvPr/>
        </p:nvGrpSpPr>
        <p:grpSpPr>
          <a:xfrm>
            <a:off x="1288800" y="4709701"/>
            <a:ext cx="2589635" cy="532231"/>
            <a:chOff x="1258357" y="3313687"/>
            <a:chExt cx="2589635" cy="532231"/>
          </a:xfrm>
        </p:grpSpPr>
        <p:grpSp>
          <p:nvGrpSpPr>
            <p:cNvPr id="117" name="组合 116"/>
            <p:cNvGrpSpPr/>
            <p:nvPr/>
          </p:nvGrpSpPr>
          <p:grpSpPr>
            <a:xfrm>
              <a:off x="1258357" y="3313687"/>
              <a:ext cx="2589635" cy="532231"/>
              <a:chOff x="1258357" y="3313687"/>
              <a:chExt cx="2589635" cy="532231"/>
            </a:xfrm>
          </p:grpSpPr>
          <p:grpSp>
            <p:nvGrpSpPr>
              <p:cNvPr id="127" name="组合 126"/>
              <p:cNvGrpSpPr/>
              <p:nvPr/>
            </p:nvGrpSpPr>
            <p:grpSpPr>
              <a:xfrm>
                <a:off x="1315834" y="3313687"/>
                <a:ext cx="2532158" cy="450384"/>
                <a:chOff x="1362456" y="2157604"/>
                <a:chExt cx="2515926" cy="450384"/>
              </a:xfrm>
            </p:grpSpPr>
            <p:pic>
              <p:nvPicPr>
                <p:cNvPr id="129" name="图片 12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52" name="文本框 151"/>
                <p:cNvSpPr txBox="1"/>
                <p:nvPr/>
              </p:nvSpPr>
              <p:spPr>
                <a:xfrm>
                  <a:off x="1737527" y="2157604"/>
                  <a:ext cx="8205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研发工作群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53" name="文本框 152"/>
                <p:cNvSpPr txBox="1"/>
                <p:nvPr/>
              </p:nvSpPr>
              <p:spPr>
                <a:xfrm>
                  <a:off x="1754023" y="2407933"/>
                  <a:ext cx="4539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收到！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54" name="文本框 153"/>
                <p:cNvSpPr txBox="1"/>
                <p:nvPr/>
              </p:nvSpPr>
              <p:spPr>
                <a:xfrm>
                  <a:off x="3376321" y="2198148"/>
                  <a:ext cx="50206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128" name="直接连接符 127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组合 117"/>
            <p:cNvGrpSpPr/>
            <p:nvPr/>
          </p:nvGrpSpPr>
          <p:grpSpPr>
            <a:xfrm>
              <a:off x="3551557" y="3539588"/>
              <a:ext cx="216000" cy="216000"/>
              <a:chOff x="3551557" y="3539588"/>
              <a:chExt cx="216000" cy="216000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3551557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0" name="图片 1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557" y="3576375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172" name="组合 171"/>
          <p:cNvGrpSpPr/>
          <p:nvPr/>
        </p:nvGrpSpPr>
        <p:grpSpPr>
          <a:xfrm>
            <a:off x="1287584" y="3458740"/>
            <a:ext cx="2589634" cy="532231"/>
            <a:chOff x="1287584" y="3944526"/>
            <a:chExt cx="2589634" cy="532231"/>
          </a:xfrm>
        </p:grpSpPr>
        <p:grpSp>
          <p:nvGrpSpPr>
            <p:cNvPr id="173" name="组合 172"/>
            <p:cNvGrpSpPr/>
            <p:nvPr/>
          </p:nvGrpSpPr>
          <p:grpSpPr>
            <a:xfrm>
              <a:off x="1287584" y="3944526"/>
              <a:ext cx="2589634" cy="532231"/>
              <a:chOff x="1258357" y="3313687"/>
              <a:chExt cx="2589634" cy="532231"/>
            </a:xfrm>
          </p:grpSpPr>
          <p:grpSp>
            <p:nvGrpSpPr>
              <p:cNvPr id="175" name="组合 174"/>
              <p:cNvGrpSpPr/>
              <p:nvPr/>
            </p:nvGrpSpPr>
            <p:grpSpPr>
              <a:xfrm>
                <a:off x="1258357" y="3313687"/>
                <a:ext cx="2589634" cy="532231"/>
                <a:chOff x="1258357" y="3313687"/>
                <a:chExt cx="2589634" cy="53223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1315834" y="3313687"/>
                  <a:ext cx="2532125" cy="450384"/>
                  <a:chOff x="1362456" y="2157604"/>
                  <a:chExt cx="2515893" cy="450384"/>
                </a:xfrm>
              </p:grpSpPr>
              <p:pic>
                <p:nvPicPr>
                  <p:cNvPr id="183" name="图片 182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62456" y="2209606"/>
                    <a:ext cx="357692" cy="360000"/>
                  </a:xfrm>
                  <a:prstGeom prst="rect">
                    <a:avLst/>
                  </a:prstGeom>
                </p:spPr>
              </p:pic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737527" y="2157604"/>
                    <a:ext cx="151341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000" b="1" dirty="0" smtClean="0">
                        <a:solidFill>
                          <a:srgbClr val="595959"/>
                        </a:solidFill>
                        <a:latin typeface="+mn-ea"/>
                      </a:rPr>
                      <a:t>小翼</a:t>
                    </a:r>
                    <a:r>
                      <a:rPr lang="en-US" altLang="zh-CN" sz="1000" b="1" dirty="0" smtClean="0">
                        <a:solidFill>
                          <a:srgbClr val="595959"/>
                        </a:solidFill>
                        <a:latin typeface="+mn-ea"/>
                      </a:rPr>
                      <a:t>UP</a:t>
                    </a:r>
                    <a:r>
                      <a:rPr lang="zh-CN" altLang="en-US" sz="1000" b="1" dirty="0" smtClean="0">
                        <a:solidFill>
                          <a:srgbClr val="595959"/>
                        </a:solidFill>
                        <a:latin typeface="+mn-ea"/>
                      </a:rPr>
                      <a:t>专项工作讨论群</a:t>
                    </a:r>
                    <a:endParaRPr lang="en-US" altLang="zh-CN" sz="1000" b="1" dirty="0" smtClean="0">
                      <a:solidFill>
                        <a:srgbClr val="595959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754023" y="2407933"/>
                    <a:ext cx="1164602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700" dirty="0" smtClean="0">
                        <a:solidFill>
                          <a:srgbClr val="595959"/>
                        </a:solidFill>
                        <a:latin typeface="+mn-ea"/>
                      </a:rPr>
                      <a:t>王园园：已经发布好了！</a:t>
                    </a:r>
                    <a:endParaRPr lang="en-US" altLang="zh-CN" sz="700" dirty="0" smtClean="0">
                      <a:solidFill>
                        <a:srgbClr val="595959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3376321" y="2198148"/>
                    <a:ext cx="502028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600" dirty="0" smtClean="0">
                        <a:solidFill>
                          <a:srgbClr val="595959"/>
                        </a:solidFill>
                        <a:latin typeface="+mn-ea"/>
                      </a:rPr>
                      <a:t>10</a:t>
                    </a:r>
                    <a:r>
                      <a:rPr lang="zh-CN" altLang="en-US" sz="600" dirty="0" smtClean="0">
                        <a:solidFill>
                          <a:srgbClr val="595959"/>
                        </a:solidFill>
                        <a:latin typeface="+mn-ea"/>
                      </a:rPr>
                      <a:t>分钟前</a:t>
                    </a:r>
                    <a:endParaRPr lang="en-US" altLang="zh-CN" sz="600" dirty="0" smtClean="0">
                      <a:solidFill>
                        <a:srgbClr val="595959"/>
                      </a:solidFill>
                      <a:latin typeface="+mn-ea"/>
                    </a:endParaRPr>
                  </a:p>
                </p:txBody>
              </p:sp>
            </p:grpSp>
            <p:cxnSp>
              <p:nvCxnSpPr>
                <p:cNvPr id="181" name="直接连接符 180"/>
                <p:cNvCxnSpPr/>
                <p:nvPr/>
              </p:nvCxnSpPr>
              <p:spPr>
                <a:xfrm>
                  <a:off x="1258357" y="3845918"/>
                  <a:ext cx="2589634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/>
              <p:cNvGrpSpPr/>
              <p:nvPr/>
            </p:nvGrpSpPr>
            <p:grpSpPr>
              <a:xfrm>
                <a:off x="3552773" y="3539588"/>
                <a:ext cx="216000" cy="216000"/>
                <a:chOff x="3552773" y="3539588"/>
                <a:chExt cx="216000" cy="216000"/>
              </a:xfrm>
            </p:grpSpPr>
            <p:sp>
              <p:nvSpPr>
                <p:cNvPr id="177" name="椭圆 176"/>
                <p:cNvSpPr/>
                <p:nvPr/>
              </p:nvSpPr>
              <p:spPr>
                <a:xfrm>
                  <a:off x="3552773" y="3539588"/>
                  <a:ext cx="216000" cy="216000"/>
                </a:xfrm>
                <a:prstGeom prst="ellipse">
                  <a:avLst/>
                </a:prstGeom>
                <a:solidFill>
                  <a:srgbClr val="D2DDE4"/>
                </a:solidFill>
                <a:ln>
                  <a:solidFill>
                    <a:srgbClr val="D2DDE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78" name="图片 177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8773" y="3576375"/>
                  <a:ext cx="144000" cy="144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74" name="椭圆 173"/>
            <p:cNvSpPr/>
            <p:nvPr/>
          </p:nvSpPr>
          <p:spPr>
            <a:xfrm>
              <a:off x="1608732" y="395738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88800" y="2741804"/>
            <a:ext cx="2589633" cy="530865"/>
            <a:chOff x="1288800" y="2741804"/>
            <a:chExt cx="2589633" cy="530865"/>
          </a:xfrm>
        </p:grpSpPr>
        <p:grpSp>
          <p:nvGrpSpPr>
            <p:cNvPr id="12" name="组合 11"/>
            <p:cNvGrpSpPr/>
            <p:nvPr/>
          </p:nvGrpSpPr>
          <p:grpSpPr>
            <a:xfrm>
              <a:off x="1288800" y="2741804"/>
              <a:ext cx="2589633" cy="530865"/>
              <a:chOff x="1288800" y="2741804"/>
              <a:chExt cx="2589633" cy="530865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288800" y="2741804"/>
                <a:ext cx="2589633" cy="530865"/>
                <a:chOff x="1306758" y="2741804"/>
                <a:chExt cx="2589633" cy="530865"/>
              </a:xfrm>
            </p:grpSpPr>
            <p:grpSp>
              <p:nvGrpSpPr>
                <p:cNvPr id="105" name="组合 104"/>
                <p:cNvGrpSpPr/>
                <p:nvPr/>
              </p:nvGrpSpPr>
              <p:grpSpPr>
                <a:xfrm>
                  <a:off x="1306758" y="2741804"/>
                  <a:ext cx="2589633" cy="530865"/>
                  <a:chOff x="1306758" y="2741804"/>
                  <a:chExt cx="2589633" cy="530865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1306758" y="2741804"/>
                    <a:ext cx="2589633" cy="522096"/>
                    <a:chOff x="1310502" y="2157604"/>
                    <a:chExt cx="2573033" cy="522096"/>
                  </a:xfrm>
                </p:grpSpPr>
                <p:pic>
                  <p:nvPicPr>
                    <p:cNvPr id="114" name="图片 113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16852" y="2215956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5" name="文本框 114"/>
                    <p:cNvSpPr txBox="1"/>
                    <p:nvPr/>
                  </p:nvSpPr>
                  <p:spPr>
                    <a:xfrm>
                      <a:off x="1737527" y="2157604"/>
                      <a:ext cx="1132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小翼</a:t>
                      </a:r>
                      <a:r>
                        <a:rPr lang="en-US" altLang="zh-CN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UP</a:t>
                      </a:r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专项工作</a:t>
                      </a:r>
                      <a:endParaRPr lang="en-US" altLang="zh-CN" sz="1000" b="1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21" name="文本框 120"/>
                    <p:cNvSpPr txBox="1"/>
                    <p:nvPr/>
                  </p:nvSpPr>
                  <p:spPr>
                    <a:xfrm>
                      <a:off x="3333384" y="2198839"/>
                      <a:ext cx="50206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10</a:t>
                      </a:r>
                      <a:r>
                        <a:rPr lang="zh-CN" altLang="en-US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分钟前</a:t>
                      </a:r>
                      <a:endParaRPr lang="en-US" altLang="zh-CN" sz="600" dirty="0" smtClean="0">
                        <a:solidFill>
                          <a:srgbClr val="595959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22" name="直接连接符 121"/>
                    <p:cNvCxnSpPr/>
                    <p:nvPr/>
                  </p:nvCxnSpPr>
                  <p:spPr>
                    <a:xfrm>
                      <a:off x="1310502" y="2679700"/>
                      <a:ext cx="2573033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07" name="图片 106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9649" y="3047424"/>
                    <a:ext cx="144000" cy="14400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图片 108"/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1607" y="2816630"/>
                    <a:ext cx="126000" cy="126000"/>
                  </a:xfrm>
                  <a:prstGeom prst="rect">
                    <a:avLst/>
                  </a:prstGeom>
                </p:spPr>
              </p:pic>
              <p:pic>
                <p:nvPicPr>
                  <p:cNvPr id="112" name="图片 111"/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528218" y="2984669"/>
                    <a:ext cx="288000" cy="28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" name="椭圆 12"/>
                <p:cNvSpPr/>
                <p:nvPr/>
              </p:nvSpPr>
              <p:spPr>
                <a:xfrm>
                  <a:off x="1674248" y="2743110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文本框 9"/>
              <p:cNvSpPr txBox="1"/>
              <p:nvPr/>
            </p:nvSpPr>
            <p:spPr>
              <a:xfrm>
                <a:off x="3179355" y="276984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solidFill>
                      <a:srgbClr val="FF0000"/>
                    </a:solidFill>
                  </a:rPr>
                  <a:t>3</a:t>
                </a:r>
                <a:endParaRPr lang="zh-CN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1851031" y="3022404"/>
              <a:ext cx="12795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【1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条</a:t>
              </a:r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】  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研发内部会议通知</a:t>
              </a:r>
              <a:endParaRPr lang="en-US" altLang="zh-CN" sz="7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  <p:sp>
        <p:nvSpPr>
          <p:cNvPr id="266" name="矩形 265"/>
          <p:cNvSpPr/>
          <p:nvPr/>
        </p:nvSpPr>
        <p:spPr>
          <a:xfrm>
            <a:off x="6864581" y="3261897"/>
            <a:ext cx="2804280" cy="811987"/>
          </a:xfrm>
          <a:prstGeom prst="rect">
            <a:avLst/>
          </a:prstGeom>
          <a:solidFill>
            <a:srgbClr val="D6EB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7" name="组合 266"/>
          <p:cNvGrpSpPr/>
          <p:nvPr/>
        </p:nvGrpSpPr>
        <p:grpSpPr>
          <a:xfrm>
            <a:off x="6843400" y="1260597"/>
            <a:ext cx="2835000" cy="5040000"/>
            <a:chOff x="1129988" y="1254661"/>
            <a:chExt cx="2835000" cy="5040000"/>
          </a:xfrm>
        </p:grpSpPr>
        <p:sp>
          <p:nvSpPr>
            <p:cNvPr id="268" name="矩形 267"/>
            <p:cNvSpPr/>
            <p:nvPr/>
          </p:nvSpPr>
          <p:spPr>
            <a:xfrm>
              <a:off x="1135275" y="1263772"/>
              <a:ext cx="28296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工作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9" name="矩形 268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grpSp>
          <p:nvGrpSpPr>
            <p:cNvPr id="270" name="组合 269"/>
            <p:cNvGrpSpPr/>
            <p:nvPr/>
          </p:nvGrpSpPr>
          <p:grpSpPr>
            <a:xfrm>
              <a:off x="1129988" y="5773708"/>
              <a:ext cx="2835000" cy="516161"/>
              <a:chOff x="1129988" y="5773708"/>
              <a:chExt cx="2835000" cy="516161"/>
            </a:xfrm>
          </p:grpSpPr>
          <p:sp>
            <p:nvSpPr>
              <p:cNvPr id="271" name="矩形 270"/>
              <p:cNvSpPr/>
              <p:nvPr/>
            </p:nvSpPr>
            <p:spPr>
              <a:xfrm>
                <a:off x="1129988" y="5773708"/>
                <a:ext cx="2835000" cy="516161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+mn-ea"/>
                </a:endParaRPr>
              </a:p>
            </p:txBody>
          </p:sp>
          <p:grpSp>
            <p:nvGrpSpPr>
              <p:cNvPr id="272" name="组合 271"/>
              <p:cNvGrpSpPr/>
              <p:nvPr/>
            </p:nvGrpSpPr>
            <p:grpSpPr>
              <a:xfrm>
                <a:off x="1363621" y="5844588"/>
                <a:ext cx="389850" cy="442752"/>
                <a:chOff x="1160421" y="5068935"/>
                <a:chExt cx="389850" cy="442752"/>
              </a:xfrm>
            </p:grpSpPr>
            <p:pic>
              <p:nvPicPr>
                <p:cNvPr id="282" name="图片 28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7802" y="5068935"/>
                  <a:ext cx="270000" cy="270000"/>
                </a:xfrm>
                <a:prstGeom prst="rect">
                  <a:avLst/>
                </a:prstGeom>
              </p:spPr>
            </p:pic>
            <p:sp>
              <p:nvSpPr>
                <p:cNvPr id="283" name="文本框 282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 smtClean="0">
                      <a:solidFill>
                        <a:srgbClr val="00B0F0"/>
                      </a:solidFill>
                      <a:latin typeface="+mn-ea"/>
                    </a:rPr>
                    <a:t>工作</a:t>
                  </a:r>
                  <a:endParaRPr lang="zh-CN" altLang="en-US" sz="800" dirty="0">
                    <a:solidFill>
                      <a:srgbClr val="00B0F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73" name="组合 272"/>
              <p:cNvGrpSpPr/>
              <p:nvPr/>
            </p:nvGrpSpPr>
            <p:grpSpPr>
              <a:xfrm>
                <a:off x="1968437" y="5844588"/>
                <a:ext cx="492443" cy="442752"/>
                <a:chOff x="1122321" y="5068935"/>
                <a:chExt cx="492443" cy="442752"/>
              </a:xfrm>
            </p:grpSpPr>
            <p:pic>
              <p:nvPicPr>
                <p:cNvPr id="280" name="图片 27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502" y="5068935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81" name="文本框 280"/>
                <p:cNvSpPr txBox="1"/>
                <p:nvPr/>
              </p:nvSpPr>
              <p:spPr>
                <a:xfrm>
                  <a:off x="1122321" y="5296243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通讯录</a:t>
                  </a:r>
                </a:p>
              </p:txBody>
            </p:sp>
          </p:grpSp>
          <p:grpSp>
            <p:nvGrpSpPr>
              <p:cNvPr id="274" name="组合 273"/>
              <p:cNvGrpSpPr/>
              <p:nvPr/>
            </p:nvGrpSpPr>
            <p:grpSpPr>
              <a:xfrm>
                <a:off x="2655065" y="5857288"/>
                <a:ext cx="389850" cy="430052"/>
                <a:chOff x="1160421" y="5081635"/>
                <a:chExt cx="389850" cy="430052"/>
              </a:xfrm>
            </p:grpSpPr>
            <p:pic>
              <p:nvPicPr>
                <p:cNvPr id="278" name="图片 27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8602" y="50816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279" name="文本框 278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社区</a:t>
                  </a:r>
                </a:p>
              </p:txBody>
            </p:sp>
          </p:grpSp>
          <p:grpSp>
            <p:nvGrpSpPr>
              <p:cNvPr id="275" name="组合 274"/>
              <p:cNvGrpSpPr/>
              <p:nvPr/>
            </p:nvGrpSpPr>
            <p:grpSpPr>
              <a:xfrm>
                <a:off x="3315951" y="5869988"/>
                <a:ext cx="389850" cy="417352"/>
                <a:chOff x="1160421" y="5094335"/>
                <a:chExt cx="389850" cy="417352"/>
              </a:xfrm>
            </p:grpSpPr>
            <p:pic>
              <p:nvPicPr>
                <p:cNvPr id="276" name="图片 27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5902" y="50943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277" name="文本框 276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我的</a:t>
                  </a:r>
                </a:p>
              </p:txBody>
            </p:sp>
          </p:grpSp>
        </p:grpSp>
      </p:grpSp>
      <p:sp>
        <p:nvSpPr>
          <p:cNvPr id="284" name="文本框 283"/>
          <p:cNvSpPr txBox="1"/>
          <p:nvPr/>
        </p:nvSpPr>
        <p:spPr>
          <a:xfrm>
            <a:off x="9316876" y="13009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+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85" name="组合 284"/>
          <p:cNvGrpSpPr/>
          <p:nvPr/>
        </p:nvGrpSpPr>
        <p:grpSpPr>
          <a:xfrm>
            <a:off x="6926811" y="1771236"/>
            <a:ext cx="2672691" cy="254000"/>
            <a:chOff x="1175299" y="1765300"/>
            <a:chExt cx="2672691" cy="254000"/>
          </a:xfrm>
        </p:grpSpPr>
        <p:sp>
          <p:nvSpPr>
            <p:cNvPr id="286" name="圆角矩形 285"/>
            <p:cNvSpPr/>
            <p:nvPr/>
          </p:nvSpPr>
          <p:spPr>
            <a:xfrm>
              <a:off x="1175299" y="1765300"/>
              <a:ext cx="2672691" cy="25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pic>
          <p:nvPicPr>
            <p:cNvPr id="287" name="图片 28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746" y="1782588"/>
              <a:ext cx="216000" cy="216000"/>
            </a:xfrm>
            <a:prstGeom prst="rect">
              <a:avLst/>
            </a:prstGeom>
          </p:spPr>
        </p:pic>
      </p:grpSp>
      <p:sp>
        <p:nvSpPr>
          <p:cNvPr id="292" name="圆角矩形 291"/>
          <p:cNvSpPr/>
          <p:nvPr/>
        </p:nvSpPr>
        <p:spPr>
          <a:xfrm>
            <a:off x="6926811" y="1377536"/>
            <a:ext cx="432627" cy="2222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同侧圆角矩形 292"/>
          <p:cNvSpPr/>
          <p:nvPr/>
        </p:nvSpPr>
        <p:spPr>
          <a:xfrm rot="16200000">
            <a:off x="6917223" y="1380661"/>
            <a:ext cx="222249" cy="2160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4" name="图片 29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99" y="1417299"/>
            <a:ext cx="144000" cy="144000"/>
          </a:xfrm>
          <a:prstGeom prst="rect">
            <a:avLst/>
          </a:prstGeom>
        </p:spPr>
      </p:pic>
      <p:pic>
        <p:nvPicPr>
          <p:cNvPr id="295" name="图片 29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69" y="1424425"/>
            <a:ext cx="144000" cy="144000"/>
          </a:xfrm>
          <a:prstGeom prst="rect">
            <a:avLst/>
          </a:prstGeom>
        </p:spPr>
      </p:pic>
      <p:grpSp>
        <p:nvGrpSpPr>
          <p:cNvPr id="303" name="组合 302"/>
          <p:cNvGrpSpPr/>
          <p:nvPr/>
        </p:nvGrpSpPr>
        <p:grpSpPr>
          <a:xfrm>
            <a:off x="9294275" y="2402481"/>
            <a:ext cx="216000" cy="216000"/>
            <a:chOff x="3580863" y="2396545"/>
            <a:chExt cx="216000" cy="216000"/>
          </a:xfrm>
        </p:grpSpPr>
        <p:sp>
          <p:nvSpPr>
            <p:cNvPr id="304" name="椭圆 303"/>
            <p:cNvSpPr/>
            <p:nvPr/>
          </p:nvSpPr>
          <p:spPr>
            <a:xfrm>
              <a:off x="3580863" y="2396545"/>
              <a:ext cx="216000" cy="216000"/>
            </a:xfrm>
            <a:prstGeom prst="ellipse">
              <a:avLst/>
            </a:prstGeom>
            <a:solidFill>
              <a:srgbClr val="D2DDE4"/>
            </a:solidFill>
            <a:ln>
              <a:solidFill>
                <a:srgbClr val="D2D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5" name="图片 30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769" y="2438095"/>
              <a:ext cx="144000" cy="144000"/>
            </a:xfrm>
            <a:prstGeom prst="rect">
              <a:avLst/>
            </a:prstGeom>
          </p:spPr>
        </p:pic>
      </p:grpSp>
      <p:grpSp>
        <p:nvGrpSpPr>
          <p:cNvPr id="318" name="组合 317"/>
          <p:cNvGrpSpPr/>
          <p:nvPr/>
        </p:nvGrpSpPr>
        <p:grpSpPr>
          <a:xfrm>
            <a:off x="7000996" y="3464676"/>
            <a:ext cx="2589634" cy="574919"/>
            <a:chOff x="1258357" y="3313687"/>
            <a:chExt cx="2589634" cy="532231"/>
          </a:xfrm>
        </p:grpSpPr>
        <p:grpSp>
          <p:nvGrpSpPr>
            <p:cNvPr id="320" name="组合 319"/>
            <p:cNvGrpSpPr/>
            <p:nvPr/>
          </p:nvGrpSpPr>
          <p:grpSpPr>
            <a:xfrm>
              <a:off x="1258357" y="3313687"/>
              <a:ext cx="2589634" cy="532231"/>
              <a:chOff x="1258357" y="3313687"/>
              <a:chExt cx="2589634" cy="532231"/>
            </a:xfrm>
          </p:grpSpPr>
          <p:grpSp>
            <p:nvGrpSpPr>
              <p:cNvPr id="324" name="组合 323"/>
              <p:cNvGrpSpPr/>
              <p:nvPr/>
            </p:nvGrpSpPr>
            <p:grpSpPr>
              <a:xfrm>
                <a:off x="1315834" y="3313687"/>
                <a:ext cx="2532125" cy="450384"/>
                <a:chOff x="1362456" y="2157604"/>
                <a:chExt cx="2515893" cy="450384"/>
              </a:xfrm>
            </p:grpSpPr>
            <p:pic>
              <p:nvPicPr>
                <p:cNvPr id="326" name="图片 325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327" name="文本框 326"/>
                <p:cNvSpPr txBox="1"/>
                <p:nvPr/>
              </p:nvSpPr>
              <p:spPr>
                <a:xfrm>
                  <a:off x="1737527" y="2157604"/>
                  <a:ext cx="15134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小翼</a:t>
                  </a:r>
                  <a:r>
                    <a:rPr lang="en-US" altLang="zh-CN" sz="1000" b="1" dirty="0" smtClean="0">
                      <a:solidFill>
                        <a:srgbClr val="595959"/>
                      </a:solidFill>
                      <a:latin typeface="+mn-ea"/>
                    </a:rPr>
                    <a:t>UP</a:t>
                  </a:r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专项工作讨论群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328" name="文本框 327"/>
                <p:cNvSpPr txBox="1"/>
                <p:nvPr/>
              </p:nvSpPr>
              <p:spPr>
                <a:xfrm>
                  <a:off x="1754023" y="2407933"/>
                  <a:ext cx="161534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00" dirty="0" smtClean="0">
                      <a:solidFill>
                        <a:srgbClr val="FF0000"/>
                      </a:solidFill>
                      <a:latin typeface="+mn-ea"/>
                    </a:rPr>
                    <a:t>[</a:t>
                  </a:r>
                  <a:r>
                    <a:rPr lang="zh-CN" altLang="en-US" sz="700" dirty="0" smtClean="0">
                      <a:solidFill>
                        <a:srgbClr val="FF0000"/>
                      </a:solidFill>
                      <a:latin typeface="+mn-ea"/>
                    </a:rPr>
                    <a:t>有人</a:t>
                  </a:r>
                  <a:r>
                    <a:rPr lang="en-US" altLang="zh-CN" sz="700" dirty="0" smtClean="0">
                      <a:solidFill>
                        <a:srgbClr val="FF0000"/>
                      </a:solidFill>
                      <a:latin typeface="+mn-ea"/>
                    </a:rPr>
                    <a:t>@</a:t>
                  </a:r>
                  <a:r>
                    <a:rPr lang="zh-CN" altLang="en-US" sz="700" dirty="0" smtClean="0">
                      <a:solidFill>
                        <a:srgbClr val="FF0000"/>
                      </a:solidFill>
                      <a:latin typeface="+mn-ea"/>
                    </a:rPr>
                    <a:t>我</a:t>
                  </a:r>
                  <a:r>
                    <a:rPr lang="en-US" altLang="zh-CN" sz="700" dirty="0" smtClean="0">
                      <a:solidFill>
                        <a:srgbClr val="FF0000"/>
                      </a:solidFill>
                      <a:latin typeface="+mn-ea"/>
                    </a:rPr>
                    <a:t>]</a:t>
                  </a:r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王园园：</a:t>
                  </a:r>
                  <a:r>
                    <a:rPr lang="en-US" altLang="zh-CN" sz="700" dirty="0" smtClean="0">
                      <a:solidFill>
                        <a:srgbClr val="595959"/>
                      </a:solidFill>
                      <a:latin typeface="+mn-ea"/>
                    </a:rPr>
                    <a:t>@</a:t>
                  </a:r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吴辉 搞好了！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329" name="文本框 328"/>
                <p:cNvSpPr txBox="1"/>
                <p:nvPr/>
              </p:nvSpPr>
              <p:spPr>
                <a:xfrm>
                  <a:off x="3376321" y="2198148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10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325" name="直接连接符 324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合 320"/>
            <p:cNvGrpSpPr/>
            <p:nvPr/>
          </p:nvGrpSpPr>
          <p:grpSpPr>
            <a:xfrm>
              <a:off x="3552773" y="3539588"/>
              <a:ext cx="216000" cy="216000"/>
              <a:chOff x="3552773" y="3539588"/>
              <a:chExt cx="216000" cy="216000"/>
            </a:xfrm>
          </p:grpSpPr>
          <p:sp>
            <p:nvSpPr>
              <p:cNvPr id="322" name="椭圆 321"/>
              <p:cNvSpPr/>
              <p:nvPr/>
            </p:nvSpPr>
            <p:spPr>
              <a:xfrm>
                <a:off x="3552773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3" name="图片 32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8773" y="3576375"/>
                <a:ext cx="144000" cy="144000"/>
              </a:xfrm>
              <a:prstGeom prst="rect">
                <a:avLst/>
              </a:prstGeom>
            </p:spPr>
          </p:pic>
        </p:grpSp>
      </p:grpSp>
      <p:sp>
        <p:nvSpPr>
          <p:cNvPr id="345" name="椭圆 344"/>
          <p:cNvSpPr/>
          <p:nvPr/>
        </p:nvSpPr>
        <p:spPr>
          <a:xfrm>
            <a:off x="7377322" y="350342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5" name="组合 164"/>
          <p:cNvGrpSpPr/>
          <p:nvPr/>
        </p:nvGrpSpPr>
        <p:grpSpPr>
          <a:xfrm>
            <a:off x="1288800" y="4058832"/>
            <a:ext cx="2589634" cy="532231"/>
            <a:chOff x="1258357" y="3313687"/>
            <a:chExt cx="2589634" cy="532231"/>
          </a:xfrm>
        </p:grpSpPr>
        <p:grpSp>
          <p:nvGrpSpPr>
            <p:cNvPr id="167" name="组合 166"/>
            <p:cNvGrpSpPr/>
            <p:nvPr/>
          </p:nvGrpSpPr>
          <p:grpSpPr>
            <a:xfrm>
              <a:off x="1258357" y="3313687"/>
              <a:ext cx="2589634" cy="532231"/>
              <a:chOff x="1258357" y="3313687"/>
              <a:chExt cx="2589634" cy="532231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1315834" y="3313687"/>
                <a:ext cx="2532125" cy="450384"/>
                <a:chOff x="1362456" y="2157604"/>
                <a:chExt cx="2515893" cy="450384"/>
              </a:xfrm>
            </p:grpSpPr>
            <p:pic>
              <p:nvPicPr>
                <p:cNvPr id="188" name="图片 187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89" name="文本框 188"/>
                <p:cNvSpPr txBox="1"/>
                <p:nvPr/>
              </p:nvSpPr>
              <p:spPr>
                <a:xfrm>
                  <a:off x="1737527" y="2157604"/>
                  <a:ext cx="7839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 smtClean="0">
                      <a:solidFill>
                        <a:srgbClr val="595959"/>
                      </a:solidFill>
                      <a:latin typeface="+mn-ea"/>
                    </a:rPr>
                    <a:t>iOS</a:t>
                  </a:r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小组群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754023" y="2407933"/>
                  <a:ext cx="6708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刘亚飞：</a:t>
                  </a:r>
                  <a:r>
                    <a:rPr lang="en-US" altLang="zh-CN" sz="700" dirty="0" smtClean="0">
                      <a:solidFill>
                        <a:srgbClr val="595959"/>
                      </a:solidFill>
                      <a:latin typeface="+mn-ea"/>
                    </a:rPr>
                    <a:t>OK</a:t>
                  </a:r>
                </a:p>
              </p:txBody>
            </p:sp>
            <p:sp>
              <p:nvSpPr>
                <p:cNvPr id="192" name="文本框 191"/>
                <p:cNvSpPr txBox="1"/>
                <p:nvPr/>
              </p:nvSpPr>
              <p:spPr>
                <a:xfrm>
                  <a:off x="3376321" y="2198148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15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187" name="直接连接符 186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组合 167"/>
            <p:cNvGrpSpPr/>
            <p:nvPr/>
          </p:nvGrpSpPr>
          <p:grpSpPr>
            <a:xfrm>
              <a:off x="3552773" y="3539588"/>
              <a:ext cx="216000" cy="216000"/>
              <a:chOff x="3552773" y="3539588"/>
              <a:chExt cx="216000" cy="216000"/>
            </a:xfrm>
          </p:grpSpPr>
          <p:sp>
            <p:nvSpPr>
              <p:cNvPr id="169" name="椭圆 168"/>
              <p:cNvSpPr/>
              <p:nvPr/>
            </p:nvSpPr>
            <p:spPr>
              <a:xfrm>
                <a:off x="3552773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0" name="图片 16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8773" y="3576375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193" name="组合 192"/>
          <p:cNvGrpSpPr/>
          <p:nvPr/>
        </p:nvGrpSpPr>
        <p:grpSpPr>
          <a:xfrm>
            <a:off x="7044196" y="4792206"/>
            <a:ext cx="2519529" cy="341631"/>
            <a:chOff x="1322026" y="3948743"/>
            <a:chExt cx="2519529" cy="341631"/>
          </a:xfrm>
        </p:grpSpPr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026" y="3966374"/>
              <a:ext cx="324000" cy="324000"/>
            </a:xfrm>
            <a:prstGeom prst="rect">
              <a:avLst/>
            </a:prstGeom>
          </p:spPr>
        </p:pic>
        <p:sp>
          <p:nvSpPr>
            <p:cNvPr id="195" name="文本框 194"/>
            <p:cNvSpPr txBox="1"/>
            <p:nvPr/>
          </p:nvSpPr>
          <p:spPr>
            <a:xfrm>
              <a:off x="1707310" y="400473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0070C0"/>
                  </a:solidFill>
                  <a:latin typeface="+mn-ea"/>
                </a:rPr>
                <a:t>我</a:t>
              </a:r>
              <a:r>
                <a:rPr lang="zh-CN" altLang="en-US" sz="1000" b="1" dirty="0" smtClean="0">
                  <a:solidFill>
                    <a:srgbClr val="0070C0"/>
                  </a:solidFill>
                  <a:latin typeface="+mn-ea"/>
                </a:rPr>
                <a:t>的提醒</a:t>
              </a:r>
              <a:endParaRPr lang="en-US" altLang="zh-CN" sz="1000" b="1" dirty="0" smtClean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3336288" y="3948743"/>
              <a:ext cx="50526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595959"/>
                  </a:solidFill>
                  <a:latin typeface="+mn-ea"/>
                </a:rPr>
                <a:t>3</a:t>
              </a:r>
              <a:r>
                <a:rPr lang="en-US" altLang="zh-CN" sz="600" dirty="0">
                  <a:solidFill>
                    <a:srgbClr val="595959"/>
                  </a:solidFill>
                  <a:latin typeface="+mn-ea"/>
                </a:rPr>
                <a:t>1</a:t>
              </a:r>
              <a:r>
                <a:rPr lang="zh-CN" altLang="en-US" sz="600" dirty="0" smtClean="0">
                  <a:solidFill>
                    <a:srgbClr val="595959"/>
                  </a:solidFill>
                  <a:latin typeface="+mn-ea"/>
                </a:rPr>
                <a:t>分钟前</a:t>
              </a:r>
              <a:endParaRPr lang="en-US" altLang="zh-CN" sz="6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7000996" y="4155006"/>
            <a:ext cx="2589635" cy="532231"/>
            <a:chOff x="1258357" y="3313687"/>
            <a:chExt cx="2589635" cy="532231"/>
          </a:xfrm>
        </p:grpSpPr>
        <p:grpSp>
          <p:nvGrpSpPr>
            <p:cNvPr id="198" name="组合 197"/>
            <p:cNvGrpSpPr/>
            <p:nvPr/>
          </p:nvGrpSpPr>
          <p:grpSpPr>
            <a:xfrm>
              <a:off x="1258357" y="3313687"/>
              <a:ext cx="2589635" cy="532231"/>
              <a:chOff x="1258357" y="3313687"/>
              <a:chExt cx="2589635" cy="532231"/>
            </a:xfrm>
          </p:grpSpPr>
          <p:grpSp>
            <p:nvGrpSpPr>
              <p:cNvPr id="202" name="组合 201"/>
              <p:cNvGrpSpPr/>
              <p:nvPr/>
            </p:nvGrpSpPr>
            <p:grpSpPr>
              <a:xfrm>
                <a:off x="1315834" y="3313687"/>
                <a:ext cx="2532158" cy="450384"/>
                <a:chOff x="1362456" y="2157604"/>
                <a:chExt cx="2515926" cy="450384"/>
              </a:xfrm>
            </p:grpSpPr>
            <p:pic>
              <p:nvPicPr>
                <p:cNvPr id="204" name="图片 20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205" name="文本框 204"/>
                <p:cNvSpPr txBox="1"/>
                <p:nvPr/>
              </p:nvSpPr>
              <p:spPr>
                <a:xfrm>
                  <a:off x="1737527" y="2157604"/>
                  <a:ext cx="8205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研发工作群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754023" y="2407933"/>
                  <a:ext cx="4539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收到！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3376321" y="2198148"/>
                  <a:ext cx="50206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203" name="直接连接符 202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组合 198"/>
            <p:cNvGrpSpPr/>
            <p:nvPr/>
          </p:nvGrpSpPr>
          <p:grpSpPr>
            <a:xfrm>
              <a:off x="3551557" y="3539588"/>
              <a:ext cx="216000" cy="216000"/>
              <a:chOff x="3551557" y="3539588"/>
              <a:chExt cx="216000" cy="216000"/>
            </a:xfrm>
          </p:grpSpPr>
          <p:sp>
            <p:nvSpPr>
              <p:cNvPr id="200" name="椭圆 199"/>
              <p:cNvSpPr/>
              <p:nvPr/>
            </p:nvSpPr>
            <p:spPr>
              <a:xfrm>
                <a:off x="3551557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1" name="图片 20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557" y="3576375"/>
                <a:ext cx="144000" cy="144000"/>
              </a:xfrm>
              <a:prstGeom prst="rect">
                <a:avLst/>
              </a:prstGeom>
            </p:spPr>
          </p:pic>
        </p:grpSp>
      </p:grpSp>
      <p:sp>
        <p:nvSpPr>
          <p:cNvPr id="212" name="椭圆 211"/>
          <p:cNvSpPr/>
          <p:nvPr/>
        </p:nvSpPr>
        <p:spPr>
          <a:xfrm>
            <a:off x="1632342" y="40490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267227" y="1765300"/>
            <a:ext cx="20955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有新消息、新通知或者文件上传时，工作图标上会显示小红点</a:t>
            </a:r>
            <a:endParaRPr lang="en-US" altLang="zh-CN" sz="1000" dirty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公众号默认显示最新通知的标题及未读消息数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有新消息时，默认展开有未读消息的聊天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 smtClean="0"/>
              <a:t>选择聊天可以直接进入聊天界面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>
                <a:solidFill>
                  <a:srgbClr val="FF0000"/>
                </a:solidFill>
              </a:rPr>
              <a:t>个人聊天默认在最外层</a:t>
            </a:r>
            <a:r>
              <a:rPr lang="zh-CN" altLang="en-US" sz="1000" dirty="0" smtClean="0">
                <a:solidFill>
                  <a:srgbClr val="FF0000"/>
                </a:solidFill>
              </a:rPr>
              <a:t>显示，只有工作中创建的群聊才默认显示在工作中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点击聊天栏右侧的快速回复按钮可以直接发送消息。如果需要切换快速回复方式可以点击左上的切换按钮</a:t>
            </a:r>
            <a:endParaRPr lang="en-US" altLang="zh-CN" sz="1000" dirty="0" smtClean="0"/>
          </a:p>
        </p:txBody>
      </p:sp>
      <p:sp>
        <p:nvSpPr>
          <p:cNvPr id="213" name="文本框 212"/>
          <p:cNvSpPr txBox="1"/>
          <p:nvPr/>
        </p:nvSpPr>
        <p:spPr>
          <a:xfrm>
            <a:off x="9764134" y="1953724"/>
            <a:ext cx="209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如果聊天被设置为免打扰，则不会显示消息数</a:t>
            </a:r>
            <a:endParaRPr lang="en-US" altLang="zh-CN" sz="1000" dirty="0" smtClean="0"/>
          </a:p>
          <a:p>
            <a:r>
              <a:rPr lang="zh-CN" altLang="en-US" sz="1000" dirty="0" smtClean="0"/>
              <a:t>如果有</a:t>
            </a:r>
            <a:r>
              <a:rPr lang="en-US" altLang="zh-CN" sz="1000" dirty="0" smtClean="0"/>
              <a:t>@</a:t>
            </a:r>
            <a:r>
              <a:rPr lang="zh-CN" altLang="en-US" sz="1000" dirty="0" smtClean="0"/>
              <a:t>消息会在消息数的位置显示小红点</a:t>
            </a:r>
            <a:endParaRPr lang="en-US" altLang="zh-CN" sz="1000" dirty="0" smtClean="0"/>
          </a:p>
        </p:txBody>
      </p:sp>
      <p:grpSp>
        <p:nvGrpSpPr>
          <p:cNvPr id="214" name="组合 213"/>
          <p:cNvGrpSpPr/>
          <p:nvPr/>
        </p:nvGrpSpPr>
        <p:grpSpPr>
          <a:xfrm>
            <a:off x="7013788" y="2769274"/>
            <a:ext cx="2589633" cy="530865"/>
            <a:chOff x="1288800" y="2741804"/>
            <a:chExt cx="2589633" cy="530865"/>
          </a:xfrm>
        </p:grpSpPr>
        <p:grpSp>
          <p:nvGrpSpPr>
            <p:cNvPr id="215" name="组合 214"/>
            <p:cNvGrpSpPr/>
            <p:nvPr/>
          </p:nvGrpSpPr>
          <p:grpSpPr>
            <a:xfrm>
              <a:off x="1288800" y="2741804"/>
              <a:ext cx="2589633" cy="530865"/>
              <a:chOff x="1288800" y="2741804"/>
              <a:chExt cx="2589633" cy="530865"/>
            </a:xfrm>
          </p:grpSpPr>
          <p:grpSp>
            <p:nvGrpSpPr>
              <p:cNvPr id="217" name="组合 216"/>
              <p:cNvGrpSpPr/>
              <p:nvPr/>
            </p:nvGrpSpPr>
            <p:grpSpPr>
              <a:xfrm>
                <a:off x="1288800" y="2741804"/>
                <a:ext cx="2589633" cy="530865"/>
                <a:chOff x="1306758" y="2741804"/>
                <a:chExt cx="2589633" cy="530865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1306758" y="2741804"/>
                  <a:ext cx="2589633" cy="530865"/>
                  <a:chOff x="1306758" y="2741804"/>
                  <a:chExt cx="2589633" cy="530865"/>
                </a:xfrm>
              </p:grpSpPr>
              <p:grpSp>
                <p:nvGrpSpPr>
                  <p:cNvPr id="221" name="组合 220"/>
                  <p:cNvGrpSpPr/>
                  <p:nvPr/>
                </p:nvGrpSpPr>
                <p:grpSpPr>
                  <a:xfrm>
                    <a:off x="1306758" y="2741804"/>
                    <a:ext cx="2589633" cy="522096"/>
                    <a:chOff x="1310502" y="2157604"/>
                    <a:chExt cx="2573033" cy="522096"/>
                  </a:xfrm>
                </p:grpSpPr>
                <p:pic>
                  <p:nvPicPr>
                    <p:cNvPr id="225" name="图片 224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16852" y="2215956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6" name="文本框 225"/>
                    <p:cNvSpPr txBox="1"/>
                    <p:nvPr/>
                  </p:nvSpPr>
                  <p:spPr>
                    <a:xfrm>
                      <a:off x="1737527" y="2157604"/>
                      <a:ext cx="1132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小翼</a:t>
                      </a:r>
                      <a:r>
                        <a:rPr lang="en-US" altLang="zh-CN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UP</a:t>
                      </a:r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专项工作</a:t>
                      </a:r>
                      <a:endParaRPr lang="en-US" altLang="zh-CN" sz="1000" b="1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227" name="文本框 226"/>
                    <p:cNvSpPr txBox="1"/>
                    <p:nvPr/>
                  </p:nvSpPr>
                  <p:spPr>
                    <a:xfrm>
                      <a:off x="3333384" y="2198839"/>
                      <a:ext cx="50206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10</a:t>
                      </a:r>
                      <a:r>
                        <a:rPr lang="zh-CN" altLang="en-US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分钟前</a:t>
                      </a:r>
                      <a:endParaRPr lang="en-US" altLang="zh-CN" sz="600" dirty="0" smtClean="0">
                        <a:solidFill>
                          <a:srgbClr val="595959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228" name="直接连接符 227"/>
                    <p:cNvCxnSpPr/>
                    <p:nvPr/>
                  </p:nvCxnSpPr>
                  <p:spPr>
                    <a:xfrm>
                      <a:off x="1310502" y="2679700"/>
                      <a:ext cx="2573033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22" name="图片 221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9649" y="3047424"/>
                    <a:ext cx="144000" cy="144000"/>
                  </a:xfrm>
                  <a:prstGeom prst="rect">
                    <a:avLst/>
                  </a:prstGeom>
                </p:spPr>
              </p:pic>
              <p:pic>
                <p:nvPicPr>
                  <p:cNvPr id="223" name="图片 222"/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1607" y="2816630"/>
                    <a:ext cx="126000" cy="126000"/>
                  </a:xfrm>
                  <a:prstGeom prst="rect">
                    <a:avLst/>
                  </a:prstGeom>
                </p:spPr>
              </p:pic>
              <p:pic>
                <p:nvPicPr>
                  <p:cNvPr id="224" name="图片 223"/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528218" y="2984669"/>
                    <a:ext cx="288000" cy="28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0" name="椭圆 219"/>
                <p:cNvSpPr/>
                <p:nvPr/>
              </p:nvSpPr>
              <p:spPr>
                <a:xfrm>
                  <a:off x="1674248" y="2743110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8" name="文本框 217"/>
              <p:cNvSpPr txBox="1"/>
              <p:nvPr/>
            </p:nvSpPr>
            <p:spPr>
              <a:xfrm>
                <a:off x="3179355" y="2769845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rgbClr val="FF0000"/>
                    </a:solidFill>
                  </a:rPr>
                  <a:t>●</a:t>
                </a:r>
              </a:p>
            </p:txBody>
          </p:sp>
        </p:grpSp>
        <p:sp>
          <p:nvSpPr>
            <p:cNvPr id="216" name="文本框 215"/>
            <p:cNvSpPr txBox="1"/>
            <p:nvPr/>
          </p:nvSpPr>
          <p:spPr>
            <a:xfrm>
              <a:off x="1851031" y="3022404"/>
              <a:ext cx="12795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【1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条</a:t>
              </a:r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】  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研发内部会议通知</a:t>
              </a:r>
              <a:endParaRPr lang="en-US" altLang="zh-CN" sz="7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6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1135124" y="5964016"/>
            <a:ext cx="2815200" cy="316800"/>
            <a:chOff x="1145011" y="4717776"/>
            <a:chExt cx="2815200" cy="316800"/>
          </a:xfrm>
        </p:grpSpPr>
        <p:sp>
          <p:nvSpPr>
            <p:cNvPr id="91" name="矩形 90"/>
            <p:cNvSpPr/>
            <p:nvPr/>
          </p:nvSpPr>
          <p:spPr>
            <a:xfrm>
              <a:off x="1145011" y="4717776"/>
              <a:ext cx="2815200" cy="31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211711" y="4773179"/>
              <a:ext cx="2420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595959"/>
                  </a:solidFill>
                </a:rPr>
                <a:t>允许回复</a:t>
              </a:r>
              <a:endParaRPr lang="zh-CN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3418806" y="4794986"/>
              <a:ext cx="357316" cy="181699"/>
              <a:chOff x="7899827" y="3869799"/>
              <a:chExt cx="357316" cy="181699"/>
            </a:xfrm>
          </p:grpSpPr>
          <p:sp>
            <p:nvSpPr>
              <p:cNvPr id="94" name="圆角矩形 93"/>
              <p:cNvSpPr/>
              <p:nvPr/>
            </p:nvSpPr>
            <p:spPr>
              <a:xfrm>
                <a:off x="7899827" y="3869799"/>
                <a:ext cx="357316" cy="181699"/>
              </a:xfrm>
              <a:prstGeom prst="roundRect">
                <a:avLst>
                  <a:gd name="adj" fmla="val 4603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7903884" y="3873812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6" name="矩形 95"/>
          <p:cNvSpPr/>
          <p:nvPr/>
        </p:nvSpPr>
        <p:spPr>
          <a:xfrm>
            <a:off x="1136978" y="5133331"/>
            <a:ext cx="2815200" cy="587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138721" y="5716544"/>
            <a:ext cx="2815200" cy="249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173528" y="4896869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参与人</a:t>
            </a:r>
            <a:r>
              <a:rPr lang="zh-CN" altLang="en-US" sz="1000" dirty="0" smtClean="0">
                <a:solidFill>
                  <a:srgbClr val="595959"/>
                </a:solidFill>
              </a:rPr>
              <a:t>（</a:t>
            </a:r>
            <a:r>
              <a:rPr lang="zh-CN" altLang="en-US" sz="1000" dirty="0">
                <a:solidFill>
                  <a:srgbClr val="595959"/>
                </a:solidFill>
              </a:rPr>
              <a:t>已</a:t>
            </a:r>
            <a:r>
              <a:rPr lang="zh-CN" altLang="en-US" sz="1000" dirty="0" smtClean="0">
                <a:solidFill>
                  <a:srgbClr val="595959"/>
                </a:solidFill>
              </a:rPr>
              <a:t>选择</a:t>
            </a:r>
            <a:r>
              <a:rPr lang="en-US" altLang="zh-CN" sz="1000" dirty="0" smtClean="0">
                <a:solidFill>
                  <a:srgbClr val="595959"/>
                </a:solidFill>
              </a:rPr>
              <a:t>7/7</a:t>
            </a:r>
            <a:r>
              <a:rPr lang="zh-CN" altLang="en-US" sz="1000" dirty="0" smtClean="0">
                <a:solidFill>
                  <a:srgbClr val="595959"/>
                </a:solidFill>
              </a:rPr>
              <a:t>）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264172" y="5728029"/>
            <a:ext cx="2688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指定</a:t>
            </a:r>
            <a:r>
              <a:rPr lang="zh-CN" altLang="en-US" sz="1000" dirty="0">
                <a:solidFill>
                  <a:srgbClr val="595959"/>
                </a:solidFill>
              </a:rPr>
              <a:t>参与人</a:t>
            </a:r>
            <a:r>
              <a:rPr lang="zh-CN" altLang="en-US" sz="1000" dirty="0" smtClean="0">
                <a:solidFill>
                  <a:srgbClr val="595959"/>
                </a:solidFill>
              </a:rPr>
              <a:t>                                                   </a:t>
            </a:r>
            <a:r>
              <a:rPr lang="en-US" altLang="zh-CN" sz="1000" b="1" dirty="0">
                <a:solidFill>
                  <a:srgbClr val="595959"/>
                </a:solidFill>
                <a:latin typeface="Lato"/>
              </a:rPr>
              <a:t>&gt;</a:t>
            </a:r>
            <a:endParaRPr lang="zh-CN" altLang="en-US" sz="1000" b="1" dirty="0">
              <a:solidFill>
                <a:srgbClr val="595959"/>
              </a:solidFill>
              <a:latin typeface="Lato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47" y="5219091"/>
            <a:ext cx="288000" cy="288000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1242851" y="548980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宁丽环</a:t>
            </a: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05" y="5219091"/>
            <a:ext cx="288000" cy="288000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1744823" y="548980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rgbClr val="595959"/>
                </a:solidFill>
              </a:rPr>
              <a:t>耿红闯</a:t>
            </a:r>
            <a:endParaRPr lang="zh-CN" altLang="en-US" sz="800" dirty="0">
              <a:solidFill>
                <a:srgbClr val="595959"/>
              </a:solidFill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63" y="5219091"/>
            <a:ext cx="288000" cy="288000"/>
          </a:xfrm>
          <a:prstGeom prst="rect">
            <a:avLst/>
          </a:prstGeom>
        </p:spPr>
      </p:pic>
      <p:sp>
        <p:nvSpPr>
          <p:cNvPr id="105" name="文本框 104"/>
          <p:cNvSpPr txBox="1"/>
          <p:nvPr/>
        </p:nvSpPr>
        <p:spPr>
          <a:xfrm>
            <a:off x="2276181" y="548980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王园园</a:t>
            </a: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21" y="5219091"/>
            <a:ext cx="288000" cy="288000"/>
          </a:xfrm>
          <a:prstGeom prst="rect">
            <a:avLst/>
          </a:prstGeom>
        </p:spPr>
      </p:pic>
      <p:sp>
        <p:nvSpPr>
          <p:cNvPr id="107" name="文本框 106"/>
          <p:cNvSpPr txBox="1"/>
          <p:nvPr/>
        </p:nvSpPr>
        <p:spPr>
          <a:xfrm>
            <a:off x="2807539" y="548980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刘泊含</a:t>
            </a: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78" y="5219091"/>
            <a:ext cx="288000" cy="288000"/>
          </a:xfrm>
          <a:prstGeom prst="rect">
            <a:avLst/>
          </a:prstGeom>
        </p:spPr>
      </p:pic>
      <p:sp>
        <p:nvSpPr>
          <p:cNvPr id="109" name="文本框 108"/>
          <p:cNvSpPr txBox="1"/>
          <p:nvPr/>
        </p:nvSpPr>
        <p:spPr>
          <a:xfrm>
            <a:off x="3338896" y="548980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祝庆庆</a:t>
            </a:r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46" y="4932142"/>
            <a:ext cx="180000" cy="18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42245" y="1818201"/>
            <a:ext cx="2817966" cy="2923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145757" y="4373247"/>
            <a:ext cx="2815200" cy="31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02932" y="4428650"/>
            <a:ext cx="2420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链接提示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139155" y="4056623"/>
            <a:ext cx="2815200" cy="31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205855" y="4112026"/>
            <a:ext cx="2420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链接地址        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</a:rPr>
              <a:t>请输入链接地址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45757" y="3338801"/>
            <a:ext cx="2815200" cy="31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12457" y="3394204"/>
            <a:ext cx="2420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提醒日期        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请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</a:rPr>
              <a:t>选择提醒日期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145757" y="3661906"/>
            <a:ext cx="2815200" cy="31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12457" y="3717309"/>
            <a:ext cx="2420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提醒内容        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</a:rPr>
              <a:t>请输入提醒内容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10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通知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67227" y="1765300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点击链接按钮可以开启通知链接设置</a:t>
            </a:r>
            <a:endParaRPr lang="en-US" altLang="zh-CN" sz="1000" dirty="0" smtClean="0"/>
          </a:p>
        </p:txBody>
      </p:sp>
      <p:sp>
        <p:nvSpPr>
          <p:cNvPr id="59" name="矩形 58"/>
          <p:cNvSpPr/>
          <p:nvPr/>
        </p:nvSpPr>
        <p:spPr>
          <a:xfrm>
            <a:off x="1216363" y="2099834"/>
            <a:ext cx="2656993" cy="87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216614" y="18598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通知内容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129988" y="1254661"/>
            <a:ext cx="2840061" cy="5040000"/>
            <a:chOff x="1129988" y="1254661"/>
            <a:chExt cx="2840061" cy="50400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129988" y="1254661"/>
              <a:ext cx="2840061" cy="5040000"/>
              <a:chOff x="1129988" y="1254661"/>
              <a:chExt cx="2840061" cy="50400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136849" y="1263772"/>
                <a:ext cx="2833200" cy="41980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+mn-ea"/>
                  </a:rPr>
                  <a:t>新建通知</a:t>
                </a:r>
                <a:endParaRPr lang="zh-CN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8" name="矩形 67"/>
              <p:cNvSpPr>
                <a:spLocks noChangeAspect="1"/>
              </p:cNvSpPr>
              <p:nvPr/>
            </p:nvSpPr>
            <p:spPr>
              <a:xfrm>
                <a:off x="1129988" y="1254661"/>
                <a:ext cx="2835000" cy="5040000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23B48"/>
                  </a:solidFill>
                  <a:latin typeface="+mn-ea"/>
                </a:endParaRPr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175300" y="12631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S UI Gothic" panose="020B0600070205080204" pitchFamily="34" charset="-128"/>
                  <a:ea typeface="MS UI Gothic" panose="020B0600070205080204" pitchFamily="34" charset="-128"/>
                </a:rPr>
                <a:t>&lt;</a:t>
              </a:r>
              <a:endParaRPr lang="zh-CN" altLang="en-US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273597" y="3057544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27" y="3077843"/>
            <a:ext cx="180000" cy="180000"/>
          </a:xfrm>
          <a:prstGeom prst="rect">
            <a:avLst/>
          </a:prstGeom>
          <a:noFill/>
        </p:spPr>
      </p:pic>
      <p:sp>
        <p:nvSpPr>
          <p:cNvPr id="73" name="矩形 72"/>
          <p:cNvSpPr/>
          <p:nvPr/>
        </p:nvSpPr>
        <p:spPr>
          <a:xfrm>
            <a:off x="1616497" y="3057544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6" y="3075993"/>
            <a:ext cx="172800" cy="1728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87" y="1865655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11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已发通知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129711" y="1256400"/>
            <a:ext cx="2841635" cy="5040000"/>
            <a:chOff x="1129988" y="1254661"/>
            <a:chExt cx="2841635" cy="5040000"/>
          </a:xfrm>
        </p:grpSpPr>
        <p:grpSp>
          <p:nvGrpSpPr>
            <p:cNvPr id="71" name="组合 70"/>
            <p:cNvGrpSpPr/>
            <p:nvPr/>
          </p:nvGrpSpPr>
          <p:grpSpPr>
            <a:xfrm>
              <a:off x="1129988" y="1254661"/>
              <a:ext cx="2841635" cy="5040000"/>
              <a:chOff x="1129988" y="1254661"/>
              <a:chExt cx="2841635" cy="504000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138423" y="1263772"/>
                <a:ext cx="2833200" cy="4198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+mn-ea"/>
                  </a:rPr>
                  <a:t>已发通知</a:t>
                </a:r>
                <a:endParaRPr lang="zh-CN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7" name="矩形 76"/>
              <p:cNvSpPr>
                <a:spLocks noChangeAspect="1"/>
              </p:cNvSpPr>
              <p:nvPr/>
            </p:nvSpPr>
            <p:spPr>
              <a:xfrm>
                <a:off x="1129988" y="1254661"/>
                <a:ext cx="2835000" cy="5040000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23B48"/>
                  </a:solidFill>
                  <a:latin typeface="+mn-ea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1175300" y="12631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S UI Gothic" panose="020B0600070205080204" pitchFamily="34" charset="-128"/>
                  <a:ea typeface="MS UI Gothic" panose="020B0600070205080204" pitchFamily="34" charset="-128"/>
                </a:rPr>
                <a:t>&lt;</a:t>
              </a:r>
              <a:endParaRPr lang="zh-CN" altLang="en-US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272142" y="2001664"/>
            <a:ext cx="2568540" cy="1183413"/>
            <a:chOff x="6935056" y="2219216"/>
            <a:chExt cx="2568540" cy="1183413"/>
          </a:xfrm>
        </p:grpSpPr>
        <p:sp>
          <p:nvSpPr>
            <p:cNvPr id="79" name="圆角矩形 78"/>
            <p:cNvSpPr/>
            <p:nvPr/>
          </p:nvSpPr>
          <p:spPr>
            <a:xfrm>
              <a:off x="6935056" y="2219216"/>
              <a:ext cx="2568540" cy="1183413"/>
            </a:xfrm>
            <a:prstGeom prst="roundRect">
              <a:avLst>
                <a:gd name="adj" fmla="val 504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6935056" y="2459028"/>
              <a:ext cx="2568540" cy="377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777" y="2273556"/>
              <a:ext cx="144000" cy="144000"/>
            </a:xfrm>
            <a:prstGeom prst="rect">
              <a:avLst/>
            </a:prstGeom>
          </p:spPr>
        </p:pic>
        <p:sp>
          <p:nvSpPr>
            <p:cNvPr id="89" name="文本框 88"/>
            <p:cNvSpPr txBox="1"/>
            <p:nvPr/>
          </p:nvSpPr>
          <p:spPr>
            <a:xfrm>
              <a:off x="7165606" y="2249681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>
                  <a:solidFill>
                    <a:srgbClr val="595959"/>
                  </a:solidFill>
                </a:rPr>
                <a:t>研发内部会议通知</a:t>
              </a: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001459" y="2511169"/>
              <a:ext cx="2467727" cy="76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600" b="1" dirty="0">
                  <a:solidFill>
                    <a:srgbClr val="595959"/>
                  </a:solidFill>
                </a:rPr>
                <a:t>主题            </a:t>
              </a:r>
              <a:r>
                <a:rPr lang="zh-CN" altLang="en-US" sz="600" dirty="0">
                  <a:solidFill>
                    <a:srgbClr val="595959"/>
                  </a:solidFill>
                </a:rPr>
                <a:t>研发内部会议</a:t>
              </a:r>
              <a:endParaRPr lang="en-US" altLang="zh-CN" sz="600" dirty="0">
                <a:solidFill>
                  <a:srgbClr val="59595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600" b="1" dirty="0">
                  <a:solidFill>
                    <a:srgbClr val="595959"/>
                  </a:solidFill>
                </a:rPr>
                <a:t>时间</a:t>
              </a:r>
              <a:r>
                <a:rPr lang="zh-CN" altLang="en-US" sz="600" dirty="0">
                  <a:solidFill>
                    <a:srgbClr val="595959"/>
                  </a:solidFill>
                </a:rPr>
                <a:t>            </a:t>
              </a:r>
              <a:r>
                <a:rPr lang="en-US" altLang="zh-CN" sz="600" dirty="0">
                  <a:solidFill>
                    <a:srgbClr val="595959"/>
                  </a:solidFill>
                </a:rPr>
                <a:t>2018/7/23 13:30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600" b="1" dirty="0">
                  <a:solidFill>
                    <a:srgbClr val="595959"/>
                  </a:solidFill>
                </a:rPr>
                <a:t>地点</a:t>
              </a:r>
              <a:r>
                <a:rPr lang="zh-CN" altLang="en-US" sz="600" dirty="0">
                  <a:solidFill>
                    <a:srgbClr val="595959"/>
                  </a:solidFill>
                </a:rPr>
                <a:t>            园区</a:t>
              </a:r>
              <a:r>
                <a:rPr lang="en-US" altLang="zh-CN" sz="600" dirty="0">
                  <a:solidFill>
                    <a:srgbClr val="595959"/>
                  </a:solidFill>
                </a:rPr>
                <a:t>203</a:t>
              </a:r>
              <a:r>
                <a:rPr lang="zh-CN" altLang="en-US" sz="600" dirty="0">
                  <a:solidFill>
                    <a:srgbClr val="595959"/>
                  </a:solidFill>
                </a:rPr>
                <a:t>会议室</a:t>
              </a:r>
              <a:endParaRPr lang="en-US" altLang="zh-CN" sz="600" dirty="0">
                <a:solidFill>
                  <a:srgbClr val="59595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600" b="1" dirty="0">
                  <a:solidFill>
                    <a:srgbClr val="595959"/>
                  </a:solidFill>
                </a:rPr>
                <a:t>会议内容     </a:t>
              </a:r>
              <a:r>
                <a:rPr lang="en-US" altLang="zh-CN" sz="600" dirty="0">
                  <a:solidFill>
                    <a:srgbClr val="595959"/>
                  </a:solidFill>
                </a:rPr>
                <a:t>1</a:t>
              </a:r>
              <a:r>
                <a:rPr lang="zh-CN" altLang="en-US" sz="600" dirty="0">
                  <a:solidFill>
                    <a:srgbClr val="595959"/>
                  </a:solidFill>
                </a:rPr>
                <a:t>、项目团队支撑工作安排</a:t>
              </a:r>
              <a:endParaRPr lang="en-US" altLang="zh-CN" sz="600" dirty="0">
                <a:solidFill>
                  <a:srgbClr val="59595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600" dirty="0">
                  <a:solidFill>
                    <a:srgbClr val="595959"/>
                  </a:solidFill>
                </a:rPr>
                <a:t>                    2</a:t>
              </a:r>
              <a:r>
                <a:rPr lang="zh-CN" altLang="en-US" sz="600" dirty="0">
                  <a:solidFill>
                    <a:srgbClr val="595959"/>
                  </a:solidFill>
                </a:rPr>
                <a:t>、遗留问题讨论</a:t>
              </a:r>
              <a:endParaRPr lang="en-US" altLang="zh-CN" sz="600" dirty="0">
                <a:solidFill>
                  <a:srgbClr val="595959"/>
                </a:solidFill>
              </a:endParaRPr>
            </a:p>
          </p:txBody>
        </p:sp>
      </p:grpSp>
      <p:sp>
        <p:nvSpPr>
          <p:cNvPr id="91" name="圆角矩形 90"/>
          <p:cNvSpPr/>
          <p:nvPr/>
        </p:nvSpPr>
        <p:spPr>
          <a:xfrm>
            <a:off x="1691277" y="1833157"/>
            <a:ext cx="1695236" cy="10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2018-06-10 09:00:00</a:t>
            </a:r>
            <a:endParaRPr lang="zh-CN" altLang="en-US" sz="600" dirty="0"/>
          </a:p>
        </p:txBody>
      </p:sp>
      <p:grpSp>
        <p:nvGrpSpPr>
          <p:cNvPr id="92" name="组合 91"/>
          <p:cNvGrpSpPr/>
          <p:nvPr/>
        </p:nvGrpSpPr>
        <p:grpSpPr>
          <a:xfrm>
            <a:off x="1273218" y="3489170"/>
            <a:ext cx="2568540" cy="1207369"/>
            <a:chOff x="6935056" y="2219217"/>
            <a:chExt cx="2568540" cy="1207369"/>
          </a:xfrm>
        </p:grpSpPr>
        <p:sp>
          <p:nvSpPr>
            <p:cNvPr id="98" name="圆角矩形 97"/>
            <p:cNvSpPr/>
            <p:nvPr/>
          </p:nvSpPr>
          <p:spPr>
            <a:xfrm>
              <a:off x="6935056" y="2219217"/>
              <a:ext cx="2568540" cy="1207369"/>
            </a:xfrm>
            <a:prstGeom prst="roundRect">
              <a:avLst>
                <a:gd name="adj" fmla="val 504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9" name="直接连接符 98"/>
            <p:cNvCxnSpPr/>
            <p:nvPr/>
          </p:nvCxnSpPr>
          <p:spPr>
            <a:xfrm flipV="1">
              <a:off x="6935056" y="2459028"/>
              <a:ext cx="2568540" cy="377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777" y="2273556"/>
              <a:ext cx="144000" cy="144000"/>
            </a:xfrm>
            <a:prstGeom prst="rect">
              <a:avLst/>
            </a:prstGeom>
          </p:spPr>
        </p:pic>
        <p:sp>
          <p:nvSpPr>
            <p:cNvPr id="101" name="文本框 100"/>
            <p:cNvSpPr txBox="1"/>
            <p:nvPr/>
          </p:nvSpPr>
          <p:spPr>
            <a:xfrm>
              <a:off x="7165606" y="2249681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 smtClean="0">
                  <a:solidFill>
                    <a:srgbClr val="595959"/>
                  </a:solidFill>
                </a:rPr>
                <a:t>需求确认会议通知</a:t>
              </a:r>
              <a:endParaRPr lang="zh-CN" altLang="en-US" sz="800" b="1" dirty="0">
                <a:solidFill>
                  <a:srgbClr val="595959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7001459" y="2511169"/>
              <a:ext cx="2467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600" b="1" dirty="0" smtClean="0">
                  <a:solidFill>
                    <a:srgbClr val="595959"/>
                  </a:solidFill>
                </a:rPr>
                <a:t>主题            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二阶段需求确认会议</a:t>
              </a:r>
              <a:endParaRPr lang="en-US" altLang="zh-CN" sz="600" dirty="0" smtClean="0">
                <a:solidFill>
                  <a:srgbClr val="59595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600" b="1" dirty="0" smtClean="0">
                  <a:solidFill>
                    <a:srgbClr val="595959"/>
                  </a:solidFill>
                </a:rPr>
                <a:t>时间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            </a:t>
              </a:r>
              <a:r>
                <a:rPr lang="en-US" altLang="zh-CN" sz="600" dirty="0" smtClean="0">
                  <a:solidFill>
                    <a:srgbClr val="595959"/>
                  </a:solidFill>
                </a:rPr>
                <a:t>2018/8/12 13:30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600" b="1" dirty="0" smtClean="0">
                  <a:solidFill>
                    <a:srgbClr val="595959"/>
                  </a:solidFill>
                </a:rPr>
                <a:t>地点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            园区</a:t>
              </a:r>
              <a:r>
                <a:rPr lang="en-US" altLang="zh-CN" sz="600" dirty="0" smtClean="0">
                  <a:solidFill>
                    <a:srgbClr val="595959"/>
                  </a:solidFill>
                </a:rPr>
                <a:t>203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会议室</a:t>
              </a:r>
              <a:endParaRPr lang="en-US" altLang="zh-CN" sz="600" dirty="0" smtClean="0">
                <a:solidFill>
                  <a:srgbClr val="59595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600" b="1" dirty="0" smtClean="0">
                  <a:solidFill>
                    <a:srgbClr val="595959"/>
                  </a:solidFill>
                </a:rPr>
                <a:t>会议内容     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确定二阶段上线范围，澄清需求</a:t>
              </a:r>
              <a:endParaRPr lang="en-US" altLang="zh-CN" sz="600" dirty="0" smtClean="0">
                <a:solidFill>
                  <a:srgbClr val="595959"/>
                </a:solidFill>
              </a:endParaRPr>
            </a:p>
          </p:txBody>
        </p:sp>
      </p:grpSp>
      <p:sp>
        <p:nvSpPr>
          <p:cNvPr id="103" name="圆角矩形 102"/>
          <p:cNvSpPr/>
          <p:nvPr/>
        </p:nvSpPr>
        <p:spPr>
          <a:xfrm>
            <a:off x="1690818" y="3320662"/>
            <a:ext cx="1695236" cy="10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2018-08-10 09:00:00</a:t>
            </a:r>
            <a:endParaRPr lang="zh-CN" altLang="en-US" sz="600" dirty="0"/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27" y="4497068"/>
            <a:ext cx="144000" cy="144000"/>
          </a:xfrm>
          <a:prstGeom prst="rect">
            <a:avLst/>
          </a:prstGeom>
        </p:spPr>
      </p:pic>
      <p:cxnSp>
        <p:nvCxnSpPr>
          <p:cNvPr id="105" name="直接连接符 104"/>
          <p:cNvCxnSpPr/>
          <p:nvPr/>
        </p:nvCxnSpPr>
        <p:spPr>
          <a:xfrm flipV="1">
            <a:off x="1300971" y="4431775"/>
            <a:ext cx="2484000" cy="377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550327" y="443409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solidFill>
                  <a:srgbClr val="595959"/>
                </a:solidFill>
              </a:rPr>
              <a:t>2018/8/11 13:30</a:t>
            </a:r>
          </a:p>
          <a:p>
            <a:r>
              <a:rPr lang="zh-CN" altLang="en-US" sz="500" dirty="0">
                <a:solidFill>
                  <a:srgbClr val="595959"/>
                </a:solidFill>
              </a:rPr>
              <a:t>明天您有一个会议，请提前做好工作</a:t>
            </a:r>
            <a:r>
              <a:rPr lang="zh-CN" altLang="en-US" sz="500" dirty="0" smtClean="0">
                <a:solidFill>
                  <a:srgbClr val="595959"/>
                </a:solidFill>
              </a:rPr>
              <a:t>安排，</a:t>
            </a:r>
            <a:r>
              <a:rPr lang="zh-CN" altLang="en-US" sz="500" dirty="0">
                <a:solidFill>
                  <a:srgbClr val="595959"/>
                </a:solidFill>
              </a:rPr>
              <a:t>准时出席！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3417876" y="4496699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" dirty="0" smtClean="0">
                <a:solidFill>
                  <a:srgbClr val="0070C0"/>
                </a:solidFill>
              </a:rPr>
              <a:t>取消提醒</a:t>
            </a:r>
            <a:endParaRPr lang="zh-CN" altLang="en-US" sz="500" dirty="0">
              <a:solidFill>
                <a:srgbClr val="0070C0"/>
              </a:solidFill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717" y="2072370"/>
            <a:ext cx="108000" cy="108000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23" y="3554774"/>
            <a:ext cx="108000" cy="10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87343" y="2035337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rgbClr val="00B0F0"/>
                </a:solidFill>
              </a:rPr>
              <a:t>已</a:t>
            </a:r>
            <a:r>
              <a:rPr lang="zh-CN" altLang="en-US" sz="600" dirty="0" smtClean="0">
                <a:solidFill>
                  <a:srgbClr val="00B0F0"/>
                </a:solidFill>
              </a:rPr>
              <a:t>读</a:t>
            </a:r>
            <a:r>
              <a:rPr lang="en-US" altLang="zh-CN" sz="600" dirty="0" smtClean="0">
                <a:solidFill>
                  <a:srgbClr val="00B0F0"/>
                </a:solidFill>
              </a:rPr>
              <a:t>:3/5</a:t>
            </a:r>
            <a:endParaRPr lang="zh-CN" altLang="en-US" sz="600" dirty="0">
              <a:solidFill>
                <a:srgbClr val="00B0F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267227" y="1765300"/>
            <a:ext cx="2095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已</a:t>
            </a:r>
            <a:r>
              <a:rPr lang="zh-CN" altLang="en-US" sz="1000" dirty="0" smtClean="0"/>
              <a:t>发通知可以查看已读人数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2574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143900" y="3930692"/>
            <a:ext cx="2808000" cy="179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12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通知人员名单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1607" y="2425316"/>
            <a:ext cx="2808000" cy="1160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30400" y="1256400"/>
            <a:ext cx="2838487" cy="5040000"/>
            <a:chOff x="1129988" y="1254661"/>
            <a:chExt cx="2838487" cy="5040000"/>
          </a:xfrm>
        </p:grpSpPr>
        <p:sp>
          <p:nvSpPr>
            <p:cNvPr id="58" name="矩形 57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已发通知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9" name="矩形 58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165159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43615" y="1690386"/>
            <a:ext cx="2815200" cy="31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28" y="1794709"/>
            <a:ext cx="144000" cy="144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8456" y="1739347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rgbClr val="595959"/>
                </a:solidFill>
              </a:rPr>
              <a:t>研发内部会议</a:t>
            </a:r>
            <a:r>
              <a:rPr lang="zh-CN" altLang="en-US" sz="1000" b="1" dirty="0" smtClean="0">
                <a:solidFill>
                  <a:srgbClr val="595959"/>
                </a:solidFill>
              </a:rPr>
              <a:t>通知                          </a:t>
            </a:r>
            <a:r>
              <a:rPr lang="zh-CN" altLang="en-US" sz="1000" dirty="0" smtClean="0"/>
              <a:t>关闭</a:t>
            </a:r>
            <a:endParaRPr lang="zh-CN" altLang="en-US" sz="10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275011" y="3109225"/>
            <a:ext cx="951712" cy="360000"/>
            <a:chOff x="1314672" y="3365689"/>
            <a:chExt cx="951712" cy="36000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672" y="3365689"/>
              <a:ext cx="362323" cy="360000"/>
            </a:xfrm>
            <a:prstGeom prst="rect">
              <a:avLst/>
            </a:prstGeom>
          </p:spPr>
        </p:pic>
        <p:sp>
          <p:nvSpPr>
            <p:cNvPr id="84" name="文本框 83"/>
            <p:cNvSpPr txBox="1"/>
            <p:nvPr/>
          </p:nvSpPr>
          <p:spPr>
            <a:xfrm>
              <a:off x="1693324" y="3402587"/>
              <a:ext cx="573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595959"/>
                  </a:solidFill>
                  <a:latin typeface="+mn-ea"/>
                </a:rPr>
                <a:t>王园园</a:t>
              </a:r>
              <a:endParaRPr lang="en-US" altLang="zh-CN" sz="1000" b="1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276172" y="4056737"/>
            <a:ext cx="2597214" cy="454516"/>
            <a:chOff x="1536570" y="2185139"/>
            <a:chExt cx="2597214" cy="454516"/>
          </a:xfrm>
        </p:grpSpPr>
        <p:grpSp>
          <p:nvGrpSpPr>
            <p:cNvPr id="93" name="组合 92"/>
            <p:cNvGrpSpPr/>
            <p:nvPr/>
          </p:nvGrpSpPr>
          <p:grpSpPr>
            <a:xfrm>
              <a:off x="1536570" y="2185139"/>
              <a:ext cx="946878" cy="360000"/>
              <a:chOff x="1315833" y="3365689"/>
              <a:chExt cx="946878" cy="360000"/>
            </a:xfrm>
          </p:grpSpPr>
          <p:pic>
            <p:nvPicPr>
              <p:cNvPr id="95" name="图片 9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833" y="336568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96" name="文本框 95"/>
              <p:cNvSpPr txBox="1"/>
              <p:nvPr/>
            </p:nvSpPr>
            <p:spPr>
              <a:xfrm>
                <a:off x="1693324" y="3402587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  <a:latin typeface="+mn-ea"/>
                  </a:rPr>
                  <a:t>刘亚</a:t>
                </a:r>
                <a:r>
                  <a:rPr lang="zh-CN" altLang="en-US" sz="1000" b="1" dirty="0" smtClean="0">
                    <a:solidFill>
                      <a:srgbClr val="595959"/>
                    </a:solidFill>
                    <a:latin typeface="+mn-ea"/>
                  </a:rPr>
                  <a:t>飞</a:t>
                </a:r>
                <a:endParaRPr lang="en-US" altLang="zh-CN" sz="1000" b="1" dirty="0" smtClean="0">
                  <a:solidFill>
                    <a:srgbClr val="595959"/>
                  </a:solidFill>
                  <a:latin typeface="+mn-ea"/>
                </a:endParaRPr>
              </a:p>
            </p:txBody>
          </p:sp>
        </p:grpSp>
        <p:cxnSp>
          <p:nvCxnSpPr>
            <p:cNvPr id="94" name="直接连接符 93"/>
            <p:cNvCxnSpPr/>
            <p:nvPr/>
          </p:nvCxnSpPr>
          <p:spPr>
            <a:xfrm>
              <a:off x="1544151" y="2639655"/>
              <a:ext cx="258963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1276172" y="4623704"/>
            <a:ext cx="2597214" cy="454516"/>
            <a:chOff x="1536570" y="2185139"/>
            <a:chExt cx="2597214" cy="454516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536570" y="2185139"/>
              <a:ext cx="946878" cy="360000"/>
              <a:chOff x="1315833" y="3365689"/>
              <a:chExt cx="946878" cy="360000"/>
            </a:xfrm>
          </p:grpSpPr>
          <p:pic>
            <p:nvPicPr>
              <p:cNvPr id="114" name="图片 1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833" y="336568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15" name="文本框 114"/>
              <p:cNvSpPr txBox="1"/>
              <p:nvPr/>
            </p:nvSpPr>
            <p:spPr>
              <a:xfrm>
                <a:off x="1693324" y="3402587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  <a:latin typeface="+mn-ea"/>
                  </a:rPr>
                  <a:t>耿红</a:t>
                </a:r>
                <a:r>
                  <a:rPr lang="zh-CN" altLang="en-US" sz="1000" b="1" dirty="0" smtClean="0">
                    <a:solidFill>
                      <a:srgbClr val="595959"/>
                    </a:solidFill>
                    <a:latin typeface="+mn-ea"/>
                  </a:rPr>
                  <a:t>闯</a:t>
                </a:r>
                <a:endParaRPr lang="en-US" altLang="zh-CN" sz="1000" b="1" dirty="0" smtClean="0">
                  <a:solidFill>
                    <a:srgbClr val="595959"/>
                  </a:solidFill>
                  <a:latin typeface="+mn-ea"/>
                </a:endParaRPr>
              </a:p>
            </p:txBody>
          </p:sp>
        </p:grpSp>
        <p:cxnSp>
          <p:nvCxnSpPr>
            <p:cNvPr id="113" name="直接连接符 112"/>
            <p:cNvCxnSpPr/>
            <p:nvPr/>
          </p:nvCxnSpPr>
          <p:spPr>
            <a:xfrm>
              <a:off x="1544151" y="2639655"/>
              <a:ext cx="258963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1276172" y="5195204"/>
            <a:ext cx="946878" cy="360000"/>
            <a:chOff x="1315833" y="3365689"/>
            <a:chExt cx="946878" cy="360000"/>
          </a:xfrm>
        </p:grpSpPr>
        <p:pic>
          <p:nvPicPr>
            <p:cNvPr id="121" name="图片 1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833" y="3365689"/>
              <a:ext cx="360000" cy="360000"/>
            </a:xfrm>
            <a:prstGeom prst="rect">
              <a:avLst/>
            </a:prstGeom>
          </p:spPr>
        </p:pic>
        <p:sp>
          <p:nvSpPr>
            <p:cNvPr id="122" name="文本框 121"/>
            <p:cNvSpPr txBox="1"/>
            <p:nvPr/>
          </p:nvSpPr>
          <p:spPr>
            <a:xfrm>
              <a:off x="1693324" y="3402587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595959"/>
                  </a:solidFill>
                  <a:latin typeface="+mn-ea"/>
                </a:rPr>
                <a:t>宁丽环</a:t>
              </a:r>
              <a:endParaRPr lang="en-US" altLang="zh-CN" sz="1000" b="1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  <p:sp>
        <p:nvSpPr>
          <p:cNvPr id="123" name="文本框 122"/>
          <p:cNvSpPr txBox="1"/>
          <p:nvPr/>
        </p:nvSpPr>
        <p:spPr>
          <a:xfrm>
            <a:off x="4267227" y="1765300"/>
            <a:ext cx="2095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点击通知名单按钮可以查看已读明细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 smtClean="0"/>
              <a:t>点击提醒可以单独发送提醒通知给对方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点击全部提醒可以给所有未读人员发送提醒通知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 smtClean="0"/>
              <a:t>点击头像可以进入聊天界面，并将该通知的标签发送给对方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 smtClean="0"/>
              <a:t>点击已读或者未读文字可以展开或者收起列表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 smtClean="0"/>
              <a:t>如果该通知没有已读回执，则不用分段，直接显示名单</a:t>
            </a:r>
            <a:endParaRPr lang="en-US" altLang="zh-CN" sz="1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135687" y="2195544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未回复（</a:t>
            </a:r>
            <a:r>
              <a:rPr lang="en-US" altLang="zh-CN" sz="1000" dirty="0">
                <a:solidFill>
                  <a:srgbClr val="595959"/>
                </a:solidFill>
              </a:rPr>
              <a:t>2</a:t>
            </a:r>
            <a:r>
              <a:rPr lang="zh-CN" altLang="en-US" sz="1000" dirty="0" smtClean="0">
                <a:solidFill>
                  <a:srgbClr val="595959"/>
                </a:solidFill>
              </a:rPr>
              <a:t>人）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43615" y="366394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参加</a:t>
            </a:r>
            <a:r>
              <a:rPr lang="zh-CN" altLang="en-US" sz="1000" dirty="0" smtClean="0">
                <a:solidFill>
                  <a:srgbClr val="595959"/>
                </a:solidFill>
              </a:rPr>
              <a:t>（</a:t>
            </a:r>
            <a:r>
              <a:rPr lang="en-US" altLang="zh-CN" sz="1000" dirty="0">
                <a:solidFill>
                  <a:srgbClr val="595959"/>
                </a:solidFill>
              </a:rPr>
              <a:t>3</a:t>
            </a:r>
            <a:r>
              <a:rPr lang="zh-CN" altLang="en-US" sz="1000" dirty="0" smtClean="0">
                <a:solidFill>
                  <a:srgbClr val="595959"/>
                </a:solidFill>
              </a:rPr>
              <a:t>人）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275561" y="2530384"/>
            <a:ext cx="2597214" cy="454516"/>
            <a:chOff x="1536570" y="2185139"/>
            <a:chExt cx="2597214" cy="454516"/>
          </a:xfrm>
        </p:grpSpPr>
        <p:grpSp>
          <p:nvGrpSpPr>
            <p:cNvPr id="66" name="组合 65"/>
            <p:cNvGrpSpPr/>
            <p:nvPr/>
          </p:nvGrpSpPr>
          <p:grpSpPr>
            <a:xfrm>
              <a:off x="1536570" y="2185139"/>
              <a:ext cx="946878" cy="360000"/>
              <a:chOff x="1315833" y="3365689"/>
              <a:chExt cx="946878" cy="360000"/>
            </a:xfrm>
          </p:grpSpPr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833" y="336568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69" name="文本框 68"/>
              <p:cNvSpPr txBox="1"/>
              <p:nvPr/>
            </p:nvSpPr>
            <p:spPr>
              <a:xfrm>
                <a:off x="1693324" y="3402587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  <a:latin typeface="+mn-ea"/>
                  </a:rPr>
                  <a:t>祝庆庆</a:t>
                </a:r>
                <a:endParaRPr lang="en-US" altLang="zh-CN" sz="1000" b="1" dirty="0" smtClean="0">
                  <a:solidFill>
                    <a:srgbClr val="595959"/>
                  </a:solidFill>
                  <a:latin typeface="+mn-ea"/>
                </a:endParaRPr>
              </a:p>
            </p:txBody>
          </p:sp>
        </p:grpSp>
        <p:cxnSp>
          <p:nvCxnSpPr>
            <p:cNvPr id="67" name="直接连接符 66"/>
            <p:cNvCxnSpPr/>
            <p:nvPr/>
          </p:nvCxnSpPr>
          <p:spPr>
            <a:xfrm>
              <a:off x="1544151" y="2639655"/>
              <a:ext cx="258963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2091556" y="222503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00B0F0"/>
                </a:solidFill>
              </a:rPr>
              <a:t>全选</a:t>
            </a:r>
          </a:p>
        </p:txBody>
      </p:sp>
      <p:sp>
        <p:nvSpPr>
          <p:cNvPr id="43" name="椭圆 42"/>
          <p:cNvSpPr/>
          <p:nvPr/>
        </p:nvSpPr>
        <p:spPr>
          <a:xfrm>
            <a:off x="3652442" y="26046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651559" y="318518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442089" y="2217557"/>
            <a:ext cx="1531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00B0F0"/>
                </a:solidFill>
              </a:rPr>
              <a:t>应用</a:t>
            </a:r>
            <a:r>
              <a:rPr lang="zh-CN" altLang="en-US" sz="700" dirty="0" smtClean="0">
                <a:solidFill>
                  <a:srgbClr val="00B0F0"/>
                </a:solidFill>
              </a:rPr>
              <a:t>内提醒   电话提醒    短信提醒</a:t>
            </a:r>
            <a:endParaRPr lang="zh-CN" altLang="en-US" sz="700" dirty="0">
              <a:solidFill>
                <a:srgbClr val="00B0F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9065" y="2263011"/>
            <a:ext cx="108000" cy="10800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78115" y="3729861"/>
            <a:ext cx="108000" cy="10800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1195157" y="5786093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不</a:t>
            </a:r>
            <a:r>
              <a:rPr lang="zh-CN" altLang="en-US" sz="1000" dirty="0" smtClean="0">
                <a:solidFill>
                  <a:srgbClr val="595959"/>
                </a:solidFill>
              </a:rPr>
              <a:t>参加（</a:t>
            </a:r>
            <a:r>
              <a:rPr lang="en-US" altLang="zh-CN" sz="1000" dirty="0" smtClean="0">
                <a:solidFill>
                  <a:srgbClr val="595959"/>
                </a:solidFill>
              </a:rPr>
              <a:t>0</a:t>
            </a:r>
            <a:r>
              <a:rPr lang="zh-CN" altLang="en-US" sz="1000" dirty="0" smtClean="0">
                <a:solidFill>
                  <a:srgbClr val="595959"/>
                </a:solidFill>
              </a:rPr>
              <a:t>人）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34054" y="2052478"/>
            <a:ext cx="2815200" cy="362227"/>
            <a:chOff x="1144687" y="2454964"/>
            <a:chExt cx="2815200" cy="362227"/>
          </a:xfrm>
        </p:grpSpPr>
        <p:grpSp>
          <p:nvGrpSpPr>
            <p:cNvPr id="36" name="组合 35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35126" y="1838182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</a:rPr>
                  <a:t>耿红闯</a:t>
                </a: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433121" y="191787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1137543" y="2412795"/>
            <a:ext cx="2815200" cy="362227"/>
            <a:chOff x="1144687" y="2454964"/>
            <a:chExt cx="2815200" cy="362227"/>
          </a:xfrm>
        </p:grpSpPr>
        <p:grpSp>
          <p:nvGrpSpPr>
            <p:cNvPr id="24" name="组合 23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535126" y="1838182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</a:rPr>
                  <a:t>祝庆庆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433121" y="191787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1131759" y="1793844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重要联系人（</a:t>
            </a:r>
            <a:r>
              <a:rPr lang="en-US" altLang="zh-CN" sz="1000" dirty="0">
                <a:solidFill>
                  <a:srgbClr val="595959"/>
                </a:solidFill>
              </a:rPr>
              <a:t>2</a:t>
            </a:r>
            <a:r>
              <a:rPr lang="zh-CN" altLang="en-US" sz="1000" dirty="0" smtClean="0">
                <a:solidFill>
                  <a:srgbClr val="595959"/>
                </a:solidFill>
              </a:rPr>
              <a:t>人）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13" y="1843938"/>
            <a:ext cx="180000" cy="180000"/>
          </a:xfrm>
          <a:prstGeom prst="rect">
            <a:avLst/>
          </a:prstGeom>
        </p:spPr>
      </p:pic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13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重要联系人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130400" y="1256400"/>
            <a:ext cx="2838487" cy="5040000"/>
            <a:chOff x="1129988" y="1254661"/>
            <a:chExt cx="2838487" cy="5040000"/>
          </a:xfrm>
        </p:grpSpPr>
        <p:sp>
          <p:nvSpPr>
            <p:cNvPr id="152" name="矩形 151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重要联系人</a:t>
              </a:r>
            </a:p>
          </p:txBody>
        </p:sp>
        <p:sp>
          <p:nvSpPr>
            <p:cNvPr id="153" name="矩形 15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1171686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267227" y="1765300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如果需要特别关注某些人的聊天消息时，可以设置为重要联系人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7689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50998" y="5975008"/>
            <a:ext cx="2502297" cy="325797"/>
            <a:chOff x="1450998" y="5975008"/>
            <a:chExt cx="2502297" cy="325797"/>
          </a:xfrm>
        </p:grpSpPr>
        <p:sp>
          <p:nvSpPr>
            <p:cNvPr id="12" name="矩形 11"/>
            <p:cNvSpPr/>
            <p:nvPr/>
          </p:nvSpPr>
          <p:spPr>
            <a:xfrm>
              <a:off x="1450998" y="5975008"/>
              <a:ext cx="831600" cy="3257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rgbClr val="595959"/>
                  </a:solidFill>
                </a:rPr>
                <a:t>通知</a:t>
              </a:r>
              <a:endParaRPr lang="en-US" altLang="zh-CN" sz="1000" dirty="0" smtClean="0">
                <a:solidFill>
                  <a:srgbClr val="595959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2289553" y="5975008"/>
              <a:ext cx="831600" cy="3257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rgbClr val="595959"/>
                  </a:solidFill>
                </a:rPr>
                <a:t>设置</a:t>
              </a:r>
              <a:endParaRPr lang="en-US" altLang="zh-CN" sz="1000" dirty="0" smtClean="0">
                <a:solidFill>
                  <a:srgbClr val="595959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3121695" y="5975008"/>
              <a:ext cx="831600" cy="3257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rgbClr val="595959"/>
                  </a:solidFill>
                </a:rPr>
                <a:t>管理</a:t>
              </a:r>
              <a:endParaRPr lang="en-US" altLang="zh-CN" sz="1000" dirty="0" smtClean="0">
                <a:solidFill>
                  <a:srgbClr val="595959"/>
                </a:solidFill>
              </a:endParaRPr>
            </a:p>
          </p:txBody>
        </p:sp>
      </p:grp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14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重要联系人通知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130400" y="5970603"/>
            <a:ext cx="2835000" cy="333043"/>
            <a:chOff x="6789977" y="5968864"/>
            <a:chExt cx="2835000" cy="333043"/>
          </a:xfrm>
        </p:grpSpPr>
        <p:sp>
          <p:nvSpPr>
            <p:cNvPr id="71" name="矩形 70"/>
            <p:cNvSpPr/>
            <p:nvPr/>
          </p:nvSpPr>
          <p:spPr>
            <a:xfrm>
              <a:off x="6789977" y="5968864"/>
              <a:ext cx="2835000" cy="33304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  <a:latin typeface="+mn-ea"/>
              </a:endParaRPr>
            </a:p>
          </p:txBody>
        </p: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959" y="6029393"/>
              <a:ext cx="216000" cy="216000"/>
            </a:xfrm>
            <a:prstGeom prst="rect">
              <a:avLst/>
            </a:prstGeom>
          </p:spPr>
        </p:pic>
        <p:cxnSp>
          <p:nvCxnSpPr>
            <p:cNvPr id="73" name="直接连接符 72"/>
            <p:cNvCxnSpPr/>
            <p:nvPr/>
          </p:nvCxnSpPr>
          <p:spPr>
            <a:xfrm>
              <a:off x="7103959" y="5968864"/>
              <a:ext cx="0" cy="3330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1130400" y="1673012"/>
            <a:ext cx="2835001" cy="333043"/>
            <a:chOff x="6789977" y="1671273"/>
            <a:chExt cx="2835001" cy="333043"/>
          </a:xfrm>
        </p:grpSpPr>
        <p:sp>
          <p:nvSpPr>
            <p:cNvPr id="78" name="矩形 77"/>
            <p:cNvSpPr/>
            <p:nvPr/>
          </p:nvSpPr>
          <p:spPr>
            <a:xfrm>
              <a:off x="6789978" y="1671273"/>
              <a:ext cx="2835000" cy="33304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  <a:latin typeface="+mn-ea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789977" y="1683577"/>
              <a:ext cx="627965" cy="320739"/>
            </a:xfrm>
            <a:prstGeom prst="rect">
              <a:avLst/>
            </a:prstGeom>
            <a:solidFill>
              <a:srgbClr val="C2E8F6"/>
            </a:solidFill>
            <a:ln>
              <a:solidFill>
                <a:srgbClr val="C2E8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2597" y="1742964"/>
              <a:ext cx="216000" cy="216000"/>
            </a:xfrm>
            <a:prstGeom prst="rect">
              <a:avLst/>
            </a:prstGeom>
          </p:spPr>
        </p:pic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9605" y="1742071"/>
              <a:ext cx="216000" cy="216000"/>
            </a:xfrm>
            <a:prstGeom prst="rect">
              <a:avLst/>
            </a:prstGeom>
          </p:spPr>
        </p:pic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7440" y="1742071"/>
              <a:ext cx="216000" cy="216000"/>
            </a:xfrm>
            <a:prstGeom prst="rect">
              <a:avLst/>
            </a:prstGeom>
          </p:spPr>
        </p:pic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275" y="1742071"/>
              <a:ext cx="216000" cy="216000"/>
            </a:xfrm>
            <a:prstGeom prst="rect">
              <a:avLst/>
            </a:prstGeom>
          </p:spPr>
        </p:pic>
      </p:grpSp>
      <p:grpSp>
        <p:nvGrpSpPr>
          <p:cNvPr id="109" name="组合 108"/>
          <p:cNvGrpSpPr/>
          <p:nvPr/>
        </p:nvGrpSpPr>
        <p:grpSpPr>
          <a:xfrm>
            <a:off x="1131485" y="1256400"/>
            <a:ext cx="2838487" cy="5040000"/>
            <a:chOff x="1129988" y="1254661"/>
            <a:chExt cx="2838487" cy="5040000"/>
          </a:xfrm>
        </p:grpSpPr>
        <p:sp>
          <p:nvSpPr>
            <p:cNvPr id="110" name="矩形 109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小翼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n-ea"/>
                </a:rPr>
                <a:t>UP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专项工作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1" name="矩形 110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3567095" y="137080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+mn-ea"/>
              </a:rPr>
              <a:t>详情</a:t>
            </a:r>
            <a:endParaRPr lang="zh-CN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166244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1752635" y="2122544"/>
            <a:ext cx="1695236" cy="10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2018-07-20 09:00:00</a:t>
            </a:r>
            <a:endParaRPr lang="zh-CN" altLang="en-US" sz="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275479" y="2292874"/>
            <a:ext cx="2568540" cy="1395546"/>
            <a:chOff x="1275479" y="2292874"/>
            <a:chExt cx="2568540" cy="1395546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275479" y="2292874"/>
              <a:ext cx="2568540" cy="1395546"/>
              <a:chOff x="6935056" y="2219217"/>
              <a:chExt cx="2568540" cy="1395546"/>
            </a:xfrm>
          </p:grpSpPr>
          <p:sp>
            <p:nvSpPr>
              <p:cNvPr id="116" name="圆角矩形 115"/>
              <p:cNvSpPr/>
              <p:nvPr/>
            </p:nvSpPr>
            <p:spPr>
              <a:xfrm>
                <a:off x="6935056" y="2219217"/>
                <a:ext cx="2568540" cy="1395546"/>
              </a:xfrm>
              <a:prstGeom prst="roundRect">
                <a:avLst>
                  <a:gd name="adj" fmla="val 504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7" name="直接连接符 116"/>
              <p:cNvCxnSpPr/>
              <p:nvPr/>
            </p:nvCxnSpPr>
            <p:spPr>
              <a:xfrm flipV="1">
                <a:off x="6935056" y="2459028"/>
                <a:ext cx="2568540" cy="3773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8" name="图片 1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2777" y="2273556"/>
                <a:ext cx="144000" cy="144000"/>
              </a:xfrm>
              <a:prstGeom prst="rect">
                <a:avLst/>
              </a:prstGeom>
            </p:spPr>
          </p:pic>
          <p:sp>
            <p:nvSpPr>
              <p:cNvPr id="119" name="文本框 118"/>
              <p:cNvSpPr txBox="1"/>
              <p:nvPr/>
            </p:nvSpPr>
            <p:spPr>
              <a:xfrm>
                <a:off x="7165606" y="2249681"/>
                <a:ext cx="10054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b="1" dirty="0" smtClean="0">
                    <a:solidFill>
                      <a:srgbClr val="595959"/>
                    </a:solidFill>
                  </a:rPr>
                  <a:t>研发内部会议通知</a:t>
                </a:r>
                <a:endParaRPr lang="zh-CN" altLang="en-US" sz="800" b="1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7001459" y="2511169"/>
                <a:ext cx="246772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600" b="1" dirty="0" smtClean="0">
                    <a:solidFill>
                      <a:srgbClr val="595959"/>
                    </a:solidFill>
                  </a:rPr>
                  <a:t>主题            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研发内部会议</a:t>
                </a:r>
                <a:endParaRPr lang="en-US" altLang="zh-CN" sz="600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 smtClean="0">
                    <a:solidFill>
                      <a:srgbClr val="595959"/>
                    </a:solidFill>
                  </a:rPr>
                  <a:t>时间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            </a:t>
                </a:r>
                <a:r>
                  <a:rPr lang="en-US" altLang="zh-CN" sz="600" dirty="0" smtClean="0">
                    <a:solidFill>
                      <a:srgbClr val="595959"/>
                    </a:solidFill>
                  </a:rPr>
                  <a:t>2018/7/23 13:30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 smtClean="0">
                    <a:solidFill>
                      <a:srgbClr val="595959"/>
                    </a:solidFill>
                  </a:rPr>
                  <a:t>地点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            园区</a:t>
                </a:r>
                <a:r>
                  <a:rPr lang="en-US" altLang="zh-CN" sz="600" dirty="0" smtClean="0">
                    <a:solidFill>
                      <a:srgbClr val="595959"/>
                    </a:solidFill>
                  </a:rPr>
                  <a:t>203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会议室</a:t>
                </a:r>
                <a:endParaRPr lang="en-US" altLang="zh-CN" sz="600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 smtClean="0">
                    <a:solidFill>
                      <a:srgbClr val="595959"/>
                    </a:solidFill>
                  </a:rPr>
                  <a:t>会议内容     </a:t>
                </a:r>
                <a:r>
                  <a:rPr lang="en-US" altLang="zh-CN" sz="600" dirty="0" smtClean="0">
                    <a:solidFill>
                      <a:srgbClr val="595959"/>
                    </a:solidFill>
                  </a:rPr>
                  <a:t>1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、项目团队支撑工作安排</a:t>
                </a:r>
                <a:endParaRPr lang="en-US" altLang="zh-CN" sz="600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600" dirty="0">
                    <a:solidFill>
                      <a:srgbClr val="595959"/>
                    </a:solidFill>
                  </a:rPr>
                  <a:t> </a:t>
                </a:r>
                <a:r>
                  <a:rPr lang="en-US" altLang="zh-CN" sz="600" dirty="0" smtClean="0">
                    <a:solidFill>
                      <a:srgbClr val="595959"/>
                    </a:solidFill>
                  </a:rPr>
                  <a:t>                   2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、遗留问题讨论</a:t>
                </a:r>
                <a:endParaRPr lang="en-US" altLang="zh-CN" sz="600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>
                    <a:solidFill>
                      <a:srgbClr val="595959"/>
                    </a:solidFill>
                  </a:rPr>
                  <a:t>发起人</a:t>
                </a:r>
                <a:endParaRPr lang="en-US" altLang="zh-CN" sz="600" b="1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>
                    <a:solidFill>
                      <a:srgbClr val="595959"/>
                    </a:solidFill>
                  </a:rPr>
                  <a:t>参与人</a:t>
                </a:r>
              </a:p>
            </p:txBody>
          </p:sp>
          <p:sp>
            <p:nvSpPr>
              <p:cNvPr id="122" name="圆角矩形 121"/>
              <p:cNvSpPr/>
              <p:nvPr/>
            </p:nvSpPr>
            <p:spPr>
              <a:xfrm>
                <a:off x="7445420" y="3397083"/>
                <a:ext cx="432000" cy="108000"/>
              </a:xfrm>
              <a:prstGeom prst="roundRect">
                <a:avLst/>
              </a:prstGeom>
              <a:solidFill>
                <a:srgbClr val="509EDE"/>
              </a:solidFill>
              <a:ln>
                <a:solidFill>
                  <a:srgbClr val="509E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 smtClean="0"/>
                  <a:t>王园园</a:t>
                </a:r>
                <a:endParaRPr lang="zh-CN" altLang="en-US" sz="500" dirty="0"/>
              </a:p>
            </p:txBody>
          </p:sp>
          <p:sp>
            <p:nvSpPr>
              <p:cNvPr id="123" name="圆角矩形 122"/>
              <p:cNvSpPr/>
              <p:nvPr/>
            </p:nvSpPr>
            <p:spPr>
              <a:xfrm>
                <a:off x="7952474" y="3397083"/>
                <a:ext cx="324000" cy="108000"/>
              </a:xfrm>
              <a:prstGeom prst="roundRect">
                <a:avLst/>
              </a:prstGeom>
              <a:solidFill>
                <a:srgbClr val="509EDE"/>
              </a:solidFill>
              <a:ln>
                <a:solidFill>
                  <a:srgbClr val="509E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吴辉</a:t>
                </a:r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>
                <a:off x="8365698" y="3397083"/>
                <a:ext cx="432000" cy="108000"/>
              </a:xfrm>
              <a:prstGeom prst="roundRect">
                <a:avLst/>
              </a:prstGeom>
              <a:solidFill>
                <a:srgbClr val="509EDE"/>
              </a:solidFill>
              <a:ln>
                <a:solidFill>
                  <a:srgbClr val="509E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耿红闯</a:t>
                </a:r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>
                <a:off x="8874271" y="3397083"/>
                <a:ext cx="216000" cy="108000"/>
              </a:xfrm>
              <a:prstGeom prst="roundRect">
                <a:avLst/>
              </a:prstGeom>
              <a:solidFill>
                <a:srgbClr val="509EDE"/>
              </a:solidFill>
              <a:ln>
                <a:solidFill>
                  <a:srgbClr val="509E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 smtClean="0"/>
                  <a:t>…</a:t>
                </a:r>
                <a:endParaRPr lang="zh-CN" altLang="en-US" sz="500" dirty="0"/>
              </a:p>
            </p:txBody>
          </p:sp>
        </p:grpSp>
        <p:sp>
          <p:nvSpPr>
            <p:cNvPr id="159" name="圆角矩形 158"/>
            <p:cNvSpPr/>
            <p:nvPr/>
          </p:nvSpPr>
          <p:spPr>
            <a:xfrm>
              <a:off x="1785843" y="3331576"/>
              <a:ext cx="324000" cy="108000"/>
            </a:xfrm>
            <a:prstGeom prst="roundRect">
              <a:avLst/>
            </a:prstGeom>
            <a:solidFill>
              <a:srgbClr val="509EDE"/>
            </a:solidFill>
            <a:ln>
              <a:solidFill>
                <a:srgbClr val="509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 smtClean="0"/>
                <a:t>高吉</a:t>
              </a:r>
              <a:endParaRPr lang="zh-CN" altLang="en-US" sz="500" dirty="0"/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183" y="2331425"/>
            <a:ext cx="162000" cy="162000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1752635" y="3830641"/>
            <a:ext cx="1695236" cy="10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2018-07-20 09:00:00</a:t>
            </a:r>
            <a:endParaRPr lang="zh-CN" altLang="en-US" sz="600" dirty="0"/>
          </a:p>
        </p:txBody>
      </p:sp>
      <p:grpSp>
        <p:nvGrpSpPr>
          <p:cNvPr id="54" name="组合 53"/>
          <p:cNvGrpSpPr/>
          <p:nvPr/>
        </p:nvGrpSpPr>
        <p:grpSpPr>
          <a:xfrm>
            <a:off x="1275479" y="4000971"/>
            <a:ext cx="2568540" cy="661284"/>
            <a:chOff x="6935056" y="2219217"/>
            <a:chExt cx="2568540" cy="661284"/>
          </a:xfrm>
        </p:grpSpPr>
        <p:sp>
          <p:nvSpPr>
            <p:cNvPr id="56" name="圆角矩形 55"/>
            <p:cNvSpPr/>
            <p:nvPr/>
          </p:nvSpPr>
          <p:spPr>
            <a:xfrm>
              <a:off x="6935056" y="2219217"/>
              <a:ext cx="2568540" cy="661284"/>
            </a:xfrm>
            <a:prstGeom prst="roundRect">
              <a:avLst>
                <a:gd name="adj" fmla="val 504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/>
            <p:cNvCxnSpPr/>
            <p:nvPr/>
          </p:nvCxnSpPr>
          <p:spPr>
            <a:xfrm flipV="1">
              <a:off x="6935056" y="2459028"/>
              <a:ext cx="2568540" cy="377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777" y="2273556"/>
              <a:ext cx="144000" cy="144000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7165606" y="2249681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>
                  <a:solidFill>
                    <a:srgbClr val="595959"/>
                  </a:solidFill>
                </a:rPr>
                <a:t>重要联系人</a:t>
              </a:r>
              <a:r>
                <a:rPr lang="zh-CN" altLang="en-US" sz="800" b="1" dirty="0" smtClean="0">
                  <a:solidFill>
                    <a:srgbClr val="595959"/>
                  </a:solidFill>
                </a:rPr>
                <a:t>通知</a:t>
              </a:r>
              <a:endParaRPr lang="zh-CN" altLang="en-US" sz="800" b="1" dirty="0">
                <a:solidFill>
                  <a:srgbClr val="595959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001459" y="2511169"/>
              <a:ext cx="246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600" dirty="0" smtClean="0">
                  <a:solidFill>
                    <a:srgbClr val="595959"/>
                  </a:solidFill>
                </a:rPr>
                <a:t>耿红闯在</a:t>
              </a:r>
              <a:r>
                <a:rPr lang="en-US" altLang="zh-CN" sz="600" dirty="0" smtClean="0">
                  <a:solidFill>
                    <a:srgbClr val="595959"/>
                  </a:solidFill>
                </a:rPr>
                <a:t>【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小翼</a:t>
              </a:r>
              <a:r>
                <a:rPr lang="en-US" altLang="zh-CN" sz="600" dirty="0" smtClean="0">
                  <a:solidFill>
                    <a:srgbClr val="595959"/>
                  </a:solidFill>
                </a:rPr>
                <a:t>UP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专项工作讨论群</a:t>
              </a:r>
              <a:r>
                <a:rPr lang="en-US" altLang="zh-CN" sz="600" dirty="0" smtClean="0">
                  <a:solidFill>
                    <a:srgbClr val="595959"/>
                  </a:solidFill>
                </a:rPr>
                <a:t>】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发送一条文本消息：测试环境发布好了吗？</a:t>
              </a:r>
              <a:endParaRPr lang="en-US" altLang="zh-CN" sz="600" dirty="0" smtClean="0">
                <a:solidFill>
                  <a:srgbClr val="595959"/>
                </a:solidFill>
              </a:endParaRPr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183" y="4039522"/>
            <a:ext cx="162000" cy="16200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4267227" y="1765300"/>
            <a:ext cx="209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当重要联系人在群里发言时，会收到一条通知，其中文本消息会直接显示文字内容，图片、语音及文件等消息则发送诸如：</a:t>
            </a:r>
            <a:r>
              <a:rPr lang="en-US" altLang="zh-CN" sz="1000" dirty="0" smtClean="0"/>
              <a:t>XXX</a:t>
            </a:r>
            <a:r>
              <a:rPr lang="zh-CN" altLang="en-US" sz="1000" dirty="0" smtClean="0"/>
              <a:t>在</a:t>
            </a:r>
            <a:r>
              <a:rPr lang="en-US" altLang="zh-CN" sz="1000" dirty="0" smtClean="0"/>
              <a:t>【XX</a:t>
            </a:r>
            <a:r>
              <a:rPr lang="zh-CN" altLang="en-US" sz="1000" dirty="0" smtClean="0"/>
              <a:t>群</a:t>
            </a:r>
            <a:r>
              <a:rPr lang="en-US" altLang="zh-CN" sz="1000" dirty="0" smtClean="0"/>
              <a:t>】</a:t>
            </a:r>
            <a:r>
              <a:rPr lang="zh-CN" altLang="en-US" sz="1000" dirty="0" smtClean="0"/>
              <a:t>发送了一张图片之类的提示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18365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1130998" y="5963415"/>
            <a:ext cx="2835000" cy="333043"/>
            <a:chOff x="6939268" y="5968864"/>
            <a:chExt cx="2835000" cy="333043"/>
          </a:xfrm>
        </p:grpSpPr>
        <p:grpSp>
          <p:nvGrpSpPr>
            <p:cNvPr id="68" name="组合 67"/>
            <p:cNvGrpSpPr/>
            <p:nvPr/>
          </p:nvGrpSpPr>
          <p:grpSpPr>
            <a:xfrm>
              <a:off x="6939268" y="5968864"/>
              <a:ext cx="2835000" cy="333043"/>
              <a:chOff x="6789977" y="5968864"/>
              <a:chExt cx="2835000" cy="333043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6789977" y="5968864"/>
                <a:ext cx="2835000" cy="33304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+mn-ea"/>
                </a:endParaRPr>
              </a:p>
            </p:txBody>
          </p:sp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5959" y="6029393"/>
                <a:ext cx="216000" cy="216000"/>
              </a:xfrm>
              <a:prstGeom prst="rect">
                <a:avLst/>
              </a:prstGeom>
            </p:spPr>
          </p:pic>
          <p:cxnSp>
            <p:nvCxnSpPr>
              <p:cNvPr id="81" name="直接连接符 80"/>
              <p:cNvCxnSpPr/>
              <p:nvPr/>
            </p:nvCxnSpPr>
            <p:spPr>
              <a:xfrm>
                <a:off x="7103959" y="5968864"/>
                <a:ext cx="0" cy="33304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圆角矩形 68"/>
            <p:cNvSpPr/>
            <p:nvPr/>
          </p:nvSpPr>
          <p:spPr>
            <a:xfrm>
              <a:off x="7329284" y="6015543"/>
              <a:ext cx="2132408" cy="247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6859" y="6068129"/>
              <a:ext cx="164063" cy="164063"/>
            </a:xfrm>
            <a:prstGeom prst="rect">
              <a:avLst/>
            </a:prstGeom>
          </p:spPr>
        </p:pic>
      </p:grpSp>
      <p:pic>
        <p:nvPicPr>
          <p:cNvPr id="82" name="图片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99" y="2815569"/>
            <a:ext cx="288000" cy="28800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556" y="2167547"/>
            <a:ext cx="288000" cy="288000"/>
          </a:xfrm>
          <a:prstGeom prst="rect">
            <a:avLst/>
          </a:prstGeom>
        </p:spPr>
      </p:pic>
      <p:sp>
        <p:nvSpPr>
          <p:cNvPr id="84" name="圆角矩形标注 83"/>
          <p:cNvSpPr/>
          <p:nvPr/>
        </p:nvSpPr>
        <p:spPr>
          <a:xfrm>
            <a:off x="2100404" y="2167547"/>
            <a:ext cx="1266578" cy="258557"/>
          </a:xfrm>
          <a:prstGeom prst="wedgeRoundRectCallout">
            <a:avLst>
              <a:gd name="adj1" fmla="val 53278"/>
              <a:gd name="adj2" fmla="val -24109"/>
              <a:gd name="adj3" fmla="val 16667"/>
            </a:avLst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595959"/>
                </a:solidFill>
              </a:rPr>
              <a:t>新需求开发的怎么样了？</a:t>
            </a:r>
            <a:endParaRPr lang="zh-CN" altLang="en-US" sz="800" dirty="0">
              <a:solidFill>
                <a:srgbClr val="595959"/>
              </a:solidFill>
            </a:endParaRPr>
          </a:p>
        </p:txBody>
      </p:sp>
      <p:sp>
        <p:nvSpPr>
          <p:cNvPr id="85" name="圆角矩形标注 84"/>
          <p:cNvSpPr/>
          <p:nvPr/>
        </p:nvSpPr>
        <p:spPr>
          <a:xfrm>
            <a:off x="1701826" y="2771803"/>
            <a:ext cx="1655929" cy="375532"/>
          </a:xfrm>
          <a:prstGeom prst="wedgeRoundRectCallout">
            <a:avLst>
              <a:gd name="adj1" fmla="val -54310"/>
              <a:gd name="adj2" fmla="val -9200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rgbClr val="595959"/>
                </a:solidFill>
              </a:rPr>
              <a:t>已经全部开发完成了，现在准备单元测试</a:t>
            </a:r>
            <a:endParaRPr lang="zh-CN" altLang="en-US" sz="800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15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重要联系人通知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1131485" y="1256400"/>
            <a:ext cx="2838487" cy="5040000"/>
            <a:chOff x="1129988" y="1254661"/>
            <a:chExt cx="2838487" cy="5040000"/>
          </a:xfrm>
        </p:grpSpPr>
        <p:sp>
          <p:nvSpPr>
            <p:cNvPr id="110" name="矩形 109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小翼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n-ea"/>
                </a:rPr>
                <a:t>UP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专项工作讨论群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1" name="矩形 110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3567095" y="137080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+mn-ea"/>
              </a:rPr>
              <a:t>详情</a:t>
            </a:r>
            <a:endParaRPr lang="zh-CN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166244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18" y="3457235"/>
            <a:ext cx="288000" cy="288000"/>
          </a:xfrm>
          <a:prstGeom prst="rect">
            <a:avLst/>
          </a:prstGeom>
        </p:spPr>
      </p:pic>
      <p:sp>
        <p:nvSpPr>
          <p:cNvPr id="87" name="圆角矩形标注 86"/>
          <p:cNvSpPr/>
          <p:nvPr/>
        </p:nvSpPr>
        <p:spPr>
          <a:xfrm>
            <a:off x="1700745" y="3476840"/>
            <a:ext cx="1205417" cy="259200"/>
          </a:xfrm>
          <a:prstGeom prst="wedgeRoundRectCallout">
            <a:avLst>
              <a:gd name="adj1" fmla="val -54310"/>
              <a:gd name="adj2" fmla="val -9200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rgbClr val="595959"/>
                </a:solidFill>
              </a:rPr>
              <a:t>测试环境发布好了吗？</a:t>
            </a:r>
            <a:endParaRPr lang="zh-CN" altLang="en-US" sz="800" dirty="0">
              <a:solidFill>
                <a:srgbClr val="595959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267227" y="1765300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点击重要联系人通知会直接打开聊天界面，并定位到那条记录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15855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34054" y="2052478"/>
            <a:ext cx="2815200" cy="362227"/>
            <a:chOff x="1144687" y="2454964"/>
            <a:chExt cx="2815200" cy="362227"/>
          </a:xfrm>
        </p:grpSpPr>
        <p:grpSp>
          <p:nvGrpSpPr>
            <p:cNvPr id="36" name="组合 35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35126" y="1838182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</a:rPr>
                  <a:t>耿红闯</a:t>
                </a: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433121" y="191787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1137543" y="2412795"/>
            <a:ext cx="2815200" cy="362227"/>
            <a:chOff x="1144687" y="2454964"/>
            <a:chExt cx="2815200" cy="362227"/>
          </a:xfrm>
        </p:grpSpPr>
        <p:grpSp>
          <p:nvGrpSpPr>
            <p:cNvPr id="24" name="组合 23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535126" y="1838182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</a:rPr>
                  <a:t>祝庆庆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433121" y="191787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1141086" y="2764201"/>
            <a:ext cx="2815200" cy="362227"/>
            <a:chOff x="1144687" y="2454964"/>
            <a:chExt cx="2815200" cy="362227"/>
          </a:xfrm>
        </p:grpSpPr>
        <p:grpSp>
          <p:nvGrpSpPr>
            <p:cNvPr id="45" name="组合 44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535126" y="1838182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</a:rPr>
                  <a:t>刘亚飞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433121" y="191787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525114" y="214711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rgbClr val="0092D7"/>
                </a:solidFill>
              </a:rPr>
              <a:t>创建人</a:t>
            </a:r>
            <a:endParaRPr lang="zh-CN" altLang="en-US" sz="600" dirty="0">
              <a:solidFill>
                <a:srgbClr val="0092D7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31759" y="1793844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管理员（</a:t>
            </a:r>
            <a:r>
              <a:rPr lang="en-US" altLang="zh-CN" sz="1000" dirty="0">
                <a:solidFill>
                  <a:srgbClr val="595959"/>
                </a:solidFill>
              </a:rPr>
              <a:t>3</a:t>
            </a:r>
            <a:r>
              <a:rPr lang="zh-CN" altLang="en-US" sz="1000" dirty="0" smtClean="0">
                <a:solidFill>
                  <a:srgbClr val="595959"/>
                </a:solidFill>
              </a:rPr>
              <a:t>人）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13" y="1843938"/>
            <a:ext cx="180000" cy="180000"/>
          </a:xfrm>
          <a:prstGeom prst="rect">
            <a:avLst/>
          </a:prstGeom>
        </p:spPr>
      </p:pic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16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授权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130400" y="1256400"/>
            <a:ext cx="2838487" cy="5040000"/>
            <a:chOff x="1129988" y="1254661"/>
            <a:chExt cx="2838487" cy="5040000"/>
          </a:xfrm>
        </p:grpSpPr>
        <p:sp>
          <p:nvSpPr>
            <p:cNvPr id="152" name="矩形 151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授权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3" name="矩形 15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1171686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67227" y="1765300"/>
            <a:ext cx="209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显示该项工作的创建者及管理员</a:t>
            </a:r>
            <a:endParaRPr lang="en-US" altLang="zh-CN" sz="1000" dirty="0" smtClean="0"/>
          </a:p>
          <a:p>
            <a:r>
              <a:rPr lang="zh-CN" altLang="en-US" sz="1000" dirty="0" smtClean="0"/>
              <a:t>创建者可以变更管理员</a:t>
            </a:r>
            <a:endParaRPr lang="en-US" altLang="zh-CN" sz="1000" dirty="0" smtClean="0"/>
          </a:p>
          <a:p>
            <a:r>
              <a:rPr lang="zh-CN" altLang="en-US" sz="1000" dirty="0" smtClean="0"/>
              <a:t>管理员及创建者可以管理工作状态及工作成员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18345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34054" y="2052478"/>
            <a:ext cx="2815200" cy="362227"/>
            <a:chOff x="1144687" y="2454964"/>
            <a:chExt cx="2815200" cy="362227"/>
          </a:xfrm>
        </p:grpSpPr>
        <p:grpSp>
          <p:nvGrpSpPr>
            <p:cNvPr id="36" name="组合 35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35126" y="183818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</a:rPr>
                  <a:t>吴辉</a:t>
                </a: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433121" y="191787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1137543" y="2412795"/>
            <a:ext cx="2815200" cy="362227"/>
            <a:chOff x="1144687" y="2454964"/>
            <a:chExt cx="2815200" cy="362227"/>
          </a:xfrm>
        </p:grpSpPr>
        <p:grpSp>
          <p:nvGrpSpPr>
            <p:cNvPr id="24" name="组合 23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535126" y="1838182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</a:rPr>
                  <a:t>祝庆庆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433121" y="191787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1141086" y="2777849"/>
            <a:ext cx="2815200" cy="362227"/>
            <a:chOff x="1144687" y="2454964"/>
            <a:chExt cx="2815200" cy="362227"/>
          </a:xfrm>
        </p:grpSpPr>
        <p:grpSp>
          <p:nvGrpSpPr>
            <p:cNvPr id="45" name="组合 44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535126" y="1838182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</a:rPr>
                  <a:t>耿红闯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433121" y="191787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525114" y="214711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rgbClr val="0092D7"/>
                </a:solidFill>
              </a:rPr>
              <a:t>创建人</a:t>
            </a:r>
            <a:endParaRPr lang="zh-CN" altLang="en-US" sz="600" dirty="0">
              <a:solidFill>
                <a:srgbClr val="0092D7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31759" y="1793844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工作成员（</a:t>
            </a:r>
            <a:r>
              <a:rPr lang="en-US" altLang="zh-CN" sz="1000" dirty="0">
                <a:solidFill>
                  <a:srgbClr val="595959"/>
                </a:solidFill>
              </a:rPr>
              <a:t>6</a:t>
            </a:r>
            <a:r>
              <a:rPr lang="zh-CN" altLang="en-US" sz="1000" dirty="0" smtClean="0">
                <a:solidFill>
                  <a:srgbClr val="595959"/>
                </a:solidFill>
              </a:rPr>
              <a:t>人）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36349" y="3132477"/>
            <a:ext cx="2815200" cy="362227"/>
            <a:chOff x="1144687" y="2454964"/>
            <a:chExt cx="2815200" cy="362227"/>
          </a:xfrm>
        </p:grpSpPr>
        <p:grpSp>
          <p:nvGrpSpPr>
            <p:cNvPr id="32" name="组合 31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535126" y="1838182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</a:rPr>
                  <a:t>王园园</a:t>
                </a: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433121" y="191787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1139838" y="3492794"/>
            <a:ext cx="2815200" cy="362227"/>
            <a:chOff x="1144687" y="2454964"/>
            <a:chExt cx="2815200" cy="362227"/>
          </a:xfrm>
        </p:grpSpPr>
        <p:grpSp>
          <p:nvGrpSpPr>
            <p:cNvPr id="46" name="组合 45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535126" y="1838182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</a:rPr>
                  <a:t>宁丽环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433121" y="191787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1143381" y="3844200"/>
            <a:ext cx="2815200" cy="362227"/>
            <a:chOff x="1144687" y="2454964"/>
            <a:chExt cx="2815200" cy="362227"/>
          </a:xfrm>
        </p:grpSpPr>
        <p:grpSp>
          <p:nvGrpSpPr>
            <p:cNvPr id="56" name="组合 55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535126" y="1838182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</a:rPr>
                  <a:t>刘亚飞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433121" y="191787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17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成员管理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130400" y="1256400"/>
            <a:ext cx="2838487" cy="5040000"/>
            <a:chOff x="1129988" y="1254661"/>
            <a:chExt cx="2838487" cy="5040000"/>
          </a:xfrm>
        </p:grpSpPr>
        <p:sp>
          <p:nvSpPr>
            <p:cNvPr id="152" name="矩形 151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成员管理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3" name="矩形 15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1171686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67227" y="1765300"/>
            <a:ext cx="2095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创建者及管理员可以添加删除成员</a:t>
            </a:r>
            <a:endParaRPr lang="en-US" altLang="zh-CN" sz="1000" dirty="0" smtClean="0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529" y="1812039"/>
            <a:ext cx="180000" cy="180000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13" y="1812039"/>
            <a:ext cx="162000" cy="162000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3539289" y="251216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rgbClr val="0092D7"/>
                </a:solidFill>
              </a:rPr>
              <a:t>管理员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560588" y="2906741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rgbClr val="0092D7"/>
                </a:solidFill>
              </a:rPr>
              <a:t>管理员</a:t>
            </a:r>
          </a:p>
        </p:txBody>
      </p:sp>
    </p:spTree>
    <p:extLst>
      <p:ext uri="{BB962C8B-B14F-4D97-AF65-F5344CB8AC3E}">
        <p14:creationId xmlns:p14="http://schemas.microsoft.com/office/powerpoint/2010/main" val="12716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1134298" y="4935292"/>
            <a:ext cx="2815200" cy="485505"/>
            <a:chOff x="6952055" y="2004851"/>
            <a:chExt cx="2815200" cy="485505"/>
          </a:xfrm>
        </p:grpSpPr>
        <p:sp>
          <p:nvSpPr>
            <p:cNvPr id="91" name="矩形 90"/>
            <p:cNvSpPr/>
            <p:nvPr/>
          </p:nvSpPr>
          <p:spPr>
            <a:xfrm>
              <a:off x="6952055" y="2004851"/>
              <a:ext cx="2815200" cy="485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92" name="流程图: 接点 91"/>
            <p:cNvSpPr/>
            <p:nvPr/>
          </p:nvSpPr>
          <p:spPr>
            <a:xfrm>
              <a:off x="7033642" y="2189361"/>
              <a:ext cx="143838" cy="14462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7270129" y="214362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595959"/>
                  </a:solidFill>
                </a:rPr>
                <a:t>归档</a:t>
              </a:r>
              <a:endParaRPr lang="zh-CN" altLang="en-US" sz="10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139787" y="2058474"/>
            <a:ext cx="2815200" cy="485505"/>
            <a:chOff x="6952055" y="2004851"/>
            <a:chExt cx="2815200" cy="485505"/>
          </a:xfrm>
        </p:grpSpPr>
        <p:sp>
          <p:nvSpPr>
            <p:cNvPr id="62" name="矩形 61"/>
            <p:cNvSpPr/>
            <p:nvPr/>
          </p:nvSpPr>
          <p:spPr>
            <a:xfrm>
              <a:off x="6952055" y="2004851"/>
              <a:ext cx="2815200" cy="485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67" name="流程图: 接点 66"/>
            <p:cNvSpPr/>
            <p:nvPr/>
          </p:nvSpPr>
          <p:spPr>
            <a:xfrm>
              <a:off x="7033642" y="2189361"/>
              <a:ext cx="143838" cy="14462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272000" y="215630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rgbClr val="595959"/>
                  </a:solidFill>
                </a:rPr>
                <a:t>初始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138826" y="2539648"/>
            <a:ext cx="2815200" cy="485505"/>
            <a:chOff x="6952055" y="2004851"/>
            <a:chExt cx="2815200" cy="485505"/>
          </a:xfrm>
        </p:grpSpPr>
        <p:sp>
          <p:nvSpPr>
            <p:cNvPr id="70" name="矩形 69"/>
            <p:cNvSpPr/>
            <p:nvPr/>
          </p:nvSpPr>
          <p:spPr>
            <a:xfrm>
              <a:off x="6952055" y="2004851"/>
              <a:ext cx="2815200" cy="485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71" name="流程图: 接点 70"/>
            <p:cNvSpPr/>
            <p:nvPr/>
          </p:nvSpPr>
          <p:spPr>
            <a:xfrm>
              <a:off x="7033642" y="2189361"/>
              <a:ext cx="143838" cy="14462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272961" y="21436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595959"/>
                  </a:solidFill>
                </a:rPr>
                <a:t>项目启动</a:t>
              </a:r>
              <a:endParaRPr lang="zh-CN" altLang="en-US" sz="10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136757" y="3020824"/>
            <a:ext cx="2815200" cy="485505"/>
            <a:chOff x="6952055" y="2004851"/>
            <a:chExt cx="2815200" cy="485505"/>
          </a:xfrm>
        </p:grpSpPr>
        <p:sp>
          <p:nvSpPr>
            <p:cNvPr id="74" name="矩形 73"/>
            <p:cNvSpPr/>
            <p:nvPr/>
          </p:nvSpPr>
          <p:spPr>
            <a:xfrm>
              <a:off x="6952055" y="2004851"/>
              <a:ext cx="2815200" cy="485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75" name="流程图: 接点 74"/>
            <p:cNvSpPr/>
            <p:nvPr/>
          </p:nvSpPr>
          <p:spPr>
            <a:xfrm>
              <a:off x="7033642" y="2189361"/>
              <a:ext cx="143838" cy="14462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/>
                <a:t>✔</a:t>
              </a:r>
              <a:endParaRPr lang="zh-CN" altLang="en-US" sz="8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264397" y="2143624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595959"/>
                  </a:solidFill>
                </a:rPr>
                <a:t>需求分析</a:t>
              </a:r>
              <a:endParaRPr lang="zh-CN" altLang="en-US" sz="10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134298" y="3501998"/>
            <a:ext cx="2815200" cy="485505"/>
            <a:chOff x="6952055" y="2004851"/>
            <a:chExt cx="2815200" cy="485505"/>
          </a:xfrm>
        </p:grpSpPr>
        <p:sp>
          <p:nvSpPr>
            <p:cNvPr id="78" name="矩形 77"/>
            <p:cNvSpPr/>
            <p:nvPr/>
          </p:nvSpPr>
          <p:spPr>
            <a:xfrm>
              <a:off x="6952055" y="2004851"/>
              <a:ext cx="2815200" cy="485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79" name="流程图: 接点 78"/>
            <p:cNvSpPr/>
            <p:nvPr/>
          </p:nvSpPr>
          <p:spPr>
            <a:xfrm>
              <a:off x="7033642" y="2189361"/>
              <a:ext cx="143838" cy="14462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266856" y="215417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595959"/>
                  </a:solidFill>
                </a:rPr>
                <a:t>设计编码</a:t>
              </a:r>
              <a:endParaRPr lang="zh-CN" altLang="en-US" sz="10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132725" y="3981966"/>
            <a:ext cx="2815200" cy="485505"/>
            <a:chOff x="6952055" y="2004851"/>
            <a:chExt cx="2815200" cy="485505"/>
          </a:xfrm>
        </p:grpSpPr>
        <p:sp>
          <p:nvSpPr>
            <p:cNvPr id="82" name="矩形 81"/>
            <p:cNvSpPr/>
            <p:nvPr/>
          </p:nvSpPr>
          <p:spPr>
            <a:xfrm>
              <a:off x="6952055" y="2004851"/>
              <a:ext cx="2815200" cy="485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83" name="流程图: 接点 82"/>
            <p:cNvSpPr/>
            <p:nvPr/>
          </p:nvSpPr>
          <p:spPr>
            <a:xfrm>
              <a:off x="7033642" y="2189361"/>
              <a:ext cx="143838" cy="14462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7268429" y="21436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595959"/>
                  </a:solidFill>
                </a:rPr>
                <a:t>系统测试</a:t>
              </a:r>
              <a:endParaRPr lang="zh-CN" altLang="en-US" sz="10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141658" y="4456093"/>
            <a:ext cx="2815200" cy="485505"/>
            <a:chOff x="6952055" y="2004851"/>
            <a:chExt cx="2815200" cy="485505"/>
          </a:xfrm>
        </p:grpSpPr>
        <p:sp>
          <p:nvSpPr>
            <p:cNvPr id="86" name="矩形 85"/>
            <p:cNvSpPr/>
            <p:nvPr/>
          </p:nvSpPr>
          <p:spPr>
            <a:xfrm>
              <a:off x="6952055" y="2004851"/>
              <a:ext cx="2815200" cy="485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87" name="流程图: 接点 86"/>
            <p:cNvSpPr/>
            <p:nvPr/>
          </p:nvSpPr>
          <p:spPr>
            <a:xfrm>
              <a:off x="7033642" y="2189361"/>
              <a:ext cx="143838" cy="14462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270129" y="21436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595959"/>
                  </a:solidFill>
                </a:rPr>
                <a:t>项目上线</a:t>
              </a:r>
              <a:endParaRPr lang="zh-CN" altLang="en-US" sz="1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131759" y="17938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工作状态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18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状态管理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130400" y="1256400"/>
            <a:ext cx="2838487" cy="5040000"/>
            <a:chOff x="1129988" y="1254661"/>
            <a:chExt cx="2838487" cy="5040000"/>
          </a:xfrm>
        </p:grpSpPr>
        <p:sp>
          <p:nvSpPr>
            <p:cNvPr id="152" name="矩形 151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状态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管理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3" name="矩形 15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1171686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67227" y="1765300"/>
            <a:ext cx="209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创建者及管理员可以变更项目状态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默认状态为初始及归档两个选择</a:t>
            </a:r>
            <a:endParaRPr lang="en-US" altLang="zh-CN" sz="1000" dirty="0" smtClean="0"/>
          </a:p>
          <a:p>
            <a:endParaRPr lang="en-US" altLang="zh-CN" sz="10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00" y="1843200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1147448" y="2114550"/>
            <a:ext cx="2808000" cy="357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3B48"/>
              </a:solidFill>
              <a:latin typeface="+mn-ea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1129988" y="2114549"/>
            <a:ext cx="2834887" cy="565151"/>
            <a:chOff x="1129988" y="2114549"/>
            <a:chExt cx="2834887" cy="565151"/>
          </a:xfrm>
        </p:grpSpPr>
        <p:sp>
          <p:nvSpPr>
            <p:cNvPr id="114" name="矩形 113"/>
            <p:cNvSpPr/>
            <p:nvPr/>
          </p:nvSpPr>
          <p:spPr>
            <a:xfrm>
              <a:off x="1129988" y="2114549"/>
              <a:ext cx="2834887" cy="5616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287585" y="2176439"/>
              <a:ext cx="2589633" cy="503261"/>
              <a:chOff x="1287585" y="2176439"/>
              <a:chExt cx="2589633" cy="503261"/>
            </a:xfrm>
          </p:grpSpPr>
          <p:cxnSp>
            <p:nvCxnSpPr>
              <p:cNvPr id="127" name="直接连接符 126"/>
              <p:cNvCxnSpPr/>
              <p:nvPr/>
            </p:nvCxnSpPr>
            <p:spPr>
              <a:xfrm>
                <a:off x="1287585" y="2679700"/>
                <a:ext cx="258963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28" name="组合 127"/>
              <p:cNvGrpSpPr/>
              <p:nvPr/>
            </p:nvGrpSpPr>
            <p:grpSpPr>
              <a:xfrm>
                <a:off x="1330379" y="2176439"/>
                <a:ext cx="2517613" cy="450384"/>
                <a:chOff x="1362456" y="2157604"/>
                <a:chExt cx="2501474" cy="450384"/>
              </a:xfrm>
            </p:grpSpPr>
            <p:pic>
              <p:nvPicPr>
                <p:cNvPr id="129" name="图片 12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52" name="文本框 151"/>
                <p:cNvSpPr txBox="1"/>
                <p:nvPr/>
              </p:nvSpPr>
              <p:spPr>
                <a:xfrm>
                  <a:off x="1737527" y="2157604"/>
                  <a:ext cx="5657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>
                      <a:solidFill>
                        <a:srgbClr val="595959"/>
                      </a:solidFill>
                      <a:latin typeface="+mn-ea"/>
                    </a:rPr>
                    <a:t>祝庆庆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53" name="文本框 152"/>
                <p:cNvSpPr txBox="1"/>
                <p:nvPr/>
              </p:nvSpPr>
              <p:spPr>
                <a:xfrm>
                  <a:off x="1754023" y="2407933"/>
                  <a:ext cx="13429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已经完成了，现在在单元测试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54" name="文本框 153"/>
                <p:cNvSpPr txBox="1"/>
                <p:nvPr/>
              </p:nvSpPr>
              <p:spPr>
                <a:xfrm>
                  <a:off x="3406499" y="2190270"/>
                  <a:ext cx="45743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19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聊天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归类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129988" y="1254661"/>
            <a:ext cx="2835000" cy="5047908"/>
            <a:chOff x="1129988" y="1254661"/>
            <a:chExt cx="2835000" cy="5047908"/>
          </a:xfrm>
        </p:grpSpPr>
        <p:sp>
          <p:nvSpPr>
            <p:cNvPr id="132" name="矩形 131"/>
            <p:cNvSpPr/>
            <p:nvPr/>
          </p:nvSpPr>
          <p:spPr>
            <a:xfrm>
              <a:off x="1135275" y="1263772"/>
              <a:ext cx="28296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工作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3" name="矩形 13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1129988" y="5786408"/>
              <a:ext cx="2835000" cy="516161"/>
              <a:chOff x="1129988" y="5786408"/>
              <a:chExt cx="2835000" cy="516161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129988" y="5786408"/>
                <a:ext cx="2835000" cy="516161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+mn-ea"/>
                </a:endParaRPr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1363621" y="5844588"/>
                <a:ext cx="389850" cy="442752"/>
                <a:chOff x="1160421" y="5068935"/>
                <a:chExt cx="389850" cy="442752"/>
              </a:xfrm>
            </p:grpSpPr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7802" y="5068935"/>
                  <a:ext cx="270000" cy="270000"/>
                </a:xfrm>
                <a:prstGeom prst="rect">
                  <a:avLst/>
                </a:prstGeom>
              </p:spPr>
            </p:pic>
            <p:sp>
              <p:nvSpPr>
                <p:cNvPr id="147" name="文本框 146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 smtClean="0">
                      <a:solidFill>
                        <a:srgbClr val="00B0F0"/>
                      </a:solidFill>
                      <a:latin typeface="+mn-ea"/>
                    </a:rPr>
                    <a:t>工作</a:t>
                  </a:r>
                  <a:endParaRPr lang="zh-CN" altLang="en-US" sz="800" dirty="0">
                    <a:solidFill>
                      <a:srgbClr val="00B0F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968437" y="5844588"/>
                <a:ext cx="492443" cy="442752"/>
                <a:chOff x="1122321" y="5068935"/>
                <a:chExt cx="492443" cy="442752"/>
              </a:xfrm>
            </p:grpSpPr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502" y="5068935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145" name="文本框 144"/>
                <p:cNvSpPr txBox="1"/>
                <p:nvPr/>
              </p:nvSpPr>
              <p:spPr>
                <a:xfrm>
                  <a:off x="1122321" y="5296243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通讯录</a:t>
                  </a:r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2655065" y="5857288"/>
                <a:ext cx="389850" cy="430052"/>
                <a:chOff x="1160421" y="5081635"/>
                <a:chExt cx="389850" cy="430052"/>
              </a:xfrm>
            </p:grpSpPr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8602" y="50816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3" name="文本框 142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社区</a:t>
                  </a:r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>
                <a:off x="3315951" y="5869988"/>
                <a:ext cx="389850" cy="417352"/>
                <a:chOff x="1160421" y="5094335"/>
                <a:chExt cx="389850" cy="417352"/>
              </a:xfrm>
            </p:grpSpPr>
            <p:pic>
              <p:nvPicPr>
                <p:cNvPr id="140" name="图片 13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5902" y="50943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1" name="文本框 140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我的</a:t>
                  </a:r>
                </a:p>
              </p:txBody>
            </p:sp>
          </p:grpSp>
        </p:grpSp>
      </p:grpSp>
      <p:sp>
        <p:nvSpPr>
          <p:cNvPr id="148" name="文本框 147"/>
          <p:cNvSpPr txBox="1"/>
          <p:nvPr/>
        </p:nvSpPr>
        <p:spPr>
          <a:xfrm>
            <a:off x="3603464" y="129501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+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1213399" y="1765300"/>
            <a:ext cx="2672691" cy="254000"/>
            <a:chOff x="1175299" y="1765300"/>
            <a:chExt cx="2672691" cy="254000"/>
          </a:xfrm>
        </p:grpSpPr>
        <p:sp>
          <p:nvSpPr>
            <p:cNvPr id="150" name="圆角矩形 149"/>
            <p:cNvSpPr/>
            <p:nvPr/>
          </p:nvSpPr>
          <p:spPr>
            <a:xfrm>
              <a:off x="1175299" y="1765300"/>
              <a:ext cx="2672691" cy="25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746" y="1782588"/>
              <a:ext cx="216000" cy="21600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332000" y="5258735"/>
            <a:ext cx="2519529" cy="341631"/>
            <a:chOff x="1322026" y="3948743"/>
            <a:chExt cx="2519529" cy="341631"/>
          </a:xfrm>
        </p:grpSpPr>
        <p:pic>
          <p:nvPicPr>
            <p:cNvPr id="156" name="图片 15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026" y="3966374"/>
              <a:ext cx="324000" cy="324000"/>
            </a:xfrm>
            <a:prstGeom prst="rect">
              <a:avLst/>
            </a:prstGeom>
          </p:spPr>
        </p:pic>
        <p:sp>
          <p:nvSpPr>
            <p:cNvPr id="157" name="文本框 156"/>
            <p:cNvSpPr txBox="1"/>
            <p:nvPr/>
          </p:nvSpPr>
          <p:spPr>
            <a:xfrm>
              <a:off x="1707310" y="400473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0070C0"/>
                  </a:solidFill>
                  <a:latin typeface="+mn-ea"/>
                </a:rPr>
                <a:t>我</a:t>
              </a:r>
              <a:r>
                <a:rPr lang="zh-CN" altLang="en-US" sz="1000" b="1" dirty="0" smtClean="0">
                  <a:solidFill>
                    <a:srgbClr val="0070C0"/>
                  </a:solidFill>
                  <a:latin typeface="+mn-ea"/>
                </a:rPr>
                <a:t>的提醒</a:t>
              </a:r>
              <a:endParaRPr lang="en-US" altLang="zh-CN" sz="1000" b="1" dirty="0" smtClean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3336288" y="3948743"/>
              <a:ext cx="50526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595959"/>
                  </a:solidFill>
                  <a:latin typeface="+mn-ea"/>
                </a:rPr>
                <a:t>3</a:t>
              </a:r>
              <a:r>
                <a:rPr lang="en-US" altLang="zh-CN" sz="600" dirty="0">
                  <a:solidFill>
                    <a:srgbClr val="595959"/>
                  </a:solidFill>
                  <a:latin typeface="+mn-ea"/>
                </a:rPr>
                <a:t>1</a:t>
              </a:r>
              <a:r>
                <a:rPr lang="zh-CN" altLang="en-US" sz="600" dirty="0" smtClean="0">
                  <a:solidFill>
                    <a:srgbClr val="595959"/>
                  </a:solidFill>
                  <a:latin typeface="+mn-ea"/>
                </a:rPr>
                <a:t>分钟前</a:t>
              </a:r>
              <a:endParaRPr lang="en-US" altLang="zh-CN" sz="6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213399" y="1371600"/>
            <a:ext cx="432627" cy="2222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同侧圆角矩形 4"/>
          <p:cNvSpPr/>
          <p:nvPr/>
        </p:nvSpPr>
        <p:spPr>
          <a:xfrm rot="16200000">
            <a:off x="1203811" y="1374725"/>
            <a:ext cx="222249" cy="2160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87" y="1411363"/>
            <a:ext cx="144000" cy="1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7" y="1418489"/>
            <a:ext cx="144000" cy="144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288800" y="3313687"/>
            <a:ext cx="2589635" cy="532231"/>
            <a:chOff x="1258357" y="3313687"/>
            <a:chExt cx="2589635" cy="532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58357" y="3313687"/>
              <a:ext cx="2589635" cy="532231"/>
              <a:chOff x="1258357" y="3313687"/>
              <a:chExt cx="2589635" cy="532231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1315835" y="3313687"/>
                <a:ext cx="2532157" cy="450384"/>
                <a:chOff x="1362457" y="2157604"/>
                <a:chExt cx="2515925" cy="450384"/>
              </a:xfrm>
            </p:grpSpPr>
            <p:pic>
              <p:nvPicPr>
                <p:cNvPr id="117" name="图片 11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7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18" name="文本框 117"/>
                <p:cNvSpPr txBox="1"/>
                <p:nvPr/>
              </p:nvSpPr>
              <p:spPr>
                <a:xfrm>
                  <a:off x="1737527" y="2157604"/>
                  <a:ext cx="8205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研发工作群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1754023" y="2407933"/>
                  <a:ext cx="4539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收到！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3376321" y="2198148"/>
                  <a:ext cx="50206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155" name="直接连接符 154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>
              <a:off x="3551557" y="3539588"/>
              <a:ext cx="216000" cy="216000"/>
              <a:chOff x="3551557" y="3539588"/>
              <a:chExt cx="216000" cy="2160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551557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0" name="图片 15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8583" y="3582000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75" name="组合 74"/>
          <p:cNvGrpSpPr/>
          <p:nvPr/>
        </p:nvGrpSpPr>
        <p:grpSpPr>
          <a:xfrm>
            <a:off x="1288800" y="3929499"/>
            <a:ext cx="2589634" cy="532231"/>
            <a:chOff x="1258357" y="3313687"/>
            <a:chExt cx="2589634" cy="532231"/>
          </a:xfrm>
        </p:grpSpPr>
        <p:grpSp>
          <p:nvGrpSpPr>
            <p:cNvPr id="76" name="组合 75"/>
            <p:cNvGrpSpPr/>
            <p:nvPr/>
          </p:nvGrpSpPr>
          <p:grpSpPr>
            <a:xfrm>
              <a:off x="1258357" y="3313687"/>
              <a:ext cx="2589634" cy="532231"/>
              <a:chOff x="1258357" y="3313687"/>
              <a:chExt cx="2589634" cy="532231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315835" y="3313687"/>
                <a:ext cx="2532124" cy="450384"/>
                <a:chOff x="1362457" y="2157604"/>
                <a:chExt cx="2515892" cy="450384"/>
              </a:xfrm>
            </p:grpSpPr>
            <p:pic>
              <p:nvPicPr>
                <p:cNvPr id="82" name="图片 81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7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83" name="文本框 82"/>
                <p:cNvSpPr txBox="1"/>
                <p:nvPr/>
              </p:nvSpPr>
              <p:spPr>
                <a:xfrm>
                  <a:off x="1737527" y="2157604"/>
                  <a:ext cx="8205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小组讨论群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1754023" y="2407933"/>
                  <a:ext cx="540253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00" dirty="0" smtClean="0">
                      <a:solidFill>
                        <a:srgbClr val="595959"/>
                      </a:solidFill>
                      <a:latin typeface="+mn-ea"/>
                    </a:rPr>
                    <a:t>【</a:t>
                  </a:r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图片</a:t>
                  </a:r>
                  <a:r>
                    <a:rPr lang="en-US" altLang="zh-CN" sz="700" dirty="0" smtClean="0">
                      <a:solidFill>
                        <a:srgbClr val="595959"/>
                      </a:solidFill>
                      <a:latin typeface="+mn-ea"/>
                    </a:rPr>
                    <a:t>】</a:t>
                  </a: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3376321" y="2198148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81" name="直接连接符 80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3551557" y="3539588"/>
              <a:ext cx="216000" cy="216000"/>
              <a:chOff x="3551557" y="3539588"/>
              <a:chExt cx="216000" cy="216000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3551557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557" y="3576375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94" name="组合 93"/>
          <p:cNvGrpSpPr/>
          <p:nvPr/>
        </p:nvGrpSpPr>
        <p:grpSpPr>
          <a:xfrm>
            <a:off x="1288800" y="4594945"/>
            <a:ext cx="2605292" cy="503261"/>
            <a:chOff x="1287585" y="2176439"/>
            <a:chExt cx="2605292" cy="503261"/>
          </a:xfrm>
        </p:grpSpPr>
        <p:grpSp>
          <p:nvGrpSpPr>
            <p:cNvPr id="95" name="组合 94"/>
            <p:cNvGrpSpPr/>
            <p:nvPr/>
          </p:nvGrpSpPr>
          <p:grpSpPr>
            <a:xfrm>
              <a:off x="1287585" y="2176439"/>
              <a:ext cx="2605292" cy="503261"/>
              <a:chOff x="1287585" y="2176439"/>
              <a:chExt cx="2605292" cy="503261"/>
            </a:xfrm>
          </p:grpSpPr>
          <p:cxnSp>
            <p:nvCxnSpPr>
              <p:cNvPr id="99" name="直接连接符 98"/>
              <p:cNvCxnSpPr/>
              <p:nvPr/>
            </p:nvCxnSpPr>
            <p:spPr>
              <a:xfrm>
                <a:off x="1287585" y="2679700"/>
                <a:ext cx="258963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00" name="组合 99"/>
              <p:cNvGrpSpPr/>
              <p:nvPr/>
            </p:nvGrpSpPr>
            <p:grpSpPr>
              <a:xfrm>
                <a:off x="1330379" y="2176439"/>
                <a:ext cx="2562498" cy="450384"/>
                <a:chOff x="1362456" y="2157604"/>
                <a:chExt cx="2546071" cy="450384"/>
              </a:xfrm>
            </p:grpSpPr>
            <p:pic>
              <p:nvPicPr>
                <p:cNvPr id="101" name="图片 10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02" name="文本框 101"/>
                <p:cNvSpPr txBox="1"/>
                <p:nvPr/>
              </p:nvSpPr>
              <p:spPr>
                <a:xfrm>
                  <a:off x="1737527" y="2157604"/>
                  <a:ext cx="5657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刘亚飞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1754023" y="2407933"/>
                  <a:ext cx="45106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已完成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3406499" y="2190270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30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96" name="组合 95"/>
            <p:cNvGrpSpPr/>
            <p:nvPr/>
          </p:nvGrpSpPr>
          <p:grpSpPr>
            <a:xfrm>
              <a:off x="3580863" y="2396545"/>
              <a:ext cx="216000" cy="216000"/>
              <a:chOff x="3580863" y="2396545"/>
              <a:chExt cx="216000" cy="21600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3580863" y="2396545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8" name="图片 9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6785" y="2438095"/>
                <a:ext cx="144000" cy="144000"/>
              </a:xfrm>
              <a:prstGeom prst="rect">
                <a:avLst/>
              </a:prstGeom>
            </p:spPr>
          </p:pic>
        </p:grpSp>
      </p:grpSp>
      <p:sp>
        <p:nvSpPr>
          <p:cNvPr id="93" name="椭圆 92"/>
          <p:cNvSpPr/>
          <p:nvPr/>
        </p:nvSpPr>
        <p:spPr>
          <a:xfrm>
            <a:off x="1645221" y="392022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5" name="椭圆 104"/>
          <p:cNvSpPr/>
          <p:nvPr/>
        </p:nvSpPr>
        <p:spPr>
          <a:xfrm>
            <a:off x="1645221" y="458992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grpSp>
        <p:nvGrpSpPr>
          <p:cNvPr id="106" name="组合 105"/>
          <p:cNvGrpSpPr/>
          <p:nvPr/>
        </p:nvGrpSpPr>
        <p:grpSpPr>
          <a:xfrm>
            <a:off x="1288800" y="2741804"/>
            <a:ext cx="2589633" cy="530865"/>
            <a:chOff x="1288800" y="2741804"/>
            <a:chExt cx="2589633" cy="530865"/>
          </a:xfrm>
        </p:grpSpPr>
        <p:grpSp>
          <p:nvGrpSpPr>
            <p:cNvPr id="107" name="组合 106"/>
            <p:cNvGrpSpPr/>
            <p:nvPr/>
          </p:nvGrpSpPr>
          <p:grpSpPr>
            <a:xfrm>
              <a:off x="1288800" y="2741804"/>
              <a:ext cx="2589633" cy="530865"/>
              <a:chOff x="1288800" y="2741804"/>
              <a:chExt cx="2589633" cy="530865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1288800" y="2741804"/>
                <a:ext cx="2589633" cy="530865"/>
                <a:chOff x="1306758" y="2741804"/>
                <a:chExt cx="2589633" cy="530865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1306758" y="2741804"/>
                  <a:ext cx="2589633" cy="530865"/>
                  <a:chOff x="1306758" y="2741804"/>
                  <a:chExt cx="2589633" cy="530865"/>
                </a:xfrm>
              </p:grpSpPr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1306758" y="2741804"/>
                    <a:ext cx="2589633" cy="522096"/>
                    <a:chOff x="1310502" y="2157604"/>
                    <a:chExt cx="2573033" cy="522096"/>
                  </a:xfrm>
                </p:grpSpPr>
                <p:pic>
                  <p:nvPicPr>
                    <p:cNvPr id="125" name="图片 124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16852" y="2215956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65" name="文本框 164"/>
                    <p:cNvSpPr txBox="1"/>
                    <p:nvPr/>
                  </p:nvSpPr>
                  <p:spPr>
                    <a:xfrm>
                      <a:off x="1737527" y="2157604"/>
                      <a:ext cx="1132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小翼</a:t>
                      </a:r>
                      <a:r>
                        <a:rPr lang="en-US" altLang="zh-CN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UP</a:t>
                      </a:r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专项工作</a:t>
                      </a:r>
                      <a:endParaRPr lang="en-US" altLang="zh-CN" sz="1000" b="1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66" name="文本框 165"/>
                    <p:cNvSpPr txBox="1"/>
                    <p:nvPr/>
                  </p:nvSpPr>
                  <p:spPr>
                    <a:xfrm>
                      <a:off x="3333384" y="2198839"/>
                      <a:ext cx="50206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10</a:t>
                      </a:r>
                      <a:r>
                        <a:rPr lang="zh-CN" altLang="en-US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分钟前</a:t>
                      </a:r>
                      <a:endParaRPr lang="en-US" altLang="zh-CN" sz="600" dirty="0" smtClean="0">
                        <a:solidFill>
                          <a:srgbClr val="595959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67" name="直接连接符 166"/>
                    <p:cNvCxnSpPr/>
                    <p:nvPr/>
                  </p:nvCxnSpPr>
                  <p:spPr>
                    <a:xfrm>
                      <a:off x="1310502" y="2679700"/>
                      <a:ext cx="2573033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22" name="图片 121"/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9649" y="3047424"/>
                    <a:ext cx="144000" cy="144000"/>
                  </a:xfrm>
                  <a:prstGeom prst="rect">
                    <a:avLst/>
                  </a:prstGeom>
                </p:spPr>
              </p:pic>
              <p:pic>
                <p:nvPicPr>
                  <p:cNvPr id="123" name="图片 122"/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1607" y="2816630"/>
                    <a:ext cx="126000" cy="12600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图片 123"/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528218" y="2984669"/>
                    <a:ext cx="288000" cy="28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5" name="椭圆 114"/>
                <p:cNvSpPr/>
                <p:nvPr/>
              </p:nvSpPr>
              <p:spPr>
                <a:xfrm>
                  <a:off x="1674248" y="2743110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0" name="文本框 109"/>
              <p:cNvSpPr txBox="1"/>
              <p:nvPr/>
            </p:nvSpPr>
            <p:spPr>
              <a:xfrm>
                <a:off x="3179355" y="276984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solidFill>
                      <a:srgbClr val="FF0000"/>
                    </a:solidFill>
                  </a:rPr>
                  <a:t>3</a:t>
                </a:r>
                <a:endParaRPr lang="zh-CN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8" name="文本框 107"/>
            <p:cNvSpPr txBox="1"/>
            <p:nvPr/>
          </p:nvSpPr>
          <p:spPr>
            <a:xfrm>
              <a:off x="1851031" y="3022404"/>
              <a:ext cx="12795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【1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条</a:t>
              </a:r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】  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研发内部会议通知</a:t>
              </a:r>
              <a:endParaRPr lang="en-US" altLang="zh-CN" sz="7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5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1147448" y="2114551"/>
            <a:ext cx="2808000" cy="2347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3B48"/>
              </a:solidFill>
              <a:latin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129988" y="2114549"/>
            <a:ext cx="2834887" cy="565151"/>
            <a:chOff x="1129988" y="2114549"/>
            <a:chExt cx="2834887" cy="565151"/>
          </a:xfrm>
        </p:grpSpPr>
        <p:sp>
          <p:nvSpPr>
            <p:cNvPr id="82" name="矩形 81"/>
            <p:cNvSpPr/>
            <p:nvPr/>
          </p:nvSpPr>
          <p:spPr>
            <a:xfrm>
              <a:off x="1129988" y="2114549"/>
              <a:ext cx="2834887" cy="5616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287585" y="2176439"/>
              <a:ext cx="2589633" cy="503261"/>
              <a:chOff x="1287585" y="2176439"/>
              <a:chExt cx="2589633" cy="503261"/>
            </a:xfrm>
          </p:grpSpPr>
          <p:cxnSp>
            <p:nvCxnSpPr>
              <p:cNvPr id="84" name="直接连接符 83"/>
              <p:cNvCxnSpPr/>
              <p:nvPr/>
            </p:nvCxnSpPr>
            <p:spPr>
              <a:xfrm>
                <a:off x="1287585" y="2679700"/>
                <a:ext cx="258963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85" name="组合 84"/>
              <p:cNvGrpSpPr/>
              <p:nvPr/>
            </p:nvGrpSpPr>
            <p:grpSpPr>
              <a:xfrm>
                <a:off x="1330379" y="2176439"/>
                <a:ext cx="2517613" cy="450384"/>
                <a:chOff x="1362456" y="2157604"/>
                <a:chExt cx="2501474" cy="450384"/>
              </a:xfrm>
            </p:grpSpPr>
            <p:pic>
              <p:nvPicPr>
                <p:cNvPr id="86" name="图片 8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87" name="文本框 86"/>
                <p:cNvSpPr txBox="1"/>
                <p:nvPr/>
              </p:nvSpPr>
              <p:spPr>
                <a:xfrm>
                  <a:off x="1737527" y="2157604"/>
                  <a:ext cx="5657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>
                      <a:solidFill>
                        <a:srgbClr val="595959"/>
                      </a:solidFill>
                      <a:latin typeface="+mn-ea"/>
                    </a:rPr>
                    <a:t>祝庆庆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1754023" y="2407933"/>
                  <a:ext cx="13429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已经完成了，现在在单元测试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3406499" y="2190270"/>
                  <a:ext cx="45743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2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工作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129988" y="1254661"/>
            <a:ext cx="2835000" cy="5047908"/>
            <a:chOff x="1129988" y="1254661"/>
            <a:chExt cx="2835000" cy="5047908"/>
          </a:xfrm>
        </p:grpSpPr>
        <p:sp>
          <p:nvSpPr>
            <p:cNvPr id="132" name="矩形 131"/>
            <p:cNvSpPr/>
            <p:nvPr/>
          </p:nvSpPr>
          <p:spPr>
            <a:xfrm>
              <a:off x="1135275" y="1263772"/>
              <a:ext cx="28296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工作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3" name="矩形 13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1129988" y="5786408"/>
              <a:ext cx="2835000" cy="516161"/>
              <a:chOff x="1129988" y="5786408"/>
              <a:chExt cx="2835000" cy="516161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129988" y="5786408"/>
                <a:ext cx="2835000" cy="516161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+mn-ea"/>
                </a:endParaRPr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1363621" y="5844588"/>
                <a:ext cx="389850" cy="442752"/>
                <a:chOff x="1160421" y="5068935"/>
                <a:chExt cx="389850" cy="442752"/>
              </a:xfrm>
            </p:grpSpPr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7802" y="5068935"/>
                  <a:ext cx="270000" cy="270000"/>
                </a:xfrm>
                <a:prstGeom prst="rect">
                  <a:avLst/>
                </a:prstGeom>
              </p:spPr>
            </p:pic>
            <p:sp>
              <p:nvSpPr>
                <p:cNvPr id="147" name="文本框 146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 smtClean="0">
                      <a:solidFill>
                        <a:srgbClr val="00B0F0"/>
                      </a:solidFill>
                      <a:latin typeface="+mn-ea"/>
                    </a:rPr>
                    <a:t>工作</a:t>
                  </a:r>
                  <a:endParaRPr lang="zh-CN" altLang="en-US" sz="800" dirty="0">
                    <a:solidFill>
                      <a:srgbClr val="00B0F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968437" y="5844588"/>
                <a:ext cx="492443" cy="442752"/>
                <a:chOff x="1122321" y="5068935"/>
                <a:chExt cx="492443" cy="442752"/>
              </a:xfrm>
            </p:grpSpPr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502" y="5068935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145" name="文本框 144"/>
                <p:cNvSpPr txBox="1"/>
                <p:nvPr/>
              </p:nvSpPr>
              <p:spPr>
                <a:xfrm>
                  <a:off x="1122321" y="5296243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通讯录</a:t>
                  </a:r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2655065" y="5857288"/>
                <a:ext cx="389850" cy="430052"/>
                <a:chOff x="1160421" y="5081635"/>
                <a:chExt cx="389850" cy="430052"/>
              </a:xfrm>
            </p:grpSpPr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8602" y="50816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3" name="文本框 142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社区</a:t>
                  </a:r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>
                <a:off x="3315951" y="5869988"/>
                <a:ext cx="389850" cy="417352"/>
                <a:chOff x="1160421" y="5094335"/>
                <a:chExt cx="389850" cy="417352"/>
              </a:xfrm>
            </p:grpSpPr>
            <p:pic>
              <p:nvPicPr>
                <p:cNvPr id="140" name="图片 13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5902" y="50943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1" name="文本框 140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我的</a:t>
                  </a:r>
                </a:p>
              </p:txBody>
            </p:sp>
          </p:grpSp>
        </p:grpSp>
      </p:grpSp>
      <p:sp>
        <p:nvSpPr>
          <p:cNvPr id="148" name="文本框 147"/>
          <p:cNvSpPr txBox="1"/>
          <p:nvPr/>
        </p:nvSpPr>
        <p:spPr>
          <a:xfrm>
            <a:off x="3603464" y="129501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+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1213399" y="1765300"/>
            <a:ext cx="2672691" cy="254000"/>
            <a:chOff x="1175299" y="1765300"/>
            <a:chExt cx="2672691" cy="254000"/>
          </a:xfrm>
        </p:grpSpPr>
        <p:sp>
          <p:nvSpPr>
            <p:cNvPr id="150" name="圆角矩形 149"/>
            <p:cNvSpPr/>
            <p:nvPr/>
          </p:nvSpPr>
          <p:spPr>
            <a:xfrm>
              <a:off x="1175299" y="1765300"/>
              <a:ext cx="2672691" cy="25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746" y="1782588"/>
              <a:ext cx="216000" cy="21600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332000" y="3948743"/>
            <a:ext cx="2519529" cy="341631"/>
            <a:chOff x="1322026" y="3948743"/>
            <a:chExt cx="2519529" cy="341631"/>
          </a:xfrm>
        </p:grpSpPr>
        <p:pic>
          <p:nvPicPr>
            <p:cNvPr id="156" name="图片 15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026" y="3966374"/>
              <a:ext cx="324000" cy="324000"/>
            </a:xfrm>
            <a:prstGeom prst="rect">
              <a:avLst/>
            </a:prstGeom>
          </p:spPr>
        </p:pic>
        <p:sp>
          <p:nvSpPr>
            <p:cNvPr id="157" name="文本框 156"/>
            <p:cNvSpPr txBox="1"/>
            <p:nvPr/>
          </p:nvSpPr>
          <p:spPr>
            <a:xfrm>
              <a:off x="1707310" y="400473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0070C0"/>
                  </a:solidFill>
                  <a:latin typeface="+mn-ea"/>
                </a:rPr>
                <a:t>我</a:t>
              </a:r>
              <a:r>
                <a:rPr lang="zh-CN" altLang="en-US" sz="1000" b="1" dirty="0" smtClean="0">
                  <a:solidFill>
                    <a:srgbClr val="0070C0"/>
                  </a:solidFill>
                  <a:latin typeface="+mn-ea"/>
                </a:rPr>
                <a:t>的提醒</a:t>
              </a:r>
              <a:endParaRPr lang="en-US" altLang="zh-CN" sz="1000" b="1" dirty="0" smtClean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3336288" y="3948743"/>
              <a:ext cx="50526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595959"/>
                  </a:solidFill>
                  <a:latin typeface="+mn-ea"/>
                </a:rPr>
                <a:t>3</a:t>
              </a:r>
              <a:r>
                <a:rPr lang="en-US" altLang="zh-CN" sz="600" dirty="0">
                  <a:solidFill>
                    <a:srgbClr val="595959"/>
                  </a:solidFill>
                  <a:latin typeface="+mn-ea"/>
                </a:rPr>
                <a:t>1</a:t>
              </a:r>
              <a:r>
                <a:rPr lang="zh-CN" altLang="en-US" sz="600" dirty="0" smtClean="0">
                  <a:solidFill>
                    <a:srgbClr val="595959"/>
                  </a:solidFill>
                  <a:latin typeface="+mn-ea"/>
                </a:rPr>
                <a:t>分钟前</a:t>
              </a:r>
              <a:endParaRPr lang="en-US" altLang="zh-CN" sz="6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213399" y="1371600"/>
            <a:ext cx="432627" cy="2222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同侧圆角矩形 4"/>
          <p:cNvSpPr/>
          <p:nvPr/>
        </p:nvSpPr>
        <p:spPr>
          <a:xfrm rot="16200000">
            <a:off x="1203811" y="1374725"/>
            <a:ext cx="222249" cy="2160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87" y="1411363"/>
            <a:ext cx="144000" cy="1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7" y="1418489"/>
            <a:ext cx="144000" cy="144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580863" y="2396545"/>
            <a:ext cx="216000" cy="216000"/>
            <a:chOff x="3580863" y="2396545"/>
            <a:chExt cx="216000" cy="216000"/>
          </a:xfrm>
        </p:grpSpPr>
        <p:sp>
          <p:nvSpPr>
            <p:cNvPr id="208" name="椭圆 207"/>
            <p:cNvSpPr/>
            <p:nvPr/>
          </p:nvSpPr>
          <p:spPr>
            <a:xfrm>
              <a:off x="3580863" y="2396545"/>
              <a:ext cx="216000" cy="216000"/>
            </a:xfrm>
            <a:prstGeom prst="ellipse">
              <a:avLst/>
            </a:prstGeom>
            <a:solidFill>
              <a:srgbClr val="D2DDE4"/>
            </a:solidFill>
            <a:ln>
              <a:solidFill>
                <a:srgbClr val="D2D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9" name="图片 20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769" y="2438095"/>
              <a:ext cx="144000" cy="144000"/>
            </a:xfrm>
            <a:prstGeom prst="rect">
              <a:avLst/>
            </a:prstGeom>
          </p:spPr>
        </p:pic>
      </p:grpSp>
      <p:grpSp>
        <p:nvGrpSpPr>
          <p:cNvPr id="92" name="组合 91"/>
          <p:cNvGrpSpPr/>
          <p:nvPr/>
        </p:nvGrpSpPr>
        <p:grpSpPr>
          <a:xfrm>
            <a:off x="1288800" y="3313687"/>
            <a:ext cx="2589635" cy="532231"/>
            <a:chOff x="1258357" y="3313687"/>
            <a:chExt cx="2589635" cy="532231"/>
          </a:xfrm>
        </p:grpSpPr>
        <p:grpSp>
          <p:nvGrpSpPr>
            <p:cNvPr id="93" name="组合 92"/>
            <p:cNvGrpSpPr/>
            <p:nvPr/>
          </p:nvGrpSpPr>
          <p:grpSpPr>
            <a:xfrm>
              <a:off x="1258357" y="3313687"/>
              <a:ext cx="2589635" cy="532231"/>
              <a:chOff x="1258357" y="3313687"/>
              <a:chExt cx="2589635" cy="532231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1315835" y="3313687"/>
                <a:ext cx="2532157" cy="450384"/>
                <a:chOff x="1362457" y="2157604"/>
                <a:chExt cx="2515925" cy="450384"/>
              </a:xfrm>
            </p:grpSpPr>
            <p:pic>
              <p:nvPicPr>
                <p:cNvPr id="99" name="图片 9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7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00" name="文本框 99"/>
                <p:cNvSpPr txBox="1"/>
                <p:nvPr/>
              </p:nvSpPr>
              <p:spPr>
                <a:xfrm>
                  <a:off x="1737527" y="2157604"/>
                  <a:ext cx="8205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研发工作群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1754023" y="2407933"/>
                  <a:ext cx="4539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收到！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3376321" y="2198148"/>
                  <a:ext cx="50206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98" name="直接连接符 97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/>
            <p:cNvGrpSpPr/>
            <p:nvPr/>
          </p:nvGrpSpPr>
          <p:grpSpPr>
            <a:xfrm>
              <a:off x="3588777" y="3539588"/>
              <a:ext cx="216000" cy="216000"/>
              <a:chOff x="3588777" y="3539588"/>
              <a:chExt cx="216000" cy="216000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3588777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683" y="3576375"/>
                <a:ext cx="144000" cy="144000"/>
              </a:xfrm>
              <a:prstGeom prst="rect">
                <a:avLst/>
              </a:prstGeom>
            </p:spPr>
          </p:pic>
        </p:grpSp>
      </p:grpSp>
      <p:sp>
        <p:nvSpPr>
          <p:cNvPr id="70" name="文本框 69"/>
          <p:cNvSpPr txBox="1"/>
          <p:nvPr/>
        </p:nvSpPr>
        <p:spPr>
          <a:xfrm>
            <a:off x="4267227" y="1765300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点击工作右侧的箭头可以将已经展开的聊天收起</a:t>
            </a:r>
            <a:endParaRPr lang="en-US" altLang="zh-CN" sz="1000" dirty="0" smtClean="0"/>
          </a:p>
        </p:txBody>
      </p:sp>
      <p:grpSp>
        <p:nvGrpSpPr>
          <p:cNvPr id="71" name="组合 70"/>
          <p:cNvGrpSpPr/>
          <p:nvPr/>
        </p:nvGrpSpPr>
        <p:grpSpPr>
          <a:xfrm>
            <a:off x="1288800" y="2741804"/>
            <a:ext cx="2589633" cy="530865"/>
            <a:chOff x="1288800" y="2741804"/>
            <a:chExt cx="2589633" cy="530865"/>
          </a:xfrm>
        </p:grpSpPr>
        <p:grpSp>
          <p:nvGrpSpPr>
            <p:cNvPr id="72" name="组合 71"/>
            <p:cNvGrpSpPr/>
            <p:nvPr/>
          </p:nvGrpSpPr>
          <p:grpSpPr>
            <a:xfrm>
              <a:off x="1288800" y="2741804"/>
              <a:ext cx="2589633" cy="530865"/>
              <a:chOff x="1288800" y="2741804"/>
              <a:chExt cx="2589633" cy="530865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1288800" y="2741804"/>
                <a:ext cx="2589633" cy="530865"/>
                <a:chOff x="1306758" y="2741804"/>
                <a:chExt cx="2589633" cy="530865"/>
              </a:xfrm>
            </p:grpSpPr>
            <p:grpSp>
              <p:nvGrpSpPr>
                <p:cNvPr id="76" name="组合 75"/>
                <p:cNvGrpSpPr/>
                <p:nvPr/>
              </p:nvGrpSpPr>
              <p:grpSpPr>
                <a:xfrm>
                  <a:off x="1306758" y="2741804"/>
                  <a:ext cx="2589633" cy="530865"/>
                  <a:chOff x="1306758" y="2741804"/>
                  <a:chExt cx="2589633" cy="530865"/>
                </a:xfrm>
              </p:grpSpPr>
              <p:grpSp>
                <p:nvGrpSpPr>
                  <p:cNvPr id="78" name="组合 77"/>
                  <p:cNvGrpSpPr/>
                  <p:nvPr/>
                </p:nvGrpSpPr>
                <p:grpSpPr>
                  <a:xfrm>
                    <a:off x="1306758" y="2741804"/>
                    <a:ext cx="2589633" cy="522096"/>
                    <a:chOff x="1310502" y="2157604"/>
                    <a:chExt cx="2573033" cy="522096"/>
                  </a:xfrm>
                </p:grpSpPr>
                <p:pic>
                  <p:nvPicPr>
                    <p:cNvPr id="107" name="图片 106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16852" y="2215956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8" name="文本框 107"/>
                    <p:cNvSpPr txBox="1"/>
                    <p:nvPr/>
                  </p:nvSpPr>
                  <p:spPr>
                    <a:xfrm>
                      <a:off x="1737527" y="2157604"/>
                      <a:ext cx="1132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小翼</a:t>
                      </a:r>
                      <a:r>
                        <a:rPr lang="en-US" altLang="zh-CN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UP</a:t>
                      </a:r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专项工作</a:t>
                      </a:r>
                      <a:endParaRPr lang="en-US" altLang="zh-CN" sz="1000" b="1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09" name="文本框 108"/>
                    <p:cNvSpPr txBox="1"/>
                    <p:nvPr/>
                  </p:nvSpPr>
                  <p:spPr>
                    <a:xfrm>
                      <a:off x="3333384" y="2198839"/>
                      <a:ext cx="50206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10</a:t>
                      </a:r>
                      <a:r>
                        <a:rPr lang="zh-CN" altLang="en-US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分钟前</a:t>
                      </a:r>
                      <a:endParaRPr lang="en-US" altLang="zh-CN" sz="600" dirty="0" smtClean="0">
                        <a:solidFill>
                          <a:srgbClr val="595959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10" name="直接连接符 109"/>
                    <p:cNvCxnSpPr/>
                    <p:nvPr/>
                  </p:nvCxnSpPr>
                  <p:spPr>
                    <a:xfrm>
                      <a:off x="1310502" y="2679700"/>
                      <a:ext cx="2573033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79" name="图片 78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9649" y="3047424"/>
                    <a:ext cx="144000" cy="144000"/>
                  </a:xfrm>
                  <a:prstGeom prst="rect">
                    <a:avLst/>
                  </a:prstGeom>
                </p:spPr>
              </p:pic>
              <p:pic>
                <p:nvPicPr>
                  <p:cNvPr id="80" name="图片 79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1607" y="2816630"/>
                    <a:ext cx="126000" cy="126000"/>
                  </a:xfrm>
                  <a:prstGeom prst="rect">
                    <a:avLst/>
                  </a:prstGeom>
                </p:spPr>
              </p:pic>
              <p:pic>
                <p:nvPicPr>
                  <p:cNvPr id="106" name="图片 105"/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528218" y="2984669"/>
                    <a:ext cx="288000" cy="28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椭圆 76"/>
                <p:cNvSpPr/>
                <p:nvPr/>
              </p:nvSpPr>
              <p:spPr>
                <a:xfrm>
                  <a:off x="1674248" y="2743110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" name="文本框 74"/>
              <p:cNvSpPr txBox="1"/>
              <p:nvPr/>
            </p:nvSpPr>
            <p:spPr>
              <a:xfrm>
                <a:off x="3179355" y="276984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solidFill>
                      <a:srgbClr val="FF0000"/>
                    </a:solidFill>
                  </a:rPr>
                  <a:t>3</a:t>
                </a:r>
                <a:endParaRPr lang="zh-CN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1851031" y="3022404"/>
              <a:ext cx="12795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【1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条</a:t>
              </a:r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】  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研发内部会议通知</a:t>
              </a:r>
              <a:endParaRPr lang="en-US" altLang="zh-CN" sz="7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7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1147448" y="2114550"/>
            <a:ext cx="2808000" cy="357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3B48"/>
              </a:solidFill>
              <a:latin typeface="+mn-ea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129988" y="2114549"/>
            <a:ext cx="2834887" cy="565151"/>
            <a:chOff x="1129988" y="2114549"/>
            <a:chExt cx="2834887" cy="565151"/>
          </a:xfrm>
        </p:grpSpPr>
        <p:sp>
          <p:nvSpPr>
            <p:cNvPr id="128" name="矩形 127"/>
            <p:cNvSpPr/>
            <p:nvPr/>
          </p:nvSpPr>
          <p:spPr>
            <a:xfrm>
              <a:off x="1129988" y="2114549"/>
              <a:ext cx="2834887" cy="5616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1287585" y="2176439"/>
              <a:ext cx="2589633" cy="503261"/>
              <a:chOff x="1287585" y="2176439"/>
              <a:chExt cx="2589633" cy="503261"/>
            </a:xfrm>
          </p:grpSpPr>
          <p:cxnSp>
            <p:nvCxnSpPr>
              <p:cNvPr id="152" name="直接连接符 151"/>
              <p:cNvCxnSpPr/>
              <p:nvPr/>
            </p:nvCxnSpPr>
            <p:spPr>
              <a:xfrm>
                <a:off x="1287585" y="2679700"/>
                <a:ext cx="258963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53" name="组合 152"/>
              <p:cNvGrpSpPr/>
              <p:nvPr/>
            </p:nvGrpSpPr>
            <p:grpSpPr>
              <a:xfrm>
                <a:off x="1330379" y="2176439"/>
                <a:ext cx="2517613" cy="450384"/>
                <a:chOff x="1362456" y="2157604"/>
                <a:chExt cx="2501474" cy="450384"/>
              </a:xfrm>
            </p:grpSpPr>
            <p:pic>
              <p:nvPicPr>
                <p:cNvPr id="154" name="图片 1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59" name="文本框 158"/>
                <p:cNvSpPr txBox="1"/>
                <p:nvPr/>
              </p:nvSpPr>
              <p:spPr>
                <a:xfrm>
                  <a:off x="1737527" y="2157604"/>
                  <a:ext cx="5657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>
                      <a:solidFill>
                        <a:srgbClr val="595959"/>
                      </a:solidFill>
                      <a:latin typeface="+mn-ea"/>
                    </a:rPr>
                    <a:t>祝庆庆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61" name="文本框 160"/>
                <p:cNvSpPr txBox="1"/>
                <p:nvPr/>
              </p:nvSpPr>
              <p:spPr>
                <a:xfrm>
                  <a:off x="1754023" y="2407933"/>
                  <a:ext cx="13429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已经完成了，现在在单元测试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62" name="文本框 161"/>
                <p:cNvSpPr txBox="1"/>
                <p:nvPr/>
              </p:nvSpPr>
              <p:spPr>
                <a:xfrm>
                  <a:off x="3406499" y="2190270"/>
                  <a:ext cx="45743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13" name="矩形 12"/>
          <p:cNvSpPr/>
          <p:nvPr/>
        </p:nvSpPr>
        <p:spPr>
          <a:xfrm>
            <a:off x="1142891" y="3848645"/>
            <a:ext cx="2821983" cy="630848"/>
          </a:xfrm>
          <a:prstGeom prst="rect">
            <a:avLst/>
          </a:prstGeom>
          <a:solidFill>
            <a:srgbClr val="7FD0ED"/>
          </a:solidFill>
          <a:ln>
            <a:solidFill>
              <a:srgbClr val="C2E8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20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聊天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归类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129988" y="1254661"/>
            <a:ext cx="2835000" cy="5047908"/>
            <a:chOff x="1129988" y="1254661"/>
            <a:chExt cx="2835000" cy="5047908"/>
          </a:xfrm>
        </p:grpSpPr>
        <p:sp>
          <p:nvSpPr>
            <p:cNvPr id="132" name="矩形 131"/>
            <p:cNvSpPr/>
            <p:nvPr/>
          </p:nvSpPr>
          <p:spPr>
            <a:xfrm>
              <a:off x="1135275" y="1263772"/>
              <a:ext cx="28296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工作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3" name="矩形 13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1129988" y="5786408"/>
              <a:ext cx="2835000" cy="516161"/>
              <a:chOff x="1129988" y="5786408"/>
              <a:chExt cx="2835000" cy="516161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129988" y="5786408"/>
                <a:ext cx="2835000" cy="516161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+mn-ea"/>
                </a:endParaRPr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1363621" y="5844588"/>
                <a:ext cx="389850" cy="442752"/>
                <a:chOff x="1160421" y="5068935"/>
                <a:chExt cx="389850" cy="442752"/>
              </a:xfrm>
            </p:grpSpPr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7802" y="5068935"/>
                  <a:ext cx="270000" cy="270000"/>
                </a:xfrm>
                <a:prstGeom prst="rect">
                  <a:avLst/>
                </a:prstGeom>
              </p:spPr>
            </p:pic>
            <p:sp>
              <p:nvSpPr>
                <p:cNvPr id="147" name="文本框 146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 smtClean="0">
                      <a:solidFill>
                        <a:srgbClr val="00B0F0"/>
                      </a:solidFill>
                      <a:latin typeface="+mn-ea"/>
                    </a:rPr>
                    <a:t>工作</a:t>
                  </a:r>
                  <a:endParaRPr lang="zh-CN" altLang="en-US" sz="800" dirty="0">
                    <a:solidFill>
                      <a:srgbClr val="00B0F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968437" y="5844588"/>
                <a:ext cx="492443" cy="442752"/>
                <a:chOff x="1122321" y="5068935"/>
                <a:chExt cx="492443" cy="442752"/>
              </a:xfrm>
            </p:grpSpPr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502" y="5068935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145" name="文本框 144"/>
                <p:cNvSpPr txBox="1"/>
                <p:nvPr/>
              </p:nvSpPr>
              <p:spPr>
                <a:xfrm>
                  <a:off x="1122321" y="5296243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通讯录</a:t>
                  </a:r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2655065" y="5857288"/>
                <a:ext cx="389850" cy="430052"/>
                <a:chOff x="1160421" y="5081635"/>
                <a:chExt cx="389850" cy="430052"/>
              </a:xfrm>
            </p:grpSpPr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8602" y="50816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3" name="文本框 142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社区</a:t>
                  </a:r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>
                <a:off x="3315951" y="5869988"/>
                <a:ext cx="389850" cy="417352"/>
                <a:chOff x="1160421" y="5094335"/>
                <a:chExt cx="389850" cy="417352"/>
              </a:xfrm>
            </p:grpSpPr>
            <p:pic>
              <p:nvPicPr>
                <p:cNvPr id="140" name="图片 13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5902" y="50943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1" name="文本框 140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我的</a:t>
                  </a:r>
                </a:p>
              </p:txBody>
            </p:sp>
          </p:grpSp>
        </p:grpSp>
      </p:grpSp>
      <p:sp>
        <p:nvSpPr>
          <p:cNvPr id="148" name="文本框 147"/>
          <p:cNvSpPr txBox="1"/>
          <p:nvPr/>
        </p:nvSpPr>
        <p:spPr>
          <a:xfrm>
            <a:off x="3603464" y="129501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+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1213399" y="1765300"/>
            <a:ext cx="2672691" cy="254000"/>
            <a:chOff x="1175299" y="1765300"/>
            <a:chExt cx="2672691" cy="254000"/>
          </a:xfrm>
        </p:grpSpPr>
        <p:sp>
          <p:nvSpPr>
            <p:cNvPr id="150" name="圆角矩形 149"/>
            <p:cNvSpPr/>
            <p:nvPr/>
          </p:nvSpPr>
          <p:spPr>
            <a:xfrm>
              <a:off x="1175299" y="1765300"/>
              <a:ext cx="2672691" cy="25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746" y="1782588"/>
              <a:ext cx="216000" cy="21600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332000" y="5258735"/>
            <a:ext cx="2519529" cy="341631"/>
            <a:chOff x="1322026" y="3948743"/>
            <a:chExt cx="2519529" cy="341631"/>
          </a:xfrm>
        </p:grpSpPr>
        <p:pic>
          <p:nvPicPr>
            <p:cNvPr id="156" name="图片 15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026" y="3966374"/>
              <a:ext cx="324000" cy="324000"/>
            </a:xfrm>
            <a:prstGeom prst="rect">
              <a:avLst/>
            </a:prstGeom>
          </p:spPr>
        </p:pic>
        <p:sp>
          <p:nvSpPr>
            <p:cNvPr id="157" name="文本框 156"/>
            <p:cNvSpPr txBox="1"/>
            <p:nvPr/>
          </p:nvSpPr>
          <p:spPr>
            <a:xfrm>
              <a:off x="1707310" y="400473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0070C0"/>
                  </a:solidFill>
                  <a:latin typeface="+mn-ea"/>
                </a:rPr>
                <a:t>我</a:t>
              </a:r>
              <a:r>
                <a:rPr lang="zh-CN" altLang="en-US" sz="1000" b="1" dirty="0" smtClean="0">
                  <a:solidFill>
                    <a:srgbClr val="0070C0"/>
                  </a:solidFill>
                  <a:latin typeface="+mn-ea"/>
                </a:rPr>
                <a:t>的提醒</a:t>
              </a:r>
              <a:endParaRPr lang="en-US" altLang="zh-CN" sz="1000" b="1" dirty="0" smtClean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3336288" y="3948743"/>
              <a:ext cx="50526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595959"/>
                  </a:solidFill>
                  <a:latin typeface="+mn-ea"/>
                </a:rPr>
                <a:t>3</a:t>
              </a:r>
              <a:r>
                <a:rPr lang="en-US" altLang="zh-CN" sz="600" dirty="0">
                  <a:solidFill>
                    <a:srgbClr val="595959"/>
                  </a:solidFill>
                  <a:latin typeface="+mn-ea"/>
                </a:rPr>
                <a:t>1</a:t>
              </a:r>
              <a:r>
                <a:rPr lang="zh-CN" altLang="en-US" sz="600" dirty="0" smtClean="0">
                  <a:solidFill>
                    <a:srgbClr val="595959"/>
                  </a:solidFill>
                  <a:latin typeface="+mn-ea"/>
                </a:rPr>
                <a:t>分钟前</a:t>
              </a:r>
              <a:endParaRPr lang="en-US" altLang="zh-CN" sz="6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213399" y="1371600"/>
            <a:ext cx="432627" cy="2222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同侧圆角矩形 4"/>
          <p:cNvSpPr/>
          <p:nvPr/>
        </p:nvSpPr>
        <p:spPr>
          <a:xfrm rot="16200000">
            <a:off x="1203811" y="1374725"/>
            <a:ext cx="222249" cy="2160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87" y="1411363"/>
            <a:ext cx="144000" cy="1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7" y="1418489"/>
            <a:ext cx="144000" cy="144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288800" y="3313687"/>
            <a:ext cx="2589635" cy="532231"/>
            <a:chOff x="1258357" y="3313687"/>
            <a:chExt cx="2589635" cy="532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58357" y="3313687"/>
              <a:ext cx="2589635" cy="532231"/>
              <a:chOff x="1258357" y="3313687"/>
              <a:chExt cx="2589635" cy="532231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1315835" y="3313687"/>
                <a:ext cx="2532157" cy="450384"/>
                <a:chOff x="1362457" y="2157604"/>
                <a:chExt cx="2515925" cy="450384"/>
              </a:xfrm>
            </p:grpSpPr>
            <p:pic>
              <p:nvPicPr>
                <p:cNvPr id="117" name="图片 11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7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18" name="文本框 117"/>
                <p:cNvSpPr txBox="1"/>
                <p:nvPr/>
              </p:nvSpPr>
              <p:spPr>
                <a:xfrm>
                  <a:off x="1737527" y="2157604"/>
                  <a:ext cx="8205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研发工作群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1754023" y="2407933"/>
                  <a:ext cx="4539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收到！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3376321" y="2198148"/>
                  <a:ext cx="50206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155" name="直接连接符 154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>
              <a:off x="3551557" y="3539588"/>
              <a:ext cx="216000" cy="216000"/>
              <a:chOff x="3551557" y="3539588"/>
              <a:chExt cx="216000" cy="2160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551557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0" name="图片 15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557" y="3576375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75" name="组合 74"/>
          <p:cNvGrpSpPr/>
          <p:nvPr/>
        </p:nvGrpSpPr>
        <p:grpSpPr>
          <a:xfrm>
            <a:off x="1288800" y="3929499"/>
            <a:ext cx="2589634" cy="532231"/>
            <a:chOff x="1258357" y="3313687"/>
            <a:chExt cx="2589634" cy="532231"/>
          </a:xfrm>
        </p:grpSpPr>
        <p:grpSp>
          <p:nvGrpSpPr>
            <p:cNvPr id="76" name="组合 75"/>
            <p:cNvGrpSpPr/>
            <p:nvPr/>
          </p:nvGrpSpPr>
          <p:grpSpPr>
            <a:xfrm>
              <a:off x="1258357" y="3313687"/>
              <a:ext cx="2589634" cy="532231"/>
              <a:chOff x="1258357" y="3313687"/>
              <a:chExt cx="2589634" cy="532231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315835" y="3313687"/>
                <a:ext cx="2532124" cy="450384"/>
                <a:chOff x="1362457" y="2157604"/>
                <a:chExt cx="2515892" cy="450384"/>
              </a:xfrm>
            </p:grpSpPr>
            <p:pic>
              <p:nvPicPr>
                <p:cNvPr id="82" name="图片 81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7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83" name="文本框 82"/>
                <p:cNvSpPr txBox="1"/>
                <p:nvPr/>
              </p:nvSpPr>
              <p:spPr>
                <a:xfrm>
                  <a:off x="1737527" y="2157604"/>
                  <a:ext cx="8205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小组讨论群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1754023" y="2407933"/>
                  <a:ext cx="540253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00" dirty="0" smtClean="0">
                      <a:solidFill>
                        <a:srgbClr val="595959"/>
                      </a:solidFill>
                      <a:latin typeface="+mn-ea"/>
                    </a:rPr>
                    <a:t>【</a:t>
                  </a:r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图片</a:t>
                  </a:r>
                  <a:r>
                    <a:rPr lang="en-US" altLang="zh-CN" sz="700" dirty="0" smtClean="0">
                      <a:solidFill>
                        <a:srgbClr val="595959"/>
                      </a:solidFill>
                      <a:latin typeface="+mn-ea"/>
                    </a:rPr>
                    <a:t>】</a:t>
                  </a: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3376321" y="2198148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81" name="直接连接符 80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3551557" y="3539588"/>
              <a:ext cx="216000" cy="216000"/>
              <a:chOff x="3551557" y="3539588"/>
              <a:chExt cx="216000" cy="216000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3551557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557" y="3576375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94" name="组合 93"/>
          <p:cNvGrpSpPr/>
          <p:nvPr/>
        </p:nvGrpSpPr>
        <p:grpSpPr>
          <a:xfrm>
            <a:off x="1288800" y="4594945"/>
            <a:ext cx="2605292" cy="503261"/>
            <a:chOff x="1287585" y="2176439"/>
            <a:chExt cx="2605292" cy="503261"/>
          </a:xfrm>
        </p:grpSpPr>
        <p:grpSp>
          <p:nvGrpSpPr>
            <p:cNvPr id="95" name="组合 94"/>
            <p:cNvGrpSpPr/>
            <p:nvPr/>
          </p:nvGrpSpPr>
          <p:grpSpPr>
            <a:xfrm>
              <a:off x="1287585" y="2176439"/>
              <a:ext cx="2605292" cy="503261"/>
              <a:chOff x="1287585" y="2176439"/>
              <a:chExt cx="2605292" cy="503261"/>
            </a:xfrm>
          </p:grpSpPr>
          <p:cxnSp>
            <p:nvCxnSpPr>
              <p:cNvPr id="99" name="直接连接符 98"/>
              <p:cNvCxnSpPr/>
              <p:nvPr/>
            </p:nvCxnSpPr>
            <p:spPr>
              <a:xfrm>
                <a:off x="1287585" y="2679700"/>
                <a:ext cx="258963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00" name="组合 99"/>
              <p:cNvGrpSpPr/>
              <p:nvPr/>
            </p:nvGrpSpPr>
            <p:grpSpPr>
              <a:xfrm>
                <a:off x="1330379" y="2176439"/>
                <a:ext cx="2562498" cy="450384"/>
                <a:chOff x="1362456" y="2157604"/>
                <a:chExt cx="2546071" cy="450384"/>
              </a:xfrm>
            </p:grpSpPr>
            <p:pic>
              <p:nvPicPr>
                <p:cNvPr id="101" name="图片 10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02" name="文本框 101"/>
                <p:cNvSpPr txBox="1"/>
                <p:nvPr/>
              </p:nvSpPr>
              <p:spPr>
                <a:xfrm>
                  <a:off x="1737527" y="2157604"/>
                  <a:ext cx="5657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刘亚飞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1754023" y="2407933"/>
                  <a:ext cx="45106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已完成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3406499" y="2190270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595959"/>
                      </a:solidFill>
                      <a:latin typeface="+mn-ea"/>
                    </a:rPr>
                    <a:t>3</a:t>
                  </a:r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96" name="组合 95"/>
            <p:cNvGrpSpPr/>
            <p:nvPr/>
          </p:nvGrpSpPr>
          <p:grpSpPr>
            <a:xfrm>
              <a:off x="3580863" y="2396545"/>
              <a:ext cx="216000" cy="216000"/>
              <a:chOff x="3580863" y="2396545"/>
              <a:chExt cx="216000" cy="21600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3580863" y="2396545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8" name="图片 9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8769" y="2438095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87" name="组合 86"/>
          <p:cNvGrpSpPr/>
          <p:nvPr/>
        </p:nvGrpSpPr>
        <p:grpSpPr>
          <a:xfrm>
            <a:off x="2138327" y="3752776"/>
            <a:ext cx="955688" cy="1345429"/>
            <a:chOff x="7969626" y="2952728"/>
            <a:chExt cx="955688" cy="1345429"/>
          </a:xfrm>
        </p:grpSpPr>
        <p:sp>
          <p:nvSpPr>
            <p:cNvPr id="88" name="圆角矩形 87"/>
            <p:cNvSpPr/>
            <p:nvPr/>
          </p:nvSpPr>
          <p:spPr>
            <a:xfrm>
              <a:off x="7969626" y="2952728"/>
              <a:ext cx="955688" cy="1345429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noFill/>
            </a:ln>
            <a:effectLst>
              <a:glow rad="38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8085174" y="3018098"/>
              <a:ext cx="69762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置顶</a:t>
              </a:r>
              <a:r>
                <a:rPr lang="zh-CN" altLang="en-US" sz="1000" dirty="0" smtClean="0"/>
                <a:t>聊天</a:t>
              </a:r>
              <a:endParaRPr lang="en-US" altLang="zh-CN" sz="1000" dirty="0" smtClean="0"/>
            </a:p>
            <a:p>
              <a:endParaRPr lang="en-US" altLang="zh-CN" sz="1000" dirty="0" smtClean="0"/>
            </a:p>
            <a:p>
              <a:r>
                <a:rPr lang="zh-CN" altLang="en-US" sz="1000" dirty="0" smtClean="0"/>
                <a:t>标记未读</a:t>
              </a:r>
              <a:endParaRPr lang="en-US" altLang="zh-CN" sz="1000" dirty="0" smtClean="0"/>
            </a:p>
            <a:p>
              <a:endParaRPr lang="en-US" altLang="zh-CN" sz="1000" dirty="0"/>
            </a:p>
            <a:p>
              <a:r>
                <a:rPr lang="zh-CN" altLang="en-US" sz="1000" dirty="0" smtClean="0"/>
                <a:t>归类聊天</a:t>
              </a:r>
              <a:endParaRPr lang="en-US" altLang="zh-CN" sz="1000" dirty="0" smtClean="0"/>
            </a:p>
            <a:p>
              <a:endParaRPr lang="en-US" altLang="zh-CN" sz="1000" dirty="0" smtClean="0"/>
            </a:p>
            <a:p>
              <a:r>
                <a:rPr lang="zh-CN" altLang="en-US" sz="1000" dirty="0" smtClean="0"/>
                <a:t>删除聊天</a:t>
              </a:r>
              <a:endParaRPr lang="zh-CN" altLang="en-US" sz="1000" dirty="0"/>
            </a:p>
          </p:txBody>
        </p:sp>
      </p:grpSp>
      <p:sp>
        <p:nvSpPr>
          <p:cNvPr id="105" name="椭圆 104"/>
          <p:cNvSpPr/>
          <p:nvPr/>
        </p:nvSpPr>
        <p:spPr>
          <a:xfrm>
            <a:off x="1645200" y="39204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6" name="椭圆 105"/>
          <p:cNvSpPr/>
          <p:nvPr/>
        </p:nvSpPr>
        <p:spPr>
          <a:xfrm>
            <a:off x="1646630" y="45900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4267227" y="1765300"/>
            <a:ext cx="2095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在聊天上长按可以显示归类操作菜单，可以将相同类型的聊天合并到一起</a:t>
            </a:r>
            <a:endParaRPr lang="en-US" altLang="zh-CN" sz="1000" dirty="0" smtClean="0"/>
          </a:p>
        </p:txBody>
      </p:sp>
      <p:grpSp>
        <p:nvGrpSpPr>
          <p:cNvPr id="108" name="组合 107"/>
          <p:cNvGrpSpPr/>
          <p:nvPr/>
        </p:nvGrpSpPr>
        <p:grpSpPr>
          <a:xfrm>
            <a:off x="1288800" y="2741804"/>
            <a:ext cx="2589633" cy="530865"/>
            <a:chOff x="1288800" y="2741804"/>
            <a:chExt cx="2589633" cy="53086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288800" y="2741804"/>
              <a:ext cx="2589633" cy="530865"/>
              <a:chOff x="1288800" y="2741804"/>
              <a:chExt cx="2589633" cy="530865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1288800" y="2741804"/>
                <a:ext cx="2589633" cy="530865"/>
                <a:chOff x="1306758" y="2741804"/>
                <a:chExt cx="2589633" cy="530865"/>
              </a:xfrm>
            </p:grpSpPr>
            <p:grpSp>
              <p:nvGrpSpPr>
                <p:cNvPr id="114" name="组合 113"/>
                <p:cNvGrpSpPr/>
                <p:nvPr/>
              </p:nvGrpSpPr>
              <p:grpSpPr>
                <a:xfrm>
                  <a:off x="1306758" y="2741804"/>
                  <a:ext cx="2589633" cy="530865"/>
                  <a:chOff x="1306758" y="2741804"/>
                  <a:chExt cx="2589633" cy="530865"/>
                </a:xfrm>
              </p:grpSpPr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1306758" y="2741804"/>
                    <a:ext cx="2589633" cy="522096"/>
                    <a:chOff x="1310502" y="2157604"/>
                    <a:chExt cx="2573033" cy="522096"/>
                  </a:xfrm>
                </p:grpSpPr>
                <p:pic>
                  <p:nvPicPr>
                    <p:cNvPr id="125" name="图片 124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16852" y="2215956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6" name="文本框 125"/>
                    <p:cNvSpPr txBox="1"/>
                    <p:nvPr/>
                  </p:nvSpPr>
                  <p:spPr>
                    <a:xfrm>
                      <a:off x="1737527" y="2157604"/>
                      <a:ext cx="1132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小翼</a:t>
                      </a:r>
                      <a:r>
                        <a:rPr lang="en-US" altLang="zh-CN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UP</a:t>
                      </a:r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专项工作</a:t>
                      </a:r>
                      <a:endParaRPr lang="en-US" altLang="zh-CN" sz="1000" b="1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68" name="文本框 167"/>
                    <p:cNvSpPr txBox="1"/>
                    <p:nvPr/>
                  </p:nvSpPr>
                  <p:spPr>
                    <a:xfrm>
                      <a:off x="3333384" y="2198839"/>
                      <a:ext cx="50206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10</a:t>
                      </a:r>
                      <a:r>
                        <a:rPr lang="zh-CN" altLang="en-US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分钟前</a:t>
                      </a:r>
                      <a:endParaRPr lang="en-US" altLang="zh-CN" sz="600" dirty="0" smtClean="0">
                        <a:solidFill>
                          <a:srgbClr val="595959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69" name="直接连接符 168"/>
                    <p:cNvCxnSpPr/>
                    <p:nvPr/>
                  </p:nvCxnSpPr>
                  <p:spPr>
                    <a:xfrm>
                      <a:off x="1310502" y="2679700"/>
                      <a:ext cx="2573033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22" name="图片 121"/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9649" y="3047424"/>
                    <a:ext cx="144000" cy="144000"/>
                  </a:xfrm>
                  <a:prstGeom prst="rect">
                    <a:avLst/>
                  </a:prstGeom>
                </p:spPr>
              </p:pic>
              <p:pic>
                <p:nvPicPr>
                  <p:cNvPr id="123" name="图片 122"/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1607" y="2816630"/>
                    <a:ext cx="126000" cy="12600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图片 123"/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528218" y="2984669"/>
                    <a:ext cx="288000" cy="28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5" name="椭圆 114"/>
                <p:cNvSpPr/>
                <p:nvPr/>
              </p:nvSpPr>
              <p:spPr>
                <a:xfrm>
                  <a:off x="1674248" y="2743110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2" name="文本框 111"/>
              <p:cNvSpPr txBox="1"/>
              <p:nvPr/>
            </p:nvSpPr>
            <p:spPr>
              <a:xfrm>
                <a:off x="3179355" y="276984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solidFill>
                      <a:srgbClr val="FF0000"/>
                    </a:solidFill>
                  </a:rPr>
                  <a:t>3</a:t>
                </a:r>
                <a:endParaRPr lang="zh-CN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0" name="文本框 109"/>
            <p:cNvSpPr txBox="1"/>
            <p:nvPr/>
          </p:nvSpPr>
          <p:spPr>
            <a:xfrm>
              <a:off x="1851031" y="3022404"/>
              <a:ext cx="12795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【1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条</a:t>
              </a:r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】  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研发内部会议通知</a:t>
              </a:r>
              <a:endParaRPr lang="en-US" altLang="zh-CN" sz="7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3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21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聊天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归类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147448" y="2114550"/>
            <a:ext cx="2808000" cy="357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3B48"/>
              </a:solidFill>
              <a:latin typeface="+mn-ea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129988" y="1254661"/>
            <a:ext cx="2835000" cy="5047908"/>
            <a:chOff x="1129988" y="1254661"/>
            <a:chExt cx="2835000" cy="5047908"/>
          </a:xfrm>
        </p:grpSpPr>
        <p:sp>
          <p:nvSpPr>
            <p:cNvPr id="132" name="矩形 131"/>
            <p:cNvSpPr/>
            <p:nvPr/>
          </p:nvSpPr>
          <p:spPr>
            <a:xfrm>
              <a:off x="1135275" y="1263772"/>
              <a:ext cx="28296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选择聊天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3" name="矩形 13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129988" y="5901073"/>
              <a:ext cx="2835000" cy="401496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rgbClr val="0070C0"/>
                  </a:solidFill>
                  <a:latin typeface="+mn-ea"/>
                </a:rPr>
                <a:t>下一步</a:t>
              </a:r>
              <a:endParaRPr lang="zh-CN" altLang="en-US" sz="1000" dirty="0">
                <a:solidFill>
                  <a:srgbClr val="0070C0"/>
                </a:solidFill>
                <a:latin typeface="+mn-ea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1213399" y="1765300"/>
            <a:ext cx="2672691" cy="254000"/>
            <a:chOff x="1175299" y="1765300"/>
            <a:chExt cx="2672691" cy="254000"/>
          </a:xfrm>
        </p:grpSpPr>
        <p:sp>
          <p:nvSpPr>
            <p:cNvPr id="150" name="圆角矩形 149"/>
            <p:cNvSpPr/>
            <p:nvPr/>
          </p:nvSpPr>
          <p:spPr>
            <a:xfrm>
              <a:off x="1175299" y="1765300"/>
              <a:ext cx="2672691" cy="25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746" y="1782588"/>
              <a:ext cx="216000" cy="21600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332000" y="5258735"/>
            <a:ext cx="2519529" cy="341631"/>
            <a:chOff x="1322026" y="3948743"/>
            <a:chExt cx="2519529" cy="341631"/>
          </a:xfrm>
        </p:grpSpPr>
        <p:pic>
          <p:nvPicPr>
            <p:cNvPr id="156" name="图片 1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026" y="3966374"/>
              <a:ext cx="324000" cy="324000"/>
            </a:xfrm>
            <a:prstGeom prst="rect">
              <a:avLst/>
            </a:prstGeom>
          </p:spPr>
        </p:pic>
        <p:sp>
          <p:nvSpPr>
            <p:cNvPr id="157" name="文本框 156"/>
            <p:cNvSpPr txBox="1"/>
            <p:nvPr/>
          </p:nvSpPr>
          <p:spPr>
            <a:xfrm>
              <a:off x="1707310" y="400473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0070C0"/>
                  </a:solidFill>
                  <a:latin typeface="+mn-ea"/>
                </a:rPr>
                <a:t>我</a:t>
              </a:r>
              <a:r>
                <a:rPr lang="zh-CN" altLang="en-US" sz="1000" b="1" dirty="0" smtClean="0">
                  <a:solidFill>
                    <a:srgbClr val="0070C0"/>
                  </a:solidFill>
                  <a:latin typeface="+mn-ea"/>
                </a:rPr>
                <a:t>的提醒</a:t>
              </a:r>
              <a:endParaRPr lang="en-US" altLang="zh-CN" sz="1000" b="1" dirty="0" smtClean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3336288" y="3948743"/>
              <a:ext cx="50526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595959"/>
                  </a:solidFill>
                  <a:latin typeface="+mn-ea"/>
                </a:rPr>
                <a:t>3</a:t>
              </a:r>
              <a:r>
                <a:rPr lang="en-US" altLang="zh-CN" sz="600" dirty="0">
                  <a:solidFill>
                    <a:srgbClr val="595959"/>
                  </a:solidFill>
                  <a:latin typeface="+mn-ea"/>
                </a:rPr>
                <a:t>1</a:t>
              </a:r>
              <a:r>
                <a:rPr lang="zh-CN" altLang="en-US" sz="600" dirty="0" smtClean="0">
                  <a:solidFill>
                    <a:srgbClr val="595959"/>
                  </a:solidFill>
                  <a:latin typeface="+mn-ea"/>
                </a:rPr>
                <a:t>分钟前</a:t>
              </a:r>
              <a:endParaRPr lang="en-US" altLang="zh-CN" sz="6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88800" y="3313687"/>
            <a:ext cx="2589635" cy="532231"/>
            <a:chOff x="1258357" y="3313687"/>
            <a:chExt cx="2589635" cy="532231"/>
          </a:xfrm>
        </p:grpSpPr>
        <p:grpSp>
          <p:nvGrpSpPr>
            <p:cNvPr id="116" name="组合 115"/>
            <p:cNvGrpSpPr/>
            <p:nvPr/>
          </p:nvGrpSpPr>
          <p:grpSpPr>
            <a:xfrm>
              <a:off x="1315835" y="3313687"/>
              <a:ext cx="2532157" cy="450384"/>
              <a:chOff x="1362457" y="2157604"/>
              <a:chExt cx="2515925" cy="450384"/>
            </a:xfrm>
          </p:grpSpPr>
          <p:pic>
            <p:nvPicPr>
              <p:cNvPr id="117" name="图片 1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457" y="2209606"/>
                <a:ext cx="357692" cy="360000"/>
              </a:xfrm>
              <a:prstGeom prst="rect">
                <a:avLst/>
              </a:prstGeom>
            </p:spPr>
          </p:pic>
          <p:sp>
            <p:nvSpPr>
              <p:cNvPr id="118" name="文本框 117"/>
              <p:cNvSpPr txBox="1"/>
              <p:nvPr/>
            </p:nvSpPr>
            <p:spPr>
              <a:xfrm>
                <a:off x="1737527" y="2157604"/>
                <a:ext cx="8205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 smtClean="0">
                    <a:solidFill>
                      <a:srgbClr val="595959"/>
                    </a:solidFill>
                    <a:latin typeface="+mn-ea"/>
                  </a:rPr>
                  <a:t>研发工作群</a:t>
                </a:r>
                <a:endParaRPr lang="en-US" altLang="zh-CN" sz="1000" b="1" dirty="0" smtClean="0">
                  <a:solidFill>
                    <a:srgbClr val="595959"/>
                  </a:solidFill>
                  <a:latin typeface="+mn-ea"/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754023" y="2407933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rgbClr val="595959"/>
                    </a:solidFill>
                    <a:latin typeface="+mn-ea"/>
                  </a:rPr>
                  <a:t>收到！</a:t>
                </a:r>
                <a:endParaRPr lang="en-US" altLang="zh-CN" sz="700" dirty="0" smtClean="0">
                  <a:solidFill>
                    <a:srgbClr val="595959"/>
                  </a:solidFill>
                  <a:latin typeface="+mn-ea"/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3376321" y="2198148"/>
                <a:ext cx="50206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solidFill>
                      <a:srgbClr val="595959"/>
                    </a:solidFill>
                    <a:latin typeface="+mn-ea"/>
                  </a:rPr>
                  <a:t>2</a:t>
                </a:r>
                <a:r>
                  <a:rPr lang="en-US" altLang="zh-CN" sz="600" dirty="0" smtClean="0">
                    <a:solidFill>
                      <a:srgbClr val="595959"/>
                    </a:solidFill>
                    <a:latin typeface="+mn-ea"/>
                  </a:rPr>
                  <a:t>0</a:t>
                </a:r>
                <a:r>
                  <a:rPr lang="zh-CN" altLang="en-US" sz="600" dirty="0" smtClean="0">
                    <a:solidFill>
                      <a:srgbClr val="595959"/>
                    </a:solidFill>
                    <a:latin typeface="+mn-ea"/>
                  </a:rPr>
                  <a:t>分钟前</a:t>
                </a:r>
                <a:endParaRPr lang="en-US" altLang="zh-CN" sz="600" dirty="0" smtClean="0">
                  <a:solidFill>
                    <a:srgbClr val="595959"/>
                  </a:solidFill>
                  <a:latin typeface="+mn-ea"/>
                </a:endParaRPr>
              </a:p>
            </p:txBody>
          </p:sp>
        </p:grpSp>
        <p:cxnSp>
          <p:nvCxnSpPr>
            <p:cNvPr id="155" name="直接连接符 154"/>
            <p:cNvCxnSpPr/>
            <p:nvPr/>
          </p:nvCxnSpPr>
          <p:spPr>
            <a:xfrm>
              <a:off x="1258357" y="3845918"/>
              <a:ext cx="258963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287585" y="2176439"/>
            <a:ext cx="2589633" cy="503261"/>
            <a:chOff x="1287585" y="2176439"/>
            <a:chExt cx="2589633" cy="503261"/>
          </a:xfrm>
        </p:grpSpPr>
        <p:cxnSp>
          <p:nvCxnSpPr>
            <p:cNvPr id="130" name="直接连接符 129"/>
            <p:cNvCxnSpPr/>
            <p:nvPr/>
          </p:nvCxnSpPr>
          <p:spPr>
            <a:xfrm>
              <a:off x="1287585" y="2679700"/>
              <a:ext cx="258963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80" name="组合 179"/>
            <p:cNvGrpSpPr/>
            <p:nvPr/>
          </p:nvGrpSpPr>
          <p:grpSpPr>
            <a:xfrm>
              <a:off x="1330379" y="2176439"/>
              <a:ext cx="2517613" cy="450384"/>
              <a:chOff x="1362456" y="2157604"/>
              <a:chExt cx="2501474" cy="450384"/>
            </a:xfrm>
          </p:grpSpPr>
          <p:pic>
            <p:nvPicPr>
              <p:cNvPr id="182" name="图片 1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456" y="2209606"/>
                <a:ext cx="357692" cy="360000"/>
              </a:xfrm>
              <a:prstGeom prst="rect">
                <a:avLst/>
              </a:prstGeom>
            </p:spPr>
          </p:pic>
          <p:sp>
            <p:nvSpPr>
              <p:cNvPr id="191" name="文本框 190"/>
              <p:cNvSpPr txBox="1"/>
              <p:nvPr/>
            </p:nvSpPr>
            <p:spPr>
              <a:xfrm>
                <a:off x="1737527" y="2157604"/>
                <a:ext cx="565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  <a:latin typeface="+mn-ea"/>
                  </a:rPr>
                  <a:t>祝庆庆</a:t>
                </a:r>
                <a:endParaRPr lang="en-US" altLang="zh-CN" sz="1000" b="1" dirty="0" smtClean="0">
                  <a:solidFill>
                    <a:srgbClr val="595959"/>
                  </a:solidFill>
                  <a:latin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1754023" y="2407933"/>
                <a:ext cx="134298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rgbClr val="595959"/>
                    </a:solidFill>
                    <a:latin typeface="+mn-ea"/>
                  </a:rPr>
                  <a:t>已经完成了，现在在单元测试</a:t>
                </a:r>
                <a:endParaRPr lang="en-US" altLang="zh-CN" sz="700" dirty="0" smtClean="0">
                  <a:solidFill>
                    <a:srgbClr val="595959"/>
                  </a:solidFill>
                  <a:latin typeface="+mn-ea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3406499" y="2190270"/>
                <a:ext cx="45743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smtClean="0">
                    <a:solidFill>
                      <a:srgbClr val="595959"/>
                    </a:solidFill>
                    <a:latin typeface="+mn-ea"/>
                  </a:rPr>
                  <a:t>2</a:t>
                </a:r>
                <a:r>
                  <a:rPr lang="zh-CN" altLang="en-US" sz="600" dirty="0" smtClean="0">
                    <a:solidFill>
                      <a:srgbClr val="595959"/>
                    </a:solidFill>
                    <a:latin typeface="+mn-ea"/>
                  </a:rPr>
                  <a:t>分钟前</a:t>
                </a:r>
                <a:endParaRPr lang="en-US" altLang="zh-CN" sz="600" dirty="0" smtClean="0">
                  <a:solidFill>
                    <a:srgbClr val="595959"/>
                  </a:solidFill>
                  <a:latin typeface="+mn-ea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288800" y="3929499"/>
            <a:ext cx="2589634" cy="532231"/>
            <a:chOff x="1258357" y="3313687"/>
            <a:chExt cx="2589634" cy="532231"/>
          </a:xfrm>
        </p:grpSpPr>
        <p:grpSp>
          <p:nvGrpSpPr>
            <p:cNvPr id="80" name="组合 79"/>
            <p:cNvGrpSpPr/>
            <p:nvPr/>
          </p:nvGrpSpPr>
          <p:grpSpPr>
            <a:xfrm>
              <a:off x="1315835" y="3313687"/>
              <a:ext cx="2532124" cy="450384"/>
              <a:chOff x="1362457" y="2157604"/>
              <a:chExt cx="2515892" cy="450384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457" y="2209606"/>
                <a:ext cx="357692" cy="360000"/>
              </a:xfrm>
              <a:prstGeom prst="rect">
                <a:avLst/>
              </a:prstGeom>
            </p:spPr>
          </p:pic>
          <p:sp>
            <p:nvSpPr>
              <p:cNvPr id="83" name="文本框 82"/>
              <p:cNvSpPr txBox="1"/>
              <p:nvPr/>
            </p:nvSpPr>
            <p:spPr>
              <a:xfrm>
                <a:off x="1737527" y="2157604"/>
                <a:ext cx="8205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 smtClean="0">
                    <a:solidFill>
                      <a:srgbClr val="595959"/>
                    </a:solidFill>
                    <a:latin typeface="+mn-ea"/>
                  </a:rPr>
                  <a:t>小组讨论群</a:t>
                </a:r>
                <a:endParaRPr lang="en-US" altLang="zh-CN" sz="1000" b="1" dirty="0" smtClean="0">
                  <a:solidFill>
                    <a:srgbClr val="595959"/>
                  </a:solidFill>
                  <a:latin typeface="+mn-ea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1754023" y="2407933"/>
                <a:ext cx="54025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rgbClr val="595959"/>
                    </a:solidFill>
                    <a:latin typeface="+mn-ea"/>
                  </a:rPr>
                  <a:t>【</a:t>
                </a:r>
                <a:r>
                  <a:rPr lang="zh-CN" altLang="en-US" sz="700" dirty="0" smtClean="0">
                    <a:solidFill>
                      <a:srgbClr val="595959"/>
                    </a:solidFill>
                    <a:latin typeface="+mn-ea"/>
                  </a:rPr>
                  <a:t>图片</a:t>
                </a:r>
                <a:r>
                  <a:rPr lang="en-US" altLang="zh-CN" sz="700" dirty="0" smtClean="0">
                    <a:solidFill>
                      <a:srgbClr val="595959"/>
                    </a:solidFill>
                    <a:latin typeface="+mn-ea"/>
                  </a:rPr>
                  <a:t>】</a:t>
                </a: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3376321" y="2198148"/>
                <a:ext cx="5020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smtClean="0">
                    <a:solidFill>
                      <a:srgbClr val="595959"/>
                    </a:solidFill>
                    <a:latin typeface="+mn-ea"/>
                  </a:rPr>
                  <a:t>22</a:t>
                </a:r>
                <a:r>
                  <a:rPr lang="zh-CN" altLang="en-US" sz="600" dirty="0" smtClean="0">
                    <a:solidFill>
                      <a:srgbClr val="595959"/>
                    </a:solidFill>
                    <a:latin typeface="+mn-ea"/>
                  </a:rPr>
                  <a:t>分钟前</a:t>
                </a:r>
                <a:endParaRPr lang="en-US" altLang="zh-CN" sz="600" dirty="0" smtClean="0">
                  <a:solidFill>
                    <a:srgbClr val="595959"/>
                  </a:solidFill>
                  <a:latin typeface="+mn-ea"/>
                </a:endParaRPr>
              </a:p>
            </p:txBody>
          </p:sp>
        </p:grpSp>
        <p:cxnSp>
          <p:nvCxnSpPr>
            <p:cNvPr id="81" name="直接连接符 80"/>
            <p:cNvCxnSpPr/>
            <p:nvPr/>
          </p:nvCxnSpPr>
          <p:spPr>
            <a:xfrm>
              <a:off x="1258357" y="3845918"/>
              <a:ext cx="258963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1288800" y="4594945"/>
            <a:ext cx="2605292" cy="503261"/>
            <a:chOff x="1287585" y="2176439"/>
            <a:chExt cx="2605292" cy="503261"/>
          </a:xfrm>
        </p:grpSpPr>
        <p:cxnSp>
          <p:nvCxnSpPr>
            <p:cNvPr id="99" name="直接连接符 98"/>
            <p:cNvCxnSpPr/>
            <p:nvPr/>
          </p:nvCxnSpPr>
          <p:spPr>
            <a:xfrm>
              <a:off x="1287585" y="2679700"/>
              <a:ext cx="258963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0" name="组合 99"/>
            <p:cNvGrpSpPr/>
            <p:nvPr/>
          </p:nvGrpSpPr>
          <p:grpSpPr>
            <a:xfrm>
              <a:off x="1330379" y="2176439"/>
              <a:ext cx="2562498" cy="450384"/>
              <a:chOff x="1362456" y="2157604"/>
              <a:chExt cx="2546071" cy="450384"/>
            </a:xfrm>
          </p:grpSpPr>
          <p:pic>
            <p:nvPicPr>
              <p:cNvPr id="101" name="图片 10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456" y="2209606"/>
                <a:ext cx="357692" cy="360000"/>
              </a:xfrm>
              <a:prstGeom prst="rect">
                <a:avLst/>
              </a:prstGeom>
            </p:spPr>
          </p:pic>
          <p:sp>
            <p:nvSpPr>
              <p:cNvPr id="102" name="文本框 101"/>
              <p:cNvSpPr txBox="1"/>
              <p:nvPr/>
            </p:nvSpPr>
            <p:spPr>
              <a:xfrm>
                <a:off x="1737527" y="2157604"/>
                <a:ext cx="565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 smtClean="0">
                    <a:solidFill>
                      <a:srgbClr val="595959"/>
                    </a:solidFill>
                    <a:latin typeface="+mn-ea"/>
                  </a:rPr>
                  <a:t>刘亚飞</a:t>
                </a:r>
                <a:endParaRPr lang="en-US" altLang="zh-CN" sz="1000" b="1" dirty="0" smtClean="0">
                  <a:solidFill>
                    <a:srgbClr val="595959"/>
                  </a:solidFill>
                  <a:latin typeface="+mn-ea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1754023" y="2407933"/>
                <a:ext cx="4510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rgbClr val="595959"/>
                    </a:solidFill>
                    <a:latin typeface="+mn-ea"/>
                  </a:rPr>
                  <a:t>已完成</a:t>
                </a:r>
                <a:endParaRPr lang="en-US" altLang="zh-CN" sz="700" dirty="0" smtClean="0">
                  <a:solidFill>
                    <a:srgbClr val="595959"/>
                  </a:solidFill>
                  <a:latin typeface="+mn-ea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3406499" y="2190270"/>
                <a:ext cx="5020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solidFill>
                      <a:srgbClr val="595959"/>
                    </a:solidFill>
                    <a:latin typeface="+mn-ea"/>
                  </a:rPr>
                  <a:t>3</a:t>
                </a:r>
                <a:r>
                  <a:rPr lang="en-US" altLang="zh-CN" sz="600" dirty="0" smtClean="0">
                    <a:solidFill>
                      <a:srgbClr val="595959"/>
                    </a:solidFill>
                    <a:latin typeface="+mn-ea"/>
                  </a:rPr>
                  <a:t>0</a:t>
                </a:r>
                <a:r>
                  <a:rPr lang="zh-CN" altLang="en-US" sz="600" dirty="0" smtClean="0">
                    <a:solidFill>
                      <a:srgbClr val="595959"/>
                    </a:solidFill>
                    <a:latin typeface="+mn-ea"/>
                  </a:rPr>
                  <a:t>分钟前</a:t>
                </a:r>
                <a:endParaRPr lang="en-US" altLang="zh-CN" sz="600" dirty="0" smtClean="0">
                  <a:solidFill>
                    <a:srgbClr val="595959"/>
                  </a:solidFill>
                  <a:latin typeface="+mn-ea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94" y="4193202"/>
            <a:ext cx="216000" cy="216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00" y="2400936"/>
            <a:ext cx="216000" cy="216000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94" y="3552251"/>
            <a:ext cx="216000" cy="21600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94" y="4832829"/>
            <a:ext cx="216000" cy="216000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1171686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646630" y="39204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65" name="椭圆 64"/>
          <p:cNvSpPr/>
          <p:nvPr/>
        </p:nvSpPr>
        <p:spPr>
          <a:xfrm>
            <a:off x="1646630" y="45900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66" name="文本框 65"/>
          <p:cNvSpPr txBox="1"/>
          <p:nvPr/>
        </p:nvSpPr>
        <p:spPr>
          <a:xfrm>
            <a:off x="4267227" y="1765300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归类聊天时，可以选择一个或者多个聊天（私聊、群聊都可以归类）</a:t>
            </a:r>
            <a:endParaRPr lang="en-US" altLang="zh-CN" sz="1000" dirty="0" smtClean="0"/>
          </a:p>
        </p:txBody>
      </p:sp>
      <p:grpSp>
        <p:nvGrpSpPr>
          <p:cNvPr id="67" name="组合 66"/>
          <p:cNvGrpSpPr/>
          <p:nvPr/>
        </p:nvGrpSpPr>
        <p:grpSpPr>
          <a:xfrm>
            <a:off x="1288800" y="2741804"/>
            <a:ext cx="2589633" cy="530865"/>
            <a:chOff x="1288800" y="2741804"/>
            <a:chExt cx="2589633" cy="530865"/>
          </a:xfrm>
        </p:grpSpPr>
        <p:grpSp>
          <p:nvGrpSpPr>
            <p:cNvPr id="68" name="组合 67"/>
            <p:cNvGrpSpPr/>
            <p:nvPr/>
          </p:nvGrpSpPr>
          <p:grpSpPr>
            <a:xfrm>
              <a:off x="1288800" y="2741804"/>
              <a:ext cx="2589633" cy="530865"/>
              <a:chOff x="1288800" y="2741804"/>
              <a:chExt cx="2589633" cy="530865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1288800" y="2741804"/>
                <a:ext cx="2589633" cy="530865"/>
                <a:chOff x="1306758" y="2741804"/>
                <a:chExt cx="2589633" cy="530865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1306758" y="2741804"/>
                  <a:ext cx="2589633" cy="530865"/>
                  <a:chOff x="1306758" y="2741804"/>
                  <a:chExt cx="2589633" cy="530865"/>
                </a:xfrm>
              </p:grpSpPr>
              <p:grpSp>
                <p:nvGrpSpPr>
                  <p:cNvPr id="74" name="组合 73"/>
                  <p:cNvGrpSpPr/>
                  <p:nvPr/>
                </p:nvGrpSpPr>
                <p:grpSpPr>
                  <a:xfrm>
                    <a:off x="1306758" y="2741804"/>
                    <a:ext cx="2589633" cy="522096"/>
                    <a:chOff x="1310502" y="2157604"/>
                    <a:chExt cx="2573033" cy="522096"/>
                  </a:xfrm>
                </p:grpSpPr>
                <p:pic>
                  <p:nvPicPr>
                    <p:cNvPr id="108" name="图片 107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16852" y="2215956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9" name="文本框 108"/>
                    <p:cNvSpPr txBox="1"/>
                    <p:nvPr/>
                  </p:nvSpPr>
                  <p:spPr>
                    <a:xfrm>
                      <a:off x="1737527" y="2157604"/>
                      <a:ext cx="1132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小翼</a:t>
                      </a:r>
                      <a:r>
                        <a:rPr lang="en-US" altLang="zh-CN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UP</a:t>
                      </a:r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专项工作</a:t>
                      </a:r>
                      <a:endParaRPr lang="en-US" altLang="zh-CN" sz="1000" b="1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10" name="文本框 109"/>
                    <p:cNvSpPr txBox="1"/>
                    <p:nvPr/>
                  </p:nvSpPr>
                  <p:spPr>
                    <a:xfrm>
                      <a:off x="3333384" y="2198839"/>
                      <a:ext cx="50206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10</a:t>
                      </a:r>
                      <a:r>
                        <a:rPr lang="zh-CN" altLang="en-US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分钟前</a:t>
                      </a:r>
                      <a:endParaRPr lang="en-US" altLang="zh-CN" sz="600" dirty="0" smtClean="0">
                        <a:solidFill>
                          <a:srgbClr val="595959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11" name="直接连接符 110"/>
                    <p:cNvCxnSpPr/>
                    <p:nvPr/>
                  </p:nvCxnSpPr>
                  <p:spPr>
                    <a:xfrm>
                      <a:off x="1310502" y="2679700"/>
                      <a:ext cx="2573033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75" name="图片 74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9649" y="3047424"/>
                    <a:ext cx="144000" cy="144000"/>
                  </a:xfrm>
                  <a:prstGeom prst="rect">
                    <a:avLst/>
                  </a:prstGeom>
                </p:spPr>
              </p:pic>
              <p:pic>
                <p:nvPicPr>
                  <p:cNvPr id="77" name="图片 76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1607" y="2816630"/>
                    <a:ext cx="126000" cy="126000"/>
                  </a:xfrm>
                  <a:prstGeom prst="rect">
                    <a:avLst/>
                  </a:prstGeom>
                </p:spPr>
              </p:pic>
              <p:pic>
                <p:nvPicPr>
                  <p:cNvPr id="105" name="图片 104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528218" y="2984669"/>
                    <a:ext cx="288000" cy="28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3" name="椭圆 72"/>
                <p:cNvSpPr/>
                <p:nvPr/>
              </p:nvSpPr>
              <p:spPr>
                <a:xfrm>
                  <a:off x="1674248" y="2743110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文本框 70"/>
              <p:cNvSpPr txBox="1"/>
              <p:nvPr/>
            </p:nvSpPr>
            <p:spPr>
              <a:xfrm>
                <a:off x="3179355" y="276984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solidFill>
                      <a:srgbClr val="FF0000"/>
                    </a:solidFill>
                  </a:rPr>
                  <a:t>3</a:t>
                </a:r>
                <a:endParaRPr lang="zh-CN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1851031" y="3022404"/>
              <a:ext cx="12795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【1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条</a:t>
              </a:r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】  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研发内部会议通知</a:t>
              </a:r>
              <a:endParaRPr lang="en-US" altLang="zh-CN" sz="7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7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129988" y="1686432"/>
            <a:ext cx="2836998" cy="7718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3B48"/>
              </a:solidFill>
              <a:latin typeface="+mn-ea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22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聊天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归类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171686" y="2824705"/>
            <a:ext cx="2808000" cy="12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3B48"/>
              </a:solidFill>
              <a:latin typeface="+mn-ea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129988" y="1254661"/>
            <a:ext cx="2835000" cy="5040000"/>
            <a:chOff x="1129988" y="1254661"/>
            <a:chExt cx="2835000" cy="5040000"/>
          </a:xfrm>
        </p:grpSpPr>
        <p:sp>
          <p:nvSpPr>
            <p:cNvPr id="132" name="矩形 131"/>
            <p:cNvSpPr/>
            <p:nvPr/>
          </p:nvSpPr>
          <p:spPr>
            <a:xfrm>
              <a:off x="1135275" y="1263772"/>
              <a:ext cx="28296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选择分类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3" name="矩形 13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1213399" y="1765300"/>
            <a:ext cx="2672691" cy="254000"/>
            <a:chOff x="1175299" y="1765300"/>
            <a:chExt cx="2672691" cy="254000"/>
          </a:xfrm>
        </p:grpSpPr>
        <p:sp>
          <p:nvSpPr>
            <p:cNvPr id="150" name="圆角矩形 149"/>
            <p:cNvSpPr/>
            <p:nvPr/>
          </p:nvSpPr>
          <p:spPr>
            <a:xfrm>
              <a:off x="1175299" y="1765300"/>
              <a:ext cx="2672691" cy="25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746" y="1782588"/>
              <a:ext cx="216000" cy="216000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1209845" y="2951403"/>
            <a:ext cx="2589633" cy="463744"/>
            <a:chOff x="1310502" y="2215956"/>
            <a:chExt cx="2573033" cy="463744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852" y="2215956"/>
              <a:ext cx="360000" cy="360000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1782924" y="2286751"/>
              <a:ext cx="11320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70C0"/>
                  </a:solidFill>
                  <a:latin typeface="+mn-ea"/>
                </a:rPr>
                <a:t>小翼</a:t>
              </a:r>
              <a:r>
                <a:rPr lang="en-US" altLang="zh-CN" sz="1000" b="1" dirty="0" smtClean="0">
                  <a:solidFill>
                    <a:srgbClr val="0070C0"/>
                  </a:solidFill>
                  <a:latin typeface="+mn-ea"/>
                </a:rPr>
                <a:t>UP</a:t>
              </a:r>
              <a:r>
                <a:rPr lang="zh-CN" altLang="en-US" sz="1000" b="1" dirty="0" smtClean="0">
                  <a:solidFill>
                    <a:srgbClr val="0070C0"/>
                  </a:solidFill>
                  <a:latin typeface="+mn-ea"/>
                </a:rPr>
                <a:t>专项工作</a:t>
              </a:r>
              <a:endParaRPr lang="en-US" altLang="zh-CN" sz="1000" b="1" dirty="0" smtClean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310502" y="2679700"/>
              <a:ext cx="257303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1216236" y="215346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请输入分类名称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171686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67227" y="1765300"/>
            <a:ext cx="209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归类时可以将聊天合并到工作或者自己新建的分类中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 smtClean="0"/>
              <a:t>点击创建分类按钮可以创建新的分类</a:t>
            </a:r>
            <a:endParaRPr lang="en-US" altLang="zh-CN" sz="1000" dirty="0" smtClean="0"/>
          </a:p>
        </p:txBody>
      </p:sp>
      <p:grpSp>
        <p:nvGrpSpPr>
          <p:cNvPr id="22" name="组合 21"/>
          <p:cNvGrpSpPr/>
          <p:nvPr/>
        </p:nvGrpSpPr>
        <p:grpSpPr>
          <a:xfrm>
            <a:off x="1216940" y="3540158"/>
            <a:ext cx="1422024" cy="360000"/>
            <a:chOff x="1318006" y="2215956"/>
            <a:chExt cx="1412909" cy="36000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006" y="2215956"/>
              <a:ext cx="357692" cy="36000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1782924" y="2286751"/>
              <a:ext cx="947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70C0"/>
                  </a:solidFill>
                  <a:latin typeface="+mn-ea"/>
                </a:rPr>
                <a:t>研发工作讨论</a:t>
              </a:r>
              <a:endParaRPr lang="en-US" altLang="zh-CN" sz="1000" b="1" dirty="0" smtClean="0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29988" y="25657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已有分类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1756" y="2153460"/>
            <a:ext cx="720000" cy="24622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创建分类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4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1147448" y="2114550"/>
            <a:ext cx="2808000" cy="3011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3B48"/>
              </a:solidFill>
              <a:latin typeface="+mn-ea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1129988" y="2114549"/>
            <a:ext cx="2834887" cy="565151"/>
            <a:chOff x="1129988" y="2114549"/>
            <a:chExt cx="2834887" cy="565151"/>
          </a:xfrm>
        </p:grpSpPr>
        <p:sp>
          <p:nvSpPr>
            <p:cNvPr id="92" name="矩形 91"/>
            <p:cNvSpPr/>
            <p:nvPr/>
          </p:nvSpPr>
          <p:spPr>
            <a:xfrm>
              <a:off x="1129988" y="2114549"/>
              <a:ext cx="2834887" cy="5616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1287585" y="2176439"/>
              <a:ext cx="2589633" cy="503261"/>
              <a:chOff x="1287585" y="2176439"/>
              <a:chExt cx="2589633" cy="503261"/>
            </a:xfrm>
          </p:grpSpPr>
          <p:cxnSp>
            <p:nvCxnSpPr>
              <p:cNvPr id="94" name="直接连接符 93"/>
              <p:cNvCxnSpPr/>
              <p:nvPr/>
            </p:nvCxnSpPr>
            <p:spPr>
              <a:xfrm>
                <a:off x="1287585" y="2679700"/>
                <a:ext cx="258963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95" name="组合 94"/>
              <p:cNvGrpSpPr/>
              <p:nvPr/>
            </p:nvGrpSpPr>
            <p:grpSpPr>
              <a:xfrm>
                <a:off x="1330379" y="2176439"/>
                <a:ext cx="2517613" cy="450384"/>
                <a:chOff x="1362456" y="2157604"/>
                <a:chExt cx="2501474" cy="450384"/>
              </a:xfrm>
            </p:grpSpPr>
            <p:pic>
              <p:nvPicPr>
                <p:cNvPr id="96" name="图片 9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97" name="文本框 96"/>
                <p:cNvSpPr txBox="1"/>
                <p:nvPr/>
              </p:nvSpPr>
              <p:spPr>
                <a:xfrm>
                  <a:off x="1737527" y="2157604"/>
                  <a:ext cx="5657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>
                      <a:solidFill>
                        <a:srgbClr val="595959"/>
                      </a:solidFill>
                      <a:latin typeface="+mn-ea"/>
                    </a:rPr>
                    <a:t>祝庆庆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1754023" y="2407933"/>
                  <a:ext cx="13429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已经完成了，现在在单元测试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3406499" y="2190270"/>
                  <a:ext cx="45743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23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129988" y="1254661"/>
            <a:ext cx="2835000" cy="5047908"/>
            <a:chOff x="1129988" y="1254661"/>
            <a:chExt cx="2835000" cy="5047908"/>
          </a:xfrm>
        </p:grpSpPr>
        <p:sp>
          <p:nvSpPr>
            <p:cNvPr id="132" name="矩形 131"/>
            <p:cNvSpPr/>
            <p:nvPr/>
          </p:nvSpPr>
          <p:spPr>
            <a:xfrm>
              <a:off x="1135275" y="1263772"/>
              <a:ext cx="28296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工作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3" name="矩形 13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1129988" y="5786408"/>
              <a:ext cx="2835000" cy="516161"/>
              <a:chOff x="1129988" y="5786408"/>
              <a:chExt cx="2835000" cy="516161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129988" y="5786408"/>
                <a:ext cx="2835000" cy="516161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+mn-ea"/>
                </a:endParaRPr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1363621" y="5844588"/>
                <a:ext cx="389850" cy="442752"/>
                <a:chOff x="1160421" y="5068935"/>
                <a:chExt cx="389850" cy="442752"/>
              </a:xfrm>
            </p:grpSpPr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7802" y="5068935"/>
                  <a:ext cx="270000" cy="270000"/>
                </a:xfrm>
                <a:prstGeom prst="rect">
                  <a:avLst/>
                </a:prstGeom>
              </p:spPr>
            </p:pic>
            <p:sp>
              <p:nvSpPr>
                <p:cNvPr id="147" name="文本框 146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 smtClean="0">
                      <a:solidFill>
                        <a:srgbClr val="00B0F0"/>
                      </a:solidFill>
                      <a:latin typeface="+mn-ea"/>
                    </a:rPr>
                    <a:t>工作</a:t>
                  </a:r>
                  <a:endParaRPr lang="zh-CN" altLang="en-US" sz="800" dirty="0">
                    <a:solidFill>
                      <a:srgbClr val="00B0F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968437" y="5844588"/>
                <a:ext cx="492443" cy="442752"/>
                <a:chOff x="1122321" y="5068935"/>
                <a:chExt cx="492443" cy="442752"/>
              </a:xfrm>
            </p:grpSpPr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502" y="5068935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145" name="文本框 144"/>
                <p:cNvSpPr txBox="1"/>
                <p:nvPr/>
              </p:nvSpPr>
              <p:spPr>
                <a:xfrm>
                  <a:off x="1122321" y="5296243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通讯录</a:t>
                  </a:r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2655065" y="5857288"/>
                <a:ext cx="389850" cy="430052"/>
                <a:chOff x="1160421" y="5081635"/>
                <a:chExt cx="389850" cy="430052"/>
              </a:xfrm>
            </p:grpSpPr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8602" y="50816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3" name="文本框 142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社区</a:t>
                  </a:r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>
                <a:off x="3315951" y="5869988"/>
                <a:ext cx="389850" cy="417352"/>
                <a:chOff x="1160421" y="5094335"/>
                <a:chExt cx="389850" cy="417352"/>
              </a:xfrm>
            </p:grpSpPr>
            <p:pic>
              <p:nvPicPr>
                <p:cNvPr id="140" name="图片 13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5902" y="50943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1" name="文本框 140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我的</a:t>
                  </a:r>
                </a:p>
              </p:txBody>
            </p:sp>
          </p:grpSp>
        </p:grpSp>
      </p:grpSp>
      <p:sp>
        <p:nvSpPr>
          <p:cNvPr id="148" name="文本框 147"/>
          <p:cNvSpPr txBox="1"/>
          <p:nvPr/>
        </p:nvSpPr>
        <p:spPr>
          <a:xfrm>
            <a:off x="3603464" y="129501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+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1213399" y="1765300"/>
            <a:ext cx="2672691" cy="254000"/>
            <a:chOff x="1175299" y="1765300"/>
            <a:chExt cx="2672691" cy="254000"/>
          </a:xfrm>
        </p:grpSpPr>
        <p:sp>
          <p:nvSpPr>
            <p:cNvPr id="150" name="圆角矩形 149"/>
            <p:cNvSpPr/>
            <p:nvPr/>
          </p:nvSpPr>
          <p:spPr>
            <a:xfrm>
              <a:off x="1175299" y="1765300"/>
              <a:ext cx="2672691" cy="25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746" y="1782588"/>
              <a:ext cx="216000" cy="21600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332000" y="4644362"/>
            <a:ext cx="2519529" cy="341631"/>
            <a:chOff x="1322026" y="3948743"/>
            <a:chExt cx="2519529" cy="341631"/>
          </a:xfrm>
        </p:grpSpPr>
        <p:pic>
          <p:nvPicPr>
            <p:cNvPr id="156" name="图片 15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026" y="3966374"/>
              <a:ext cx="324000" cy="324000"/>
            </a:xfrm>
            <a:prstGeom prst="rect">
              <a:avLst/>
            </a:prstGeom>
          </p:spPr>
        </p:pic>
        <p:sp>
          <p:nvSpPr>
            <p:cNvPr id="157" name="文本框 156"/>
            <p:cNvSpPr txBox="1"/>
            <p:nvPr/>
          </p:nvSpPr>
          <p:spPr>
            <a:xfrm>
              <a:off x="1707310" y="400473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0070C0"/>
                  </a:solidFill>
                  <a:latin typeface="+mn-ea"/>
                </a:rPr>
                <a:t>我</a:t>
              </a:r>
              <a:r>
                <a:rPr lang="zh-CN" altLang="en-US" sz="1000" b="1" dirty="0" smtClean="0">
                  <a:solidFill>
                    <a:srgbClr val="0070C0"/>
                  </a:solidFill>
                  <a:latin typeface="+mn-ea"/>
                </a:rPr>
                <a:t>的提醒</a:t>
              </a:r>
              <a:endParaRPr lang="en-US" altLang="zh-CN" sz="1000" b="1" dirty="0" smtClean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3336288" y="3948743"/>
              <a:ext cx="50526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rgbClr val="595959"/>
                  </a:solidFill>
                  <a:latin typeface="+mn-ea"/>
                </a:rPr>
                <a:t>3</a:t>
              </a:r>
              <a:r>
                <a:rPr lang="en-US" altLang="zh-CN" sz="600" dirty="0">
                  <a:solidFill>
                    <a:srgbClr val="595959"/>
                  </a:solidFill>
                  <a:latin typeface="+mn-ea"/>
                </a:rPr>
                <a:t>1</a:t>
              </a:r>
              <a:r>
                <a:rPr lang="zh-CN" altLang="en-US" sz="600" dirty="0" smtClean="0">
                  <a:solidFill>
                    <a:srgbClr val="595959"/>
                  </a:solidFill>
                  <a:latin typeface="+mn-ea"/>
                </a:rPr>
                <a:t>分钟前</a:t>
              </a:r>
              <a:endParaRPr lang="en-US" altLang="zh-CN" sz="6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213399" y="1371600"/>
            <a:ext cx="432627" cy="2222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同侧圆角矩形 4"/>
          <p:cNvSpPr/>
          <p:nvPr/>
        </p:nvSpPr>
        <p:spPr>
          <a:xfrm rot="16200000">
            <a:off x="1203811" y="1374725"/>
            <a:ext cx="222249" cy="2160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87" y="1411363"/>
            <a:ext cx="144000" cy="1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7" y="1418489"/>
            <a:ext cx="144000" cy="144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288800" y="3313687"/>
            <a:ext cx="2589635" cy="532231"/>
            <a:chOff x="1258357" y="3313687"/>
            <a:chExt cx="2589635" cy="532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58357" y="3313687"/>
              <a:ext cx="2589635" cy="532231"/>
              <a:chOff x="1258357" y="3313687"/>
              <a:chExt cx="2589635" cy="532231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1315835" y="3313687"/>
                <a:ext cx="2532157" cy="450384"/>
                <a:chOff x="1362457" y="2157604"/>
                <a:chExt cx="2515925" cy="450384"/>
              </a:xfrm>
            </p:grpSpPr>
            <p:pic>
              <p:nvPicPr>
                <p:cNvPr id="117" name="图片 11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7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18" name="文本框 117"/>
                <p:cNvSpPr txBox="1"/>
                <p:nvPr/>
              </p:nvSpPr>
              <p:spPr>
                <a:xfrm>
                  <a:off x="1737527" y="2157604"/>
                  <a:ext cx="8205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研发工作群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1754023" y="2407933"/>
                  <a:ext cx="4539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收到！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3376321" y="2198148"/>
                  <a:ext cx="50206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155" name="直接连接符 154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>
              <a:off x="3551557" y="3539588"/>
              <a:ext cx="216000" cy="216000"/>
              <a:chOff x="3551557" y="3539588"/>
              <a:chExt cx="216000" cy="2160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551557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0" name="图片 15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557" y="3576375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17" name="组合 16"/>
          <p:cNvGrpSpPr/>
          <p:nvPr/>
        </p:nvGrpSpPr>
        <p:grpSpPr>
          <a:xfrm>
            <a:off x="1288800" y="3980620"/>
            <a:ext cx="2589633" cy="522096"/>
            <a:chOff x="1288800" y="3980620"/>
            <a:chExt cx="2589633" cy="522096"/>
          </a:xfrm>
        </p:grpSpPr>
        <p:grpSp>
          <p:nvGrpSpPr>
            <p:cNvPr id="88" name="组合 87"/>
            <p:cNvGrpSpPr/>
            <p:nvPr/>
          </p:nvGrpSpPr>
          <p:grpSpPr>
            <a:xfrm>
              <a:off x="1288800" y="3980620"/>
              <a:ext cx="2589633" cy="522096"/>
              <a:chOff x="1306758" y="2741804"/>
              <a:chExt cx="2589633" cy="522096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1306758" y="2741804"/>
                <a:ext cx="2589633" cy="522096"/>
                <a:chOff x="1310502" y="2157604"/>
                <a:chExt cx="2573033" cy="522096"/>
              </a:xfrm>
            </p:grpSpPr>
            <p:pic>
              <p:nvPicPr>
                <p:cNvPr id="108" name="图片 107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8006" y="221595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09" name="文本框 108"/>
                <p:cNvSpPr txBox="1"/>
                <p:nvPr/>
              </p:nvSpPr>
              <p:spPr>
                <a:xfrm>
                  <a:off x="1737527" y="2157604"/>
                  <a:ext cx="947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0070C0"/>
                      </a:solidFill>
                      <a:latin typeface="+mn-ea"/>
                    </a:rPr>
                    <a:t>研发工作讨论</a:t>
                  </a:r>
                  <a:endParaRPr lang="en-US" altLang="zh-CN" sz="1000" b="1" dirty="0" smtClean="0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3333384" y="2198839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1310502" y="2679700"/>
                  <a:ext cx="257303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7" name="图片 10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8218" y="2956093"/>
                <a:ext cx="288000" cy="288000"/>
              </a:xfrm>
              <a:prstGeom prst="rect">
                <a:avLst/>
              </a:prstGeom>
            </p:spPr>
          </p:pic>
        </p:grp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235" y="4306460"/>
              <a:ext cx="126000" cy="126000"/>
            </a:xfrm>
            <a:prstGeom prst="rect">
              <a:avLst/>
            </a:prstGeom>
          </p:spPr>
        </p:pic>
        <p:sp>
          <p:nvSpPr>
            <p:cNvPr id="89" name="文本框 88"/>
            <p:cNvSpPr txBox="1"/>
            <p:nvPr/>
          </p:nvSpPr>
          <p:spPr>
            <a:xfrm>
              <a:off x="3331901" y="425967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FF0000"/>
                  </a:solidFill>
                </a:rPr>
                <a:t>2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4267227" y="1765300"/>
            <a:ext cx="2095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归类后，聊天不再显示到最外层</a:t>
            </a:r>
            <a:endParaRPr lang="en-US" altLang="zh-CN" sz="1000" dirty="0" smtClean="0"/>
          </a:p>
          <a:p>
            <a:r>
              <a:rPr lang="zh-CN" altLang="en-US" sz="1000" dirty="0" smtClean="0"/>
              <a:t>可以展开或者收起聊天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zh-CN" altLang="en-US" sz="1000" dirty="0">
                <a:solidFill>
                  <a:srgbClr val="FF0000"/>
                </a:solidFill>
              </a:rPr>
              <a:t>归类工作属于个人行为，只</a:t>
            </a:r>
            <a:r>
              <a:rPr lang="zh-CN" altLang="en-US" sz="1000" dirty="0" smtClean="0">
                <a:solidFill>
                  <a:srgbClr val="FF0000"/>
                </a:solidFill>
              </a:rPr>
              <a:t>会作为个人设置保存，因此无论是归类到自定义分类还是工作，</a:t>
            </a:r>
            <a:r>
              <a:rPr lang="zh-CN" altLang="en-US" sz="1000" dirty="0">
                <a:solidFill>
                  <a:srgbClr val="FF0000"/>
                </a:solidFill>
              </a:rPr>
              <a:t>其他人不会有任何感知</a:t>
            </a:r>
            <a:r>
              <a:rPr lang="zh-CN" altLang="en-US" sz="1000" dirty="0" smtClean="0">
                <a:solidFill>
                  <a:srgbClr val="FF0000"/>
                </a:solidFill>
              </a:rPr>
              <a:t>。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任何私聊和群都不能同时在多个工作或者分类中出现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1288800" y="2741804"/>
            <a:ext cx="2589633" cy="530865"/>
            <a:chOff x="1288800" y="2741804"/>
            <a:chExt cx="2589633" cy="530865"/>
          </a:xfrm>
        </p:grpSpPr>
        <p:grpSp>
          <p:nvGrpSpPr>
            <p:cNvPr id="83" name="组合 82"/>
            <p:cNvGrpSpPr/>
            <p:nvPr/>
          </p:nvGrpSpPr>
          <p:grpSpPr>
            <a:xfrm>
              <a:off x="1288800" y="2741804"/>
              <a:ext cx="2589633" cy="530865"/>
              <a:chOff x="1288800" y="2741804"/>
              <a:chExt cx="2589633" cy="530865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1288800" y="2741804"/>
                <a:ext cx="2589633" cy="530865"/>
                <a:chOff x="1306758" y="2741804"/>
                <a:chExt cx="2589633" cy="530865"/>
              </a:xfrm>
            </p:grpSpPr>
            <p:grpSp>
              <p:nvGrpSpPr>
                <p:cNvPr id="105" name="组合 104"/>
                <p:cNvGrpSpPr/>
                <p:nvPr/>
              </p:nvGrpSpPr>
              <p:grpSpPr>
                <a:xfrm>
                  <a:off x="1306758" y="2741804"/>
                  <a:ext cx="2589633" cy="530865"/>
                  <a:chOff x="1306758" y="2741804"/>
                  <a:chExt cx="2589633" cy="530865"/>
                </a:xfrm>
              </p:grpSpPr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1306758" y="2741804"/>
                    <a:ext cx="2589633" cy="522096"/>
                    <a:chOff x="1310502" y="2157604"/>
                    <a:chExt cx="2573033" cy="522096"/>
                  </a:xfrm>
                </p:grpSpPr>
                <p:pic>
                  <p:nvPicPr>
                    <p:cNvPr id="122" name="图片 121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16852" y="2215956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3" name="文本框 122"/>
                    <p:cNvSpPr txBox="1"/>
                    <p:nvPr/>
                  </p:nvSpPr>
                  <p:spPr>
                    <a:xfrm>
                      <a:off x="1737527" y="2157604"/>
                      <a:ext cx="1132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小翼</a:t>
                      </a:r>
                      <a:r>
                        <a:rPr lang="en-US" altLang="zh-CN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UP</a:t>
                      </a:r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专项工作</a:t>
                      </a:r>
                      <a:endParaRPr lang="en-US" altLang="zh-CN" sz="1000" b="1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24" name="文本框 123"/>
                    <p:cNvSpPr txBox="1"/>
                    <p:nvPr/>
                  </p:nvSpPr>
                  <p:spPr>
                    <a:xfrm>
                      <a:off x="3333384" y="2198839"/>
                      <a:ext cx="50206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10</a:t>
                      </a:r>
                      <a:r>
                        <a:rPr lang="zh-CN" altLang="en-US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分钟前</a:t>
                      </a:r>
                      <a:endParaRPr lang="en-US" altLang="zh-CN" sz="600" dirty="0" smtClean="0">
                        <a:solidFill>
                          <a:srgbClr val="595959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25" name="直接连接符 124"/>
                    <p:cNvCxnSpPr/>
                    <p:nvPr/>
                  </p:nvCxnSpPr>
                  <p:spPr>
                    <a:xfrm>
                      <a:off x="1310502" y="2679700"/>
                      <a:ext cx="2573033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14" name="图片 113"/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9649" y="3047424"/>
                    <a:ext cx="144000" cy="144000"/>
                  </a:xfrm>
                  <a:prstGeom prst="rect">
                    <a:avLst/>
                  </a:prstGeom>
                </p:spPr>
              </p:pic>
              <p:pic>
                <p:nvPicPr>
                  <p:cNvPr id="115" name="图片 114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1607" y="2816630"/>
                    <a:ext cx="126000" cy="126000"/>
                  </a:xfrm>
                  <a:prstGeom prst="rect">
                    <a:avLst/>
                  </a:prstGeom>
                </p:spPr>
              </p:pic>
              <p:pic>
                <p:nvPicPr>
                  <p:cNvPr id="121" name="图片 120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528218" y="2984669"/>
                    <a:ext cx="288000" cy="28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6" name="椭圆 105"/>
                <p:cNvSpPr/>
                <p:nvPr/>
              </p:nvSpPr>
              <p:spPr>
                <a:xfrm>
                  <a:off x="1674248" y="2743110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6" name="文本框 85"/>
              <p:cNvSpPr txBox="1"/>
              <p:nvPr/>
            </p:nvSpPr>
            <p:spPr>
              <a:xfrm>
                <a:off x="3179355" y="276984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solidFill>
                      <a:srgbClr val="FF0000"/>
                    </a:solidFill>
                  </a:rPr>
                  <a:t>3</a:t>
                </a:r>
                <a:endParaRPr lang="zh-CN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1851031" y="3022404"/>
              <a:ext cx="12795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【1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条</a:t>
              </a:r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】  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研发内部会议通知</a:t>
              </a:r>
              <a:endParaRPr lang="en-US" altLang="zh-CN" sz="7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  <p:sp>
        <p:nvSpPr>
          <p:cNvPr id="10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聊天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归类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96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1147448" y="2114549"/>
            <a:ext cx="2808000" cy="3609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3B48"/>
              </a:solidFill>
              <a:latin typeface="+mn-ea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129988" y="2114549"/>
            <a:ext cx="2834887" cy="565151"/>
            <a:chOff x="1129988" y="2114549"/>
            <a:chExt cx="2834887" cy="565151"/>
          </a:xfrm>
        </p:grpSpPr>
        <p:sp>
          <p:nvSpPr>
            <p:cNvPr id="128" name="矩形 127"/>
            <p:cNvSpPr/>
            <p:nvPr/>
          </p:nvSpPr>
          <p:spPr>
            <a:xfrm>
              <a:off x="1129988" y="2114549"/>
              <a:ext cx="2834887" cy="5616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1287585" y="2176439"/>
              <a:ext cx="2589633" cy="503261"/>
              <a:chOff x="1287585" y="2176439"/>
              <a:chExt cx="2589633" cy="503261"/>
            </a:xfrm>
          </p:grpSpPr>
          <p:cxnSp>
            <p:nvCxnSpPr>
              <p:cNvPr id="152" name="直接连接符 151"/>
              <p:cNvCxnSpPr/>
              <p:nvPr/>
            </p:nvCxnSpPr>
            <p:spPr>
              <a:xfrm>
                <a:off x="1287585" y="2679700"/>
                <a:ext cx="258963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53" name="组合 152"/>
              <p:cNvGrpSpPr/>
              <p:nvPr/>
            </p:nvGrpSpPr>
            <p:grpSpPr>
              <a:xfrm>
                <a:off x="1330379" y="2176439"/>
                <a:ext cx="2517613" cy="450384"/>
                <a:chOff x="1362456" y="2157604"/>
                <a:chExt cx="2501474" cy="450384"/>
              </a:xfrm>
            </p:grpSpPr>
            <p:pic>
              <p:nvPicPr>
                <p:cNvPr id="154" name="图片 1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55" name="文本框 154"/>
                <p:cNvSpPr txBox="1"/>
                <p:nvPr/>
              </p:nvSpPr>
              <p:spPr>
                <a:xfrm>
                  <a:off x="1737527" y="2157604"/>
                  <a:ext cx="5657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>
                      <a:solidFill>
                        <a:srgbClr val="595959"/>
                      </a:solidFill>
                      <a:latin typeface="+mn-ea"/>
                    </a:rPr>
                    <a:t>祝庆庆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1754023" y="2407933"/>
                  <a:ext cx="13429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已经完成了，现在在单元测试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3406499" y="2190270"/>
                  <a:ext cx="45743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97" name="矩形 96"/>
          <p:cNvSpPr/>
          <p:nvPr/>
        </p:nvSpPr>
        <p:spPr>
          <a:xfrm>
            <a:off x="1151190" y="4497323"/>
            <a:ext cx="2804280" cy="1282869"/>
          </a:xfrm>
          <a:prstGeom prst="rect">
            <a:avLst/>
          </a:prstGeom>
          <a:solidFill>
            <a:srgbClr val="D6EB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24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129988" y="1254661"/>
            <a:ext cx="2835000" cy="5047908"/>
            <a:chOff x="1129988" y="1254661"/>
            <a:chExt cx="2835000" cy="5047908"/>
          </a:xfrm>
        </p:grpSpPr>
        <p:sp>
          <p:nvSpPr>
            <p:cNvPr id="132" name="矩形 131"/>
            <p:cNvSpPr/>
            <p:nvPr/>
          </p:nvSpPr>
          <p:spPr>
            <a:xfrm>
              <a:off x="1135275" y="1263772"/>
              <a:ext cx="28296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工作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3" name="矩形 13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1129988" y="5786408"/>
              <a:ext cx="2835000" cy="516161"/>
              <a:chOff x="1129988" y="5786408"/>
              <a:chExt cx="2835000" cy="516161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129988" y="5786408"/>
                <a:ext cx="2835000" cy="516161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+mn-ea"/>
                </a:endParaRPr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1363621" y="5844588"/>
                <a:ext cx="389850" cy="442752"/>
                <a:chOff x="1160421" y="5068935"/>
                <a:chExt cx="389850" cy="442752"/>
              </a:xfrm>
            </p:grpSpPr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7802" y="5068935"/>
                  <a:ext cx="270000" cy="270000"/>
                </a:xfrm>
                <a:prstGeom prst="rect">
                  <a:avLst/>
                </a:prstGeom>
              </p:spPr>
            </p:pic>
            <p:sp>
              <p:nvSpPr>
                <p:cNvPr id="147" name="文本框 146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 smtClean="0">
                      <a:solidFill>
                        <a:srgbClr val="00B0F0"/>
                      </a:solidFill>
                      <a:latin typeface="+mn-ea"/>
                    </a:rPr>
                    <a:t>工作</a:t>
                  </a:r>
                  <a:endParaRPr lang="zh-CN" altLang="en-US" sz="800" dirty="0">
                    <a:solidFill>
                      <a:srgbClr val="00B0F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968437" y="5844588"/>
                <a:ext cx="492443" cy="442752"/>
                <a:chOff x="1122321" y="5068935"/>
                <a:chExt cx="492443" cy="442752"/>
              </a:xfrm>
            </p:grpSpPr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502" y="5068935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145" name="文本框 144"/>
                <p:cNvSpPr txBox="1"/>
                <p:nvPr/>
              </p:nvSpPr>
              <p:spPr>
                <a:xfrm>
                  <a:off x="1122321" y="5296243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通讯录</a:t>
                  </a:r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2655065" y="5857288"/>
                <a:ext cx="389850" cy="430052"/>
                <a:chOff x="1160421" y="5081635"/>
                <a:chExt cx="389850" cy="430052"/>
              </a:xfrm>
            </p:grpSpPr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8602" y="50816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3" name="文本框 142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社区</a:t>
                  </a:r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>
                <a:off x="3315951" y="5869988"/>
                <a:ext cx="389850" cy="417352"/>
                <a:chOff x="1160421" y="5094335"/>
                <a:chExt cx="389850" cy="417352"/>
              </a:xfrm>
            </p:grpSpPr>
            <p:pic>
              <p:nvPicPr>
                <p:cNvPr id="140" name="图片 13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5902" y="50943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1" name="文本框 140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我的</a:t>
                  </a:r>
                </a:p>
              </p:txBody>
            </p:sp>
          </p:grpSp>
        </p:grpSp>
      </p:grpSp>
      <p:sp>
        <p:nvSpPr>
          <p:cNvPr id="148" name="文本框 147"/>
          <p:cNvSpPr txBox="1"/>
          <p:nvPr/>
        </p:nvSpPr>
        <p:spPr>
          <a:xfrm>
            <a:off x="3603464" y="129501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+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1213399" y="1765300"/>
            <a:ext cx="2672691" cy="254000"/>
            <a:chOff x="1175299" y="1765300"/>
            <a:chExt cx="2672691" cy="254000"/>
          </a:xfrm>
        </p:grpSpPr>
        <p:sp>
          <p:nvSpPr>
            <p:cNvPr id="150" name="圆角矩形 149"/>
            <p:cNvSpPr/>
            <p:nvPr/>
          </p:nvSpPr>
          <p:spPr>
            <a:xfrm>
              <a:off x="1175299" y="1765300"/>
              <a:ext cx="2672691" cy="25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746" y="1782588"/>
              <a:ext cx="216000" cy="216000"/>
            </a:xfrm>
            <a:prstGeom prst="rect">
              <a:avLst/>
            </a:prstGeom>
          </p:spPr>
        </p:pic>
      </p:grpSp>
      <p:sp>
        <p:nvSpPr>
          <p:cNvPr id="2" name="圆角矩形 1"/>
          <p:cNvSpPr/>
          <p:nvPr/>
        </p:nvSpPr>
        <p:spPr>
          <a:xfrm>
            <a:off x="1213399" y="1371600"/>
            <a:ext cx="432627" cy="2222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同侧圆角矩形 4"/>
          <p:cNvSpPr/>
          <p:nvPr/>
        </p:nvSpPr>
        <p:spPr>
          <a:xfrm rot="16200000">
            <a:off x="1203811" y="1374725"/>
            <a:ext cx="222249" cy="2160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87" y="1411363"/>
            <a:ext cx="144000" cy="1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7" y="1418489"/>
            <a:ext cx="144000" cy="144000"/>
          </a:xfrm>
          <a:prstGeom prst="rect">
            <a:avLst/>
          </a:prstGeom>
        </p:spPr>
      </p:pic>
      <p:grpSp>
        <p:nvGrpSpPr>
          <p:cNvPr id="73" name="组合 72"/>
          <p:cNvGrpSpPr/>
          <p:nvPr/>
        </p:nvGrpSpPr>
        <p:grpSpPr>
          <a:xfrm>
            <a:off x="1289035" y="4586297"/>
            <a:ext cx="2589634" cy="532231"/>
            <a:chOff x="1258357" y="3313687"/>
            <a:chExt cx="2589634" cy="532231"/>
          </a:xfrm>
        </p:grpSpPr>
        <p:grpSp>
          <p:nvGrpSpPr>
            <p:cNvPr id="74" name="组合 73"/>
            <p:cNvGrpSpPr/>
            <p:nvPr/>
          </p:nvGrpSpPr>
          <p:grpSpPr>
            <a:xfrm>
              <a:off x="1258357" y="3313687"/>
              <a:ext cx="2589634" cy="532231"/>
              <a:chOff x="1258357" y="3313687"/>
              <a:chExt cx="2589634" cy="532231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1315835" y="3313687"/>
                <a:ext cx="2532124" cy="450384"/>
                <a:chOff x="1362457" y="2157604"/>
                <a:chExt cx="2515892" cy="450384"/>
              </a:xfrm>
            </p:grpSpPr>
            <p:pic>
              <p:nvPicPr>
                <p:cNvPr id="80" name="图片 79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7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81" name="文本框 80"/>
                <p:cNvSpPr txBox="1"/>
                <p:nvPr/>
              </p:nvSpPr>
              <p:spPr>
                <a:xfrm>
                  <a:off x="1737527" y="2157604"/>
                  <a:ext cx="8205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小组讨论群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1754023" y="2407933"/>
                  <a:ext cx="540253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00" dirty="0" smtClean="0">
                      <a:solidFill>
                        <a:srgbClr val="595959"/>
                      </a:solidFill>
                      <a:latin typeface="+mn-ea"/>
                    </a:rPr>
                    <a:t>【</a:t>
                  </a:r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图片</a:t>
                  </a:r>
                  <a:r>
                    <a:rPr lang="en-US" altLang="zh-CN" sz="700" dirty="0" smtClean="0">
                      <a:solidFill>
                        <a:srgbClr val="595959"/>
                      </a:solidFill>
                      <a:latin typeface="+mn-ea"/>
                    </a:rPr>
                    <a:t>】</a:t>
                  </a: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3376321" y="2198148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79" name="直接连接符 78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3551322" y="3539588"/>
              <a:ext cx="216000" cy="216000"/>
              <a:chOff x="3551322" y="3539588"/>
              <a:chExt cx="216000" cy="216000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551322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322" y="3576375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84" name="组合 83"/>
          <p:cNvGrpSpPr/>
          <p:nvPr/>
        </p:nvGrpSpPr>
        <p:grpSpPr>
          <a:xfrm>
            <a:off x="1289035" y="5251743"/>
            <a:ext cx="2605292" cy="503261"/>
            <a:chOff x="1287585" y="2176439"/>
            <a:chExt cx="2605292" cy="503261"/>
          </a:xfrm>
        </p:grpSpPr>
        <p:grpSp>
          <p:nvGrpSpPr>
            <p:cNvPr id="85" name="组合 84"/>
            <p:cNvGrpSpPr/>
            <p:nvPr/>
          </p:nvGrpSpPr>
          <p:grpSpPr>
            <a:xfrm>
              <a:off x="1287585" y="2176439"/>
              <a:ext cx="2605292" cy="503261"/>
              <a:chOff x="1287585" y="2176439"/>
              <a:chExt cx="2605292" cy="503261"/>
            </a:xfrm>
          </p:grpSpPr>
          <p:cxnSp>
            <p:nvCxnSpPr>
              <p:cNvPr id="91" name="直接连接符 90"/>
              <p:cNvCxnSpPr/>
              <p:nvPr/>
            </p:nvCxnSpPr>
            <p:spPr>
              <a:xfrm>
                <a:off x="1287585" y="2679700"/>
                <a:ext cx="258963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1330379" y="2176439"/>
                <a:ext cx="2562498" cy="450384"/>
                <a:chOff x="1362456" y="2157604"/>
                <a:chExt cx="2546071" cy="450384"/>
              </a:xfrm>
            </p:grpSpPr>
            <p:pic>
              <p:nvPicPr>
                <p:cNvPr id="93" name="图片 9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94" name="文本框 93"/>
                <p:cNvSpPr txBox="1"/>
                <p:nvPr/>
              </p:nvSpPr>
              <p:spPr>
                <a:xfrm>
                  <a:off x="1737527" y="2157604"/>
                  <a:ext cx="5657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刘亚飞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754023" y="2407933"/>
                  <a:ext cx="45106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已完成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3406499" y="2190270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595959"/>
                      </a:solidFill>
                      <a:latin typeface="+mn-ea"/>
                    </a:rPr>
                    <a:t>3</a:t>
                  </a:r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3580863" y="2396545"/>
              <a:ext cx="216000" cy="216000"/>
              <a:chOff x="3580863" y="2396545"/>
              <a:chExt cx="216000" cy="216000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3580863" y="2396545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6550" y="2438095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98" name="组合 97"/>
          <p:cNvGrpSpPr/>
          <p:nvPr/>
        </p:nvGrpSpPr>
        <p:grpSpPr>
          <a:xfrm>
            <a:off x="1288800" y="3313687"/>
            <a:ext cx="2589635" cy="532231"/>
            <a:chOff x="1258357" y="3313687"/>
            <a:chExt cx="2589635" cy="532231"/>
          </a:xfrm>
        </p:grpSpPr>
        <p:grpSp>
          <p:nvGrpSpPr>
            <p:cNvPr id="99" name="组合 98"/>
            <p:cNvGrpSpPr/>
            <p:nvPr/>
          </p:nvGrpSpPr>
          <p:grpSpPr>
            <a:xfrm>
              <a:off x="1258357" y="3313687"/>
              <a:ext cx="2589635" cy="532231"/>
              <a:chOff x="1258357" y="3313687"/>
              <a:chExt cx="2589635" cy="53223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1315835" y="3313687"/>
                <a:ext cx="2532157" cy="450384"/>
                <a:chOff x="1362457" y="2157604"/>
                <a:chExt cx="2515925" cy="450384"/>
              </a:xfrm>
            </p:grpSpPr>
            <p:pic>
              <p:nvPicPr>
                <p:cNvPr id="105" name="图片 104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7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12" name="文本框 111"/>
                <p:cNvSpPr txBox="1"/>
                <p:nvPr/>
              </p:nvSpPr>
              <p:spPr>
                <a:xfrm>
                  <a:off x="1737527" y="2157604"/>
                  <a:ext cx="8205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研发工作群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1754023" y="2407933"/>
                  <a:ext cx="4539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收到！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3376321" y="2198148"/>
                  <a:ext cx="50206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104" name="直接连接符 103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组合 99"/>
            <p:cNvGrpSpPr/>
            <p:nvPr/>
          </p:nvGrpSpPr>
          <p:grpSpPr>
            <a:xfrm>
              <a:off x="3551557" y="3539588"/>
              <a:ext cx="216000" cy="216000"/>
              <a:chOff x="3551557" y="3539588"/>
              <a:chExt cx="216000" cy="216000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3551557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557" y="3576375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158" name="组合 157"/>
          <p:cNvGrpSpPr/>
          <p:nvPr/>
        </p:nvGrpSpPr>
        <p:grpSpPr>
          <a:xfrm>
            <a:off x="1288800" y="3980620"/>
            <a:ext cx="2589633" cy="522096"/>
            <a:chOff x="1288800" y="3980620"/>
            <a:chExt cx="2589633" cy="522096"/>
          </a:xfrm>
        </p:grpSpPr>
        <p:grpSp>
          <p:nvGrpSpPr>
            <p:cNvPr id="159" name="组合 158"/>
            <p:cNvGrpSpPr/>
            <p:nvPr/>
          </p:nvGrpSpPr>
          <p:grpSpPr>
            <a:xfrm>
              <a:off x="1288800" y="3980620"/>
              <a:ext cx="2589633" cy="522096"/>
              <a:chOff x="1306758" y="2741804"/>
              <a:chExt cx="2589633" cy="522096"/>
            </a:xfrm>
          </p:grpSpPr>
          <p:grpSp>
            <p:nvGrpSpPr>
              <p:cNvPr id="162" name="组合 161"/>
              <p:cNvGrpSpPr/>
              <p:nvPr/>
            </p:nvGrpSpPr>
            <p:grpSpPr>
              <a:xfrm>
                <a:off x="1306758" y="2741804"/>
                <a:ext cx="2589633" cy="522096"/>
                <a:chOff x="1310502" y="2157604"/>
                <a:chExt cx="2573033" cy="522096"/>
              </a:xfrm>
            </p:grpSpPr>
            <p:pic>
              <p:nvPicPr>
                <p:cNvPr id="164" name="图片 163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8006" y="221595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65" name="文本框 164"/>
                <p:cNvSpPr txBox="1"/>
                <p:nvPr/>
              </p:nvSpPr>
              <p:spPr>
                <a:xfrm>
                  <a:off x="1737527" y="2157604"/>
                  <a:ext cx="947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0070C0"/>
                      </a:solidFill>
                      <a:latin typeface="+mn-ea"/>
                    </a:rPr>
                    <a:t>研发工作讨论</a:t>
                  </a:r>
                  <a:endParaRPr lang="en-US" altLang="zh-CN" sz="1000" b="1" dirty="0" smtClean="0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  <p:sp>
              <p:nvSpPr>
                <p:cNvPr id="166" name="文本框 165"/>
                <p:cNvSpPr txBox="1"/>
                <p:nvPr/>
              </p:nvSpPr>
              <p:spPr>
                <a:xfrm>
                  <a:off x="3333384" y="2198839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cxnSp>
              <p:nvCxnSpPr>
                <p:cNvPr id="167" name="直接连接符 166"/>
                <p:cNvCxnSpPr/>
                <p:nvPr/>
              </p:nvCxnSpPr>
              <p:spPr>
                <a:xfrm>
                  <a:off x="1310502" y="2679700"/>
                  <a:ext cx="257303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63" name="图片 16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528218" y="2956093"/>
                <a:ext cx="288000" cy="288000"/>
              </a:xfrm>
              <a:prstGeom prst="rect">
                <a:avLst/>
              </a:prstGeom>
            </p:spPr>
          </p:pic>
        </p:grpSp>
        <p:pic>
          <p:nvPicPr>
            <p:cNvPr id="160" name="图片 15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600" y="4068335"/>
              <a:ext cx="126000" cy="126000"/>
            </a:xfrm>
            <a:prstGeom prst="rect">
              <a:avLst/>
            </a:prstGeom>
          </p:spPr>
        </p:pic>
        <p:sp>
          <p:nvSpPr>
            <p:cNvPr id="161" name="文本框 160"/>
            <p:cNvSpPr txBox="1"/>
            <p:nvPr/>
          </p:nvSpPr>
          <p:spPr>
            <a:xfrm>
              <a:off x="3178800" y="402155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2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6" name="椭圆 105"/>
          <p:cNvSpPr/>
          <p:nvPr/>
        </p:nvSpPr>
        <p:spPr>
          <a:xfrm>
            <a:off x="1646630" y="459194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7" name="椭圆 106"/>
          <p:cNvSpPr/>
          <p:nvPr/>
        </p:nvSpPr>
        <p:spPr>
          <a:xfrm>
            <a:off x="1646630" y="522058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1288800" y="2741804"/>
            <a:ext cx="2589633" cy="530865"/>
            <a:chOff x="1288800" y="2741804"/>
            <a:chExt cx="2589633" cy="53086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288800" y="2741804"/>
              <a:ext cx="2589633" cy="530865"/>
              <a:chOff x="1288800" y="2741804"/>
              <a:chExt cx="2589633" cy="530865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1288800" y="2741804"/>
                <a:ext cx="2589633" cy="530865"/>
                <a:chOff x="1306758" y="2741804"/>
                <a:chExt cx="2589633" cy="530865"/>
              </a:xfrm>
            </p:grpSpPr>
            <p:grpSp>
              <p:nvGrpSpPr>
                <p:cNvPr id="116" name="组合 115"/>
                <p:cNvGrpSpPr/>
                <p:nvPr/>
              </p:nvGrpSpPr>
              <p:grpSpPr>
                <a:xfrm>
                  <a:off x="1306758" y="2741804"/>
                  <a:ext cx="2589633" cy="530865"/>
                  <a:chOff x="1306758" y="2741804"/>
                  <a:chExt cx="2589633" cy="530865"/>
                </a:xfrm>
              </p:grpSpPr>
              <p:grpSp>
                <p:nvGrpSpPr>
                  <p:cNvPr id="118" name="组合 117"/>
                  <p:cNvGrpSpPr/>
                  <p:nvPr/>
                </p:nvGrpSpPr>
                <p:grpSpPr>
                  <a:xfrm>
                    <a:off x="1306758" y="2741804"/>
                    <a:ext cx="2589633" cy="522096"/>
                    <a:chOff x="1310502" y="2157604"/>
                    <a:chExt cx="2573033" cy="522096"/>
                  </a:xfrm>
                </p:grpSpPr>
                <p:pic>
                  <p:nvPicPr>
                    <p:cNvPr id="122" name="图片 121"/>
                    <p:cNvPicPr>
                      <a:picLocks noChangeAspect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16852" y="2215956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3" name="文本框 122"/>
                    <p:cNvSpPr txBox="1"/>
                    <p:nvPr/>
                  </p:nvSpPr>
                  <p:spPr>
                    <a:xfrm>
                      <a:off x="1737527" y="2157604"/>
                      <a:ext cx="1132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小翼</a:t>
                      </a:r>
                      <a:r>
                        <a:rPr lang="en-US" altLang="zh-CN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UP</a:t>
                      </a:r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专项工作</a:t>
                      </a:r>
                      <a:endParaRPr lang="en-US" altLang="zh-CN" sz="1000" b="1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24" name="文本框 123"/>
                    <p:cNvSpPr txBox="1"/>
                    <p:nvPr/>
                  </p:nvSpPr>
                  <p:spPr>
                    <a:xfrm>
                      <a:off x="3333384" y="2198839"/>
                      <a:ext cx="50206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10</a:t>
                      </a:r>
                      <a:r>
                        <a:rPr lang="zh-CN" altLang="en-US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分钟前</a:t>
                      </a:r>
                      <a:endParaRPr lang="en-US" altLang="zh-CN" sz="600" dirty="0" smtClean="0">
                        <a:solidFill>
                          <a:srgbClr val="595959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25" name="直接连接符 124"/>
                    <p:cNvCxnSpPr/>
                    <p:nvPr/>
                  </p:nvCxnSpPr>
                  <p:spPr>
                    <a:xfrm>
                      <a:off x="1310502" y="2679700"/>
                      <a:ext cx="2573033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19" name="图片 118"/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9649" y="3047424"/>
                    <a:ext cx="144000" cy="144000"/>
                  </a:xfrm>
                  <a:prstGeom prst="rect">
                    <a:avLst/>
                  </a:prstGeom>
                </p:spPr>
              </p:pic>
              <p:pic>
                <p:nvPicPr>
                  <p:cNvPr id="120" name="图片 119"/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1607" y="2816630"/>
                    <a:ext cx="126000" cy="126000"/>
                  </a:xfrm>
                  <a:prstGeom prst="rect">
                    <a:avLst/>
                  </a:prstGeom>
                </p:spPr>
              </p:pic>
              <p:pic>
                <p:nvPicPr>
                  <p:cNvPr id="121" name="图片 120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528218" y="2984669"/>
                    <a:ext cx="288000" cy="28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7" name="椭圆 116"/>
                <p:cNvSpPr/>
                <p:nvPr/>
              </p:nvSpPr>
              <p:spPr>
                <a:xfrm>
                  <a:off x="1674248" y="2743110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5" name="文本框 114"/>
              <p:cNvSpPr txBox="1"/>
              <p:nvPr/>
            </p:nvSpPr>
            <p:spPr>
              <a:xfrm>
                <a:off x="3179355" y="276984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solidFill>
                      <a:srgbClr val="FF0000"/>
                    </a:solidFill>
                  </a:rPr>
                  <a:t>3</a:t>
                </a:r>
                <a:endParaRPr lang="zh-CN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0" name="文本框 109"/>
            <p:cNvSpPr txBox="1"/>
            <p:nvPr/>
          </p:nvSpPr>
          <p:spPr>
            <a:xfrm>
              <a:off x="1851031" y="3022404"/>
              <a:ext cx="12795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【1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条</a:t>
              </a:r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】  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研发内部会议通知</a:t>
              </a:r>
              <a:endParaRPr lang="en-US" altLang="zh-CN" sz="7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  <p:sp>
        <p:nvSpPr>
          <p:cNvPr id="13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聊天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归类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33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1147448" y="2114549"/>
            <a:ext cx="2808000" cy="3609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3B48"/>
              </a:solidFill>
              <a:latin typeface="+mn-ea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1129988" y="2114549"/>
            <a:ext cx="2834887" cy="565151"/>
            <a:chOff x="1129988" y="2114549"/>
            <a:chExt cx="2834887" cy="565151"/>
          </a:xfrm>
        </p:grpSpPr>
        <p:sp>
          <p:nvSpPr>
            <p:cNvPr id="159" name="矩形 158"/>
            <p:cNvSpPr/>
            <p:nvPr/>
          </p:nvSpPr>
          <p:spPr>
            <a:xfrm>
              <a:off x="1129988" y="2114549"/>
              <a:ext cx="2834887" cy="5616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1287585" y="2176439"/>
              <a:ext cx="2589633" cy="503261"/>
              <a:chOff x="1287585" y="2176439"/>
              <a:chExt cx="2589633" cy="503261"/>
            </a:xfrm>
          </p:grpSpPr>
          <p:cxnSp>
            <p:nvCxnSpPr>
              <p:cNvPr id="161" name="直接连接符 160"/>
              <p:cNvCxnSpPr/>
              <p:nvPr/>
            </p:nvCxnSpPr>
            <p:spPr>
              <a:xfrm>
                <a:off x="1287585" y="2679700"/>
                <a:ext cx="258963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62" name="组合 161"/>
              <p:cNvGrpSpPr/>
              <p:nvPr/>
            </p:nvGrpSpPr>
            <p:grpSpPr>
              <a:xfrm>
                <a:off x="1330379" y="2176439"/>
                <a:ext cx="2517613" cy="450384"/>
                <a:chOff x="1362456" y="2157604"/>
                <a:chExt cx="2501474" cy="450384"/>
              </a:xfrm>
            </p:grpSpPr>
            <p:pic>
              <p:nvPicPr>
                <p:cNvPr id="163" name="图片 16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64" name="文本框 163"/>
                <p:cNvSpPr txBox="1"/>
                <p:nvPr/>
              </p:nvSpPr>
              <p:spPr>
                <a:xfrm>
                  <a:off x="1737527" y="2157604"/>
                  <a:ext cx="5657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>
                      <a:solidFill>
                        <a:srgbClr val="595959"/>
                      </a:solidFill>
                      <a:latin typeface="+mn-ea"/>
                    </a:rPr>
                    <a:t>祝庆庆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65" name="文本框 164"/>
                <p:cNvSpPr txBox="1"/>
                <p:nvPr/>
              </p:nvSpPr>
              <p:spPr>
                <a:xfrm>
                  <a:off x="1754023" y="2407933"/>
                  <a:ext cx="13429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已经完成了，现在在单元测试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66" name="文本框 165"/>
                <p:cNvSpPr txBox="1"/>
                <p:nvPr/>
              </p:nvSpPr>
              <p:spPr>
                <a:xfrm>
                  <a:off x="3406499" y="2190270"/>
                  <a:ext cx="45743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97" name="矩形 96"/>
          <p:cNvSpPr/>
          <p:nvPr/>
        </p:nvSpPr>
        <p:spPr>
          <a:xfrm>
            <a:off x="1151190" y="4497323"/>
            <a:ext cx="2804280" cy="1282869"/>
          </a:xfrm>
          <a:prstGeom prst="rect">
            <a:avLst/>
          </a:prstGeom>
          <a:solidFill>
            <a:srgbClr val="D6EB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141400" y="4505727"/>
            <a:ext cx="2821983" cy="630848"/>
          </a:xfrm>
          <a:prstGeom prst="rect">
            <a:avLst/>
          </a:prstGeom>
          <a:solidFill>
            <a:srgbClr val="7FD0ED"/>
          </a:solidFill>
          <a:ln>
            <a:solidFill>
              <a:srgbClr val="C2E8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25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129988" y="1254661"/>
            <a:ext cx="2835000" cy="5047908"/>
            <a:chOff x="1129988" y="1254661"/>
            <a:chExt cx="2835000" cy="5047908"/>
          </a:xfrm>
        </p:grpSpPr>
        <p:sp>
          <p:nvSpPr>
            <p:cNvPr id="132" name="矩形 131"/>
            <p:cNvSpPr/>
            <p:nvPr/>
          </p:nvSpPr>
          <p:spPr>
            <a:xfrm>
              <a:off x="1135275" y="1263772"/>
              <a:ext cx="28296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工作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3" name="矩形 13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1129988" y="5786408"/>
              <a:ext cx="2835000" cy="516161"/>
              <a:chOff x="1129988" y="5786408"/>
              <a:chExt cx="2835000" cy="516161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129988" y="5786408"/>
                <a:ext cx="2835000" cy="516161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+mn-ea"/>
                </a:endParaRPr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1363621" y="5844588"/>
                <a:ext cx="389850" cy="442752"/>
                <a:chOff x="1160421" y="5068935"/>
                <a:chExt cx="389850" cy="442752"/>
              </a:xfrm>
            </p:grpSpPr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7802" y="5068935"/>
                  <a:ext cx="270000" cy="270000"/>
                </a:xfrm>
                <a:prstGeom prst="rect">
                  <a:avLst/>
                </a:prstGeom>
              </p:spPr>
            </p:pic>
            <p:sp>
              <p:nvSpPr>
                <p:cNvPr id="147" name="文本框 146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 smtClean="0">
                      <a:solidFill>
                        <a:srgbClr val="00B0F0"/>
                      </a:solidFill>
                      <a:latin typeface="+mn-ea"/>
                    </a:rPr>
                    <a:t>工作</a:t>
                  </a:r>
                  <a:endParaRPr lang="zh-CN" altLang="en-US" sz="800" dirty="0">
                    <a:solidFill>
                      <a:srgbClr val="00B0F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968437" y="5844588"/>
                <a:ext cx="492443" cy="442752"/>
                <a:chOff x="1122321" y="5068935"/>
                <a:chExt cx="492443" cy="442752"/>
              </a:xfrm>
            </p:grpSpPr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502" y="5068935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145" name="文本框 144"/>
                <p:cNvSpPr txBox="1"/>
                <p:nvPr/>
              </p:nvSpPr>
              <p:spPr>
                <a:xfrm>
                  <a:off x="1122321" y="5296243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通讯录</a:t>
                  </a:r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2655065" y="5857288"/>
                <a:ext cx="389850" cy="430052"/>
                <a:chOff x="1160421" y="5081635"/>
                <a:chExt cx="389850" cy="430052"/>
              </a:xfrm>
            </p:grpSpPr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8602" y="50816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3" name="文本框 142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社区</a:t>
                  </a:r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>
                <a:off x="3315951" y="5869988"/>
                <a:ext cx="389850" cy="417352"/>
                <a:chOff x="1160421" y="5094335"/>
                <a:chExt cx="389850" cy="417352"/>
              </a:xfrm>
            </p:grpSpPr>
            <p:pic>
              <p:nvPicPr>
                <p:cNvPr id="140" name="图片 13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5902" y="50943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1" name="文本框 140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我的</a:t>
                  </a:r>
                </a:p>
              </p:txBody>
            </p:sp>
          </p:grpSp>
        </p:grpSp>
      </p:grpSp>
      <p:sp>
        <p:nvSpPr>
          <p:cNvPr id="148" name="文本框 147"/>
          <p:cNvSpPr txBox="1"/>
          <p:nvPr/>
        </p:nvSpPr>
        <p:spPr>
          <a:xfrm>
            <a:off x="3603464" y="129501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+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1213399" y="1765300"/>
            <a:ext cx="2672691" cy="254000"/>
            <a:chOff x="1175299" y="1765300"/>
            <a:chExt cx="2672691" cy="254000"/>
          </a:xfrm>
        </p:grpSpPr>
        <p:sp>
          <p:nvSpPr>
            <p:cNvPr id="150" name="圆角矩形 149"/>
            <p:cNvSpPr/>
            <p:nvPr/>
          </p:nvSpPr>
          <p:spPr>
            <a:xfrm>
              <a:off x="1175299" y="1765300"/>
              <a:ext cx="2672691" cy="25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746" y="1782588"/>
              <a:ext cx="216000" cy="216000"/>
            </a:xfrm>
            <a:prstGeom prst="rect">
              <a:avLst/>
            </a:prstGeom>
          </p:spPr>
        </p:pic>
      </p:grpSp>
      <p:sp>
        <p:nvSpPr>
          <p:cNvPr id="2" name="圆角矩形 1"/>
          <p:cNvSpPr/>
          <p:nvPr/>
        </p:nvSpPr>
        <p:spPr>
          <a:xfrm>
            <a:off x="1213399" y="1371600"/>
            <a:ext cx="432627" cy="2222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同侧圆角矩形 4"/>
          <p:cNvSpPr/>
          <p:nvPr/>
        </p:nvSpPr>
        <p:spPr>
          <a:xfrm rot="16200000">
            <a:off x="1203811" y="1374725"/>
            <a:ext cx="222249" cy="2160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87" y="1411363"/>
            <a:ext cx="144000" cy="1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7" y="1418489"/>
            <a:ext cx="144000" cy="144000"/>
          </a:xfrm>
          <a:prstGeom prst="rect">
            <a:avLst/>
          </a:prstGeom>
        </p:spPr>
      </p:pic>
      <p:grpSp>
        <p:nvGrpSpPr>
          <p:cNvPr id="73" name="组合 72"/>
          <p:cNvGrpSpPr/>
          <p:nvPr/>
        </p:nvGrpSpPr>
        <p:grpSpPr>
          <a:xfrm>
            <a:off x="1289035" y="4586297"/>
            <a:ext cx="2589634" cy="532231"/>
            <a:chOff x="1258357" y="3313687"/>
            <a:chExt cx="2589634" cy="532231"/>
          </a:xfrm>
        </p:grpSpPr>
        <p:grpSp>
          <p:nvGrpSpPr>
            <p:cNvPr id="74" name="组合 73"/>
            <p:cNvGrpSpPr/>
            <p:nvPr/>
          </p:nvGrpSpPr>
          <p:grpSpPr>
            <a:xfrm>
              <a:off x="1258357" y="3313687"/>
              <a:ext cx="2589634" cy="532231"/>
              <a:chOff x="1258357" y="3313687"/>
              <a:chExt cx="2589634" cy="532231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1315835" y="3313687"/>
                <a:ext cx="2532124" cy="450384"/>
                <a:chOff x="1362457" y="2157604"/>
                <a:chExt cx="2515892" cy="450384"/>
              </a:xfrm>
            </p:grpSpPr>
            <p:pic>
              <p:nvPicPr>
                <p:cNvPr id="80" name="图片 79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7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81" name="文本框 80"/>
                <p:cNvSpPr txBox="1"/>
                <p:nvPr/>
              </p:nvSpPr>
              <p:spPr>
                <a:xfrm>
                  <a:off x="1737527" y="2157604"/>
                  <a:ext cx="8205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小组讨论群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1754023" y="2407933"/>
                  <a:ext cx="540253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00" dirty="0" smtClean="0">
                      <a:solidFill>
                        <a:srgbClr val="595959"/>
                      </a:solidFill>
                      <a:latin typeface="+mn-ea"/>
                    </a:rPr>
                    <a:t>【</a:t>
                  </a:r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图片</a:t>
                  </a:r>
                  <a:r>
                    <a:rPr lang="en-US" altLang="zh-CN" sz="700" dirty="0" smtClean="0">
                      <a:solidFill>
                        <a:srgbClr val="595959"/>
                      </a:solidFill>
                      <a:latin typeface="+mn-ea"/>
                    </a:rPr>
                    <a:t>】</a:t>
                  </a: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3376321" y="2198148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79" name="直接连接符 78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3551322" y="3539588"/>
              <a:ext cx="216000" cy="216000"/>
              <a:chOff x="3551322" y="3539588"/>
              <a:chExt cx="216000" cy="216000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551322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322" y="3576375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84" name="组合 83"/>
          <p:cNvGrpSpPr/>
          <p:nvPr/>
        </p:nvGrpSpPr>
        <p:grpSpPr>
          <a:xfrm>
            <a:off x="1289035" y="5251743"/>
            <a:ext cx="2605292" cy="503261"/>
            <a:chOff x="1287585" y="2176439"/>
            <a:chExt cx="2605292" cy="503261"/>
          </a:xfrm>
        </p:grpSpPr>
        <p:grpSp>
          <p:nvGrpSpPr>
            <p:cNvPr id="85" name="组合 84"/>
            <p:cNvGrpSpPr/>
            <p:nvPr/>
          </p:nvGrpSpPr>
          <p:grpSpPr>
            <a:xfrm>
              <a:off x="1287585" y="2176439"/>
              <a:ext cx="2605292" cy="503261"/>
              <a:chOff x="1287585" y="2176439"/>
              <a:chExt cx="2605292" cy="503261"/>
            </a:xfrm>
          </p:grpSpPr>
          <p:cxnSp>
            <p:nvCxnSpPr>
              <p:cNvPr id="91" name="直接连接符 90"/>
              <p:cNvCxnSpPr/>
              <p:nvPr/>
            </p:nvCxnSpPr>
            <p:spPr>
              <a:xfrm>
                <a:off x="1287585" y="2679700"/>
                <a:ext cx="258963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1330379" y="2176439"/>
                <a:ext cx="2562498" cy="450384"/>
                <a:chOff x="1362456" y="2157604"/>
                <a:chExt cx="2546071" cy="450384"/>
              </a:xfrm>
            </p:grpSpPr>
            <p:pic>
              <p:nvPicPr>
                <p:cNvPr id="93" name="图片 9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94" name="文本框 93"/>
                <p:cNvSpPr txBox="1"/>
                <p:nvPr/>
              </p:nvSpPr>
              <p:spPr>
                <a:xfrm>
                  <a:off x="1737527" y="2157604"/>
                  <a:ext cx="5657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刘亚飞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754023" y="2407933"/>
                  <a:ext cx="45106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已完成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3406499" y="2190270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595959"/>
                      </a:solidFill>
                      <a:latin typeface="+mn-ea"/>
                    </a:rPr>
                    <a:t>3</a:t>
                  </a:r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3580863" y="2396545"/>
              <a:ext cx="216000" cy="216000"/>
              <a:chOff x="3580863" y="2396545"/>
              <a:chExt cx="216000" cy="216000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3580863" y="2396545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6550" y="2438095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98" name="组合 97"/>
          <p:cNvGrpSpPr/>
          <p:nvPr/>
        </p:nvGrpSpPr>
        <p:grpSpPr>
          <a:xfrm>
            <a:off x="1288800" y="3313687"/>
            <a:ext cx="2589635" cy="532231"/>
            <a:chOff x="1258357" y="3313687"/>
            <a:chExt cx="2589635" cy="532231"/>
          </a:xfrm>
        </p:grpSpPr>
        <p:grpSp>
          <p:nvGrpSpPr>
            <p:cNvPr id="99" name="组合 98"/>
            <p:cNvGrpSpPr/>
            <p:nvPr/>
          </p:nvGrpSpPr>
          <p:grpSpPr>
            <a:xfrm>
              <a:off x="1258357" y="3313687"/>
              <a:ext cx="2589635" cy="532231"/>
              <a:chOff x="1258357" y="3313687"/>
              <a:chExt cx="2589635" cy="53223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1315835" y="3313687"/>
                <a:ext cx="2532157" cy="450384"/>
                <a:chOff x="1362457" y="2157604"/>
                <a:chExt cx="2515925" cy="450384"/>
              </a:xfrm>
            </p:grpSpPr>
            <p:pic>
              <p:nvPicPr>
                <p:cNvPr id="105" name="图片 104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7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12" name="文本框 111"/>
                <p:cNvSpPr txBox="1"/>
                <p:nvPr/>
              </p:nvSpPr>
              <p:spPr>
                <a:xfrm>
                  <a:off x="1737527" y="2157604"/>
                  <a:ext cx="8205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研发工作群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1754023" y="2407933"/>
                  <a:ext cx="4539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收到！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3376321" y="2198148"/>
                  <a:ext cx="50206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104" name="直接连接符 103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组合 99"/>
            <p:cNvGrpSpPr/>
            <p:nvPr/>
          </p:nvGrpSpPr>
          <p:grpSpPr>
            <a:xfrm>
              <a:off x="3551557" y="3539588"/>
              <a:ext cx="216000" cy="216000"/>
              <a:chOff x="3551557" y="3539588"/>
              <a:chExt cx="216000" cy="216000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3551557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557" y="3576375"/>
                <a:ext cx="144000" cy="144000"/>
              </a:xfrm>
              <a:prstGeom prst="rect">
                <a:avLst/>
              </a:prstGeom>
            </p:spPr>
          </p:pic>
        </p:grpSp>
      </p:grpSp>
      <p:sp>
        <p:nvSpPr>
          <p:cNvPr id="109" name="椭圆 108"/>
          <p:cNvSpPr/>
          <p:nvPr/>
        </p:nvSpPr>
        <p:spPr>
          <a:xfrm>
            <a:off x="1646630" y="45936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10" name="椭圆 109"/>
          <p:cNvSpPr/>
          <p:nvPr/>
        </p:nvSpPr>
        <p:spPr>
          <a:xfrm>
            <a:off x="1646630" y="52200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267227" y="1765300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长按已经归类的聊天可以解除归类，解除之后，改聊天会显示到最外层</a:t>
            </a:r>
            <a:endParaRPr lang="en-US" altLang="zh-CN" sz="1000" dirty="0" smtClean="0"/>
          </a:p>
        </p:txBody>
      </p:sp>
      <p:grpSp>
        <p:nvGrpSpPr>
          <p:cNvPr id="116" name="组合 115"/>
          <p:cNvGrpSpPr/>
          <p:nvPr/>
        </p:nvGrpSpPr>
        <p:grpSpPr>
          <a:xfrm>
            <a:off x="1288800" y="3980620"/>
            <a:ext cx="2589633" cy="522096"/>
            <a:chOff x="1288800" y="3980620"/>
            <a:chExt cx="2589633" cy="52209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1288800" y="3980620"/>
              <a:ext cx="2589633" cy="522096"/>
              <a:chOff x="1306758" y="2741804"/>
              <a:chExt cx="2589633" cy="522096"/>
            </a:xfrm>
          </p:grpSpPr>
          <p:grpSp>
            <p:nvGrpSpPr>
              <p:cNvPr id="120" name="组合 119"/>
              <p:cNvGrpSpPr/>
              <p:nvPr/>
            </p:nvGrpSpPr>
            <p:grpSpPr>
              <a:xfrm>
                <a:off x="1306758" y="2741804"/>
                <a:ext cx="2589633" cy="522096"/>
                <a:chOff x="1310502" y="2157604"/>
                <a:chExt cx="2573033" cy="522096"/>
              </a:xfrm>
            </p:grpSpPr>
            <p:pic>
              <p:nvPicPr>
                <p:cNvPr id="122" name="图片 121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8006" y="221595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23" name="文本框 122"/>
                <p:cNvSpPr txBox="1"/>
                <p:nvPr/>
              </p:nvSpPr>
              <p:spPr>
                <a:xfrm>
                  <a:off x="1737527" y="2157604"/>
                  <a:ext cx="947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0070C0"/>
                      </a:solidFill>
                      <a:latin typeface="+mn-ea"/>
                    </a:rPr>
                    <a:t>研发工作讨论</a:t>
                  </a:r>
                  <a:endParaRPr lang="en-US" altLang="zh-CN" sz="1000" b="1" dirty="0" smtClean="0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  <p:sp>
              <p:nvSpPr>
                <p:cNvPr id="124" name="文本框 123"/>
                <p:cNvSpPr txBox="1"/>
                <p:nvPr/>
              </p:nvSpPr>
              <p:spPr>
                <a:xfrm>
                  <a:off x="3333384" y="2198839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1310502" y="2679700"/>
                  <a:ext cx="257303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1" name="图片 12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528218" y="2956093"/>
                <a:ext cx="288000" cy="288000"/>
              </a:xfrm>
              <a:prstGeom prst="rect">
                <a:avLst/>
              </a:prstGeom>
            </p:spPr>
          </p:pic>
        </p:grpSp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600" y="4068335"/>
              <a:ext cx="126000" cy="126000"/>
            </a:xfrm>
            <a:prstGeom prst="rect">
              <a:avLst/>
            </a:prstGeom>
          </p:spPr>
        </p:pic>
        <p:sp>
          <p:nvSpPr>
            <p:cNvPr id="119" name="文本框 118"/>
            <p:cNvSpPr txBox="1"/>
            <p:nvPr/>
          </p:nvSpPr>
          <p:spPr>
            <a:xfrm>
              <a:off x="3178800" y="402155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2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1288800" y="2741804"/>
            <a:ext cx="2589633" cy="530865"/>
            <a:chOff x="1288800" y="2741804"/>
            <a:chExt cx="2589633" cy="530865"/>
          </a:xfrm>
        </p:grpSpPr>
        <p:grpSp>
          <p:nvGrpSpPr>
            <p:cNvPr id="128" name="组合 127"/>
            <p:cNvGrpSpPr/>
            <p:nvPr/>
          </p:nvGrpSpPr>
          <p:grpSpPr>
            <a:xfrm>
              <a:off x="1288800" y="2741804"/>
              <a:ext cx="2589633" cy="530865"/>
              <a:chOff x="1288800" y="2741804"/>
              <a:chExt cx="2589633" cy="530865"/>
            </a:xfrm>
          </p:grpSpPr>
          <p:grpSp>
            <p:nvGrpSpPr>
              <p:cNvPr id="152" name="组合 151"/>
              <p:cNvGrpSpPr/>
              <p:nvPr/>
            </p:nvGrpSpPr>
            <p:grpSpPr>
              <a:xfrm>
                <a:off x="1288800" y="2741804"/>
                <a:ext cx="2589633" cy="530865"/>
                <a:chOff x="1306758" y="2741804"/>
                <a:chExt cx="2589633" cy="530865"/>
              </a:xfrm>
            </p:grpSpPr>
            <p:grpSp>
              <p:nvGrpSpPr>
                <p:cNvPr id="154" name="组合 153"/>
                <p:cNvGrpSpPr/>
                <p:nvPr/>
              </p:nvGrpSpPr>
              <p:grpSpPr>
                <a:xfrm>
                  <a:off x="1306758" y="2741804"/>
                  <a:ext cx="2589633" cy="530865"/>
                  <a:chOff x="1306758" y="2741804"/>
                  <a:chExt cx="2589633" cy="530865"/>
                </a:xfrm>
              </p:grpSpPr>
              <p:grpSp>
                <p:nvGrpSpPr>
                  <p:cNvPr id="156" name="组合 155"/>
                  <p:cNvGrpSpPr/>
                  <p:nvPr/>
                </p:nvGrpSpPr>
                <p:grpSpPr>
                  <a:xfrm>
                    <a:off x="1306758" y="2741804"/>
                    <a:ext cx="2589633" cy="522096"/>
                    <a:chOff x="1310502" y="2157604"/>
                    <a:chExt cx="2573033" cy="522096"/>
                  </a:xfrm>
                </p:grpSpPr>
                <p:pic>
                  <p:nvPicPr>
                    <p:cNvPr id="186" name="图片 185"/>
                    <p:cNvPicPr>
                      <a:picLocks noChangeAspect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16852" y="2215956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7" name="文本框 186"/>
                    <p:cNvSpPr txBox="1"/>
                    <p:nvPr/>
                  </p:nvSpPr>
                  <p:spPr>
                    <a:xfrm>
                      <a:off x="1737527" y="2157604"/>
                      <a:ext cx="1132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小翼</a:t>
                      </a:r>
                      <a:r>
                        <a:rPr lang="en-US" altLang="zh-CN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UP</a:t>
                      </a:r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专项工作</a:t>
                      </a:r>
                      <a:endParaRPr lang="en-US" altLang="zh-CN" sz="1000" b="1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88" name="文本框 187"/>
                    <p:cNvSpPr txBox="1"/>
                    <p:nvPr/>
                  </p:nvSpPr>
                  <p:spPr>
                    <a:xfrm>
                      <a:off x="3333384" y="2198839"/>
                      <a:ext cx="50206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10</a:t>
                      </a:r>
                      <a:r>
                        <a:rPr lang="zh-CN" altLang="en-US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分钟前</a:t>
                      </a:r>
                      <a:endParaRPr lang="en-US" altLang="zh-CN" sz="600" dirty="0" smtClean="0">
                        <a:solidFill>
                          <a:srgbClr val="595959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89" name="直接连接符 188"/>
                    <p:cNvCxnSpPr/>
                    <p:nvPr/>
                  </p:nvCxnSpPr>
                  <p:spPr>
                    <a:xfrm>
                      <a:off x="1310502" y="2679700"/>
                      <a:ext cx="2573033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57" name="图片 156"/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9649" y="3047424"/>
                    <a:ext cx="144000" cy="144000"/>
                  </a:xfrm>
                  <a:prstGeom prst="rect">
                    <a:avLst/>
                  </a:prstGeom>
                </p:spPr>
              </p:pic>
              <p:pic>
                <p:nvPicPr>
                  <p:cNvPr id="184" name="图片 183"/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1607" y="2816630"/>
                    <a:ext cx="126000" cy="126000"/>
                  </a:xfrm>
                  <a:prstGeom prst="rect">
                    <a:avLst/>
                  </a:prstGeom>
                </p:spPr>
              </p:pic>
              <p:pic>
                <p:nvPicPr>
                  <p:cNvPr id="185" name="图片 184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528218" y="2984669"/>
                    <a:ext cx="288000" cy="28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5" name="椭圆 154"/>
                <p:cNvSpPr/>
                <p:nvPr/>
              </p:nvSpPr>
              <p:spPr>
                <a:xfrm>
                  <a:off x="1674248" y="2743110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3" name="文本框 152"/>
              <p:cNvSpPr txBox="1"/>
              <p:nvPr/>
            </p:nvSpPr>
            <p:spPr>
              <a:xfrm>
                <a:off x="3179355" y="276984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solidFill>
                      <a:srgbClr val="FF0000"/>
                    </a:solidFill>
                  </a:rPr>
                  <a:t>3</a:t>
                </a:r>
                <a:endParaRPr lang="zh-CN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9" name="文本框 128"/>
            <p:cNvSpPr txBox="1"/>
            <p:nvPr/>
          </p:nvSpPr>
          <p:spPr>
            <a:xfrm>
              <a:off x="1851031" y="3022404"/>
              <a:ext cx="12795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【1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条</a:t>
              </a:r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】  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研发内部会议通知</a:t>
              </a:r>
              <a:endParaRPr lang="en-US" altLang="zh-CN" sz="7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2137867" y="4236999"/>
            <a:ext cx="955688" cy="1345429"/>
            <a:chOff x="7969626" y="2952728"/>
            <a:chExt cx="955688" cy="1345429"/>
          </a:xfrm>
        </p:grpSpPr>
        <p:sp>
          <p:nvSpPr>
            <p:cNvPr id="107" name="圆角矩形 106"/>
            <p:cNvSpPr/>
            <p:nvPr/>
          </p:nvSpPr>
          <p:spPr>
            <a:xfrm>
              <a:off x="7969626" y="2952728"/>
              <a:ext cx="955688" cy="1345429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noFill/>
            </a:ln>
            <a:effectLst>
              <a:glow rad="38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085174" y="3018098"/>
              <a:ext cx="69762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置顶</a:t>
              </a:r>
              <a:r>
                <a:rPr lang="zh-CN" altLang="en-US" sz="1000" dirty="0" smtClean="0"/>
                <a:t>聊天</a:t>
              </a:r>
              <a:endParaRPr lang="en-US" altLang="zh-CN" sz="1000" dirty="0" smtClean="0"/>
            </a:p>
            <a:p>
              <a:endParaRPr lang="en-US" altLang="zh-CN" sz="1000" dirty="0" smtClean="0"/>
            </a:p>
            <a:p>
              <a:r>
                <a:rPr lang="zh-CN" altLang="en-US" sz="1000" dirty="0" smtClean="0"/>
                <a:t>标记未读</a:t>
              </a:r>
              <a:endParaRPr lang="en-US" altLang="zh-CN" sz="1000" dirty="0" smtClean="0"/>
            </a:p>
            <a:p>
              <a:endParaRPr lang="en-US" altLang="zh-CN" sz="1000" dirty="0"/>
            </a:p>
            <a:p>
              <a:r>
                <a:rPr lang="zh-CN" altLang="en-US" sz="1000" dirty="0" smtClean="0"/>
                <a:t>解除归类</a:t>
              </a:r>
              <a:endParaRPr lang="en-US" altLang="zh-CN" sz="1000" dirty="0" smtClean="0"/>
            </a:p>
            <a:p>
              <a:endParaRPr lang="en-US" altLang="zh-CN" sz="1000" dirty="0" smtClean="0"/>
            </a:p>
            <a:p>
              <a:r>
                <a:rPr lang="zh-CN" altLang="en-US" sz="1000" dirty="0" smtClean="0"/>
                <a:t>删除聊天</a:t>
              </a:r>
              <a:endParaRPr lang="zh-CN" altLang="en-US" sz="1000" dirty="0"/>
            </a:p>
          </p:txBody>
        </p:sp>
      </p:grpSp>
      <p:sp>
        <p:nvSpPr>
          <p:cNvPr id="13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聊天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归类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47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1147448" y="2114549"/>
            <a:ext cx="2808000" cy="3609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3B48"/>
              </a:solidFill>
              <a:latin typeface="+mn-ea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1129988" y="2114549"/>
            <a:ext cx="2834887" cy="565151"/>
            <a:chOff x="1129988" y="2114549"/>
            <a:chExt cx="2834887" cy="565151"/>
          </a:xfrm>
        </p:grpSpPr>
        <p:sp>
          <p:nvSpPr>
            <p:cNvPr id="159" name="矩形 158"/>
            <p:cNvSpPr/>
            <p:nvPr/>
          </p:nvSpPr>
          <p:spPr>
            <a:xfrm>
              <a:off x="1129988" y="2114549"/>
              <a:ext cx="2834887" cy="5616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1287585" y="2176439"/>
              <a:ext cx="2589633" cy="503261"/>
              <a:chOff x="1287585" y="2176439"/>
              <a:chExt cx="2589633" cy="503261"/>
            </a:xfrm>
          </p:grpSpPr>
          <p:cxnSp>
            <p:nvCxnSpPr>
              <p:cNvPr id="161" name="直接连接符 160"/>
              <p:cNvCxnSpPr/>
              <p:nvPr/>
            </p:nvCxnSpPr>
            <p:spPr>
              <a:xfrm>
                <a:off x="1287585" y="2679700"/>
                <a:ext cx="258963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62" name="组合 161"/>
              <p:cNvGrpSpPr/>
              <p:nvPr/>
            </p:nvGrpSpPr>
            <p:grpSpPr>
              <a:xfrm>
                <a:off x="1330379" y="2176439"/>
                <a:ext cx="2517613" cy="450384"/>
                <a:chOff x="1362456" y="2157604"/>
                <a:chExt cx="2501474" cy="450384"/>
              </a:xfrm>
            </p:grpSpPr>
            <p:pic>
              <p:nvPicPr>
                <p:cNvPr id="163" name="图片 16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64" name="文本框 163"/>
                <p:cNvSpPr txBox="1"/>
                <p:nvPr/>
              </p:nvSpPr>
              <p:spPr>
                <a:xfrm>
                  <a:off x="1737527" y="2157604"/>
                  <a:ext cx="5657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>
                      <a:solidFill>
                        <a:srgbClr val="595959"/>
                      </a:solidFill>
                      <a:latin typeface="+mn-ea"/>
                    </a:rPr>
                    <a:t>祝庆庆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65" name="文本框 164"/>
                <p:cNvSpPr txBox="1"/>
                <p:nvPr/>
              </p:nvSpPr>
              <p:spPr>
                <a:xfrm>
                  <a:off x="1754023" y="2407933"/>
                  <a:ext cx="13429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已经完成了，现在在单元测试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66" name="文本框 165"/>
                <p:cNvSpPr txBox="1"/>
                <p:nvPr/>
              </p:nvSpPr>
              <p:spPr>
                <a:xfrm>
                  <a:off x="3406499" y="2190270"/>
                  <a:ext cx="45743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97" name="矩形 96"/>
          <p:cNvSpPr/>
          <p:nvPr/>
        </p:nvSpPr>
        <p:spPr>
          <a:xfrm>
            <a:off x="1151190" y="5102464"/>
            <a:ext cx="2804280" cy="677728"/>
          </a:xfrm>
          <a:prstGeom prst="rect">
            <a:avLst/>
          </a:prstGeom>
          <a:solidFill>
            <a:srgbClr val="D6EB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26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26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129988" y="1254661"/>
            <a:ext cx="2835000" cy="5047908"/>
            <a:chOff x="1129988" y="1254661"/>
            <a:chExt cx="2835000" cy="5047908"/>
          </a:xfrm>
        </p:grpSpPr>
        <p:sp>
          <p:nvSpPr>
            <p:cNvPr id="132" name="矩形 131"/>
            <p:cNvSpPr/>
            <p:nvPr/>
          </p:nvSpPr>
          <p:spPr>
            <a:xfrm>
              <a:off x="1135275" y="1263772"/>
              <a:ext cx="28296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工作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3" name="矩形 13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1129988" y="5786408"/>
              <a:ext cx="2835000" cy="516161"/>
              <a:chOff x="1129988" y="5786408"/>
              <a:chExt cx="2835000" cy="516161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129988" y="5786408"/>
                <a:ext cx="2835000" cy="516161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+mn-ea"/>
                </a:endParaRPr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1363621" y="5844588"/>
                <a:ext cx="389850" cy="442752"/>
                <a:chOff x="1160421" y="5068935"/>
                <a:chExt cx="389850" cy="442752"/>
              </a:xfrm>
            </p:grpSpPr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7802" y="5068935"/>
                  <a:ext cx="270000" cy="270000"/>
                </a:xfrm>
                <a:prstGeom prst="rect">
                  <a:avLst/>
                </a:prstGeom>
              </p:spPr>
            </p:pic>
            <p:sp>
              <p:nvSpPr>
                <p:cNvPr id="147" name="文本框 146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 smtClean="0">
                      <a:solidFill>
                        <a:srgbClr val="00B0F0"/>
                      </a:solidFill>
                      <a:latin typeface="+mn-ea"/>
                    </a:rPr>
                    <a:t>工作</a:t>
                  </a:r>
                  <a:endParaRPr lang="zh-CN" altLang="en-US" sz="800" dirty="0">
                    <a:solidFill>
                      <a:srgbClr val="00B0F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968437" y="5844588"/>
                <a:ext cx="492443" cy="442752"/>
                <a:chOff x="1122321" y="5068935"/>
                <a:chExt cx="492443" cy="442752"/>
              </a:xfrm>
            </p:grpSpPr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502" y="5068935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145" name="文本框 144"/>
                <p:cNvSpPr txBox="1"/>
                <p:nvPr/>
              </p:nvSpPr>
              <p:spPr>
                <a:xfrm>
                  <a:off x="1122321" y="5296243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通讯录</a:t>
                  </a:r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2655065" y="5857288"/>
                <a:ext cx="389850" cy="430052"/>
                <a:chOff x="1160421" y="5081635"/>
                <a:chExt cx="389850" cy="430052"/>
              </a:xfrm>
            </p:grpSpPr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8602" y="50816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3" name="文本框 142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社区</a:t>
                  </a:r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>
                <a:off x="3315951" y="5869988"/>
                <a:ext cx="389850" cy="417352"/>
                <a:chOff x="1160421" y="5094335"/>
                <a:chExt cx="389850" cy="417352"/>
              </a:xfrm>
            </p:grpSpPr>
            <p:pic>
              <p:nvPicPr>
                <p:cNvPr id="140" name="图片 13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5902" y="5094335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141" name="文本框 140"/>
                <p:cNvSpPr txBox="1"/>
                <p:nvPr/>
              </p:nvSpPr>
              <p:spPr>
                <a:xfrm>
                  <a:off x="1160421" y="5296243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rgbClr val="595959"/>
                      </a:solidFill>
                      <a:latin typeface="+mn-ea"/>
                    </a:rPr>
                    <a:t>我的</a:t>
                  </a:r>
                </a:p>
              </p:txBody>
            </p:sp>
          </p:grpSp>
        </p:grpSp>
      </p:grpSp>
      <p:sp>
        <p:nvSpPr>
          <p:cNvPr id="148" name="文本框 147"/>
          <p:cNvSpPr txBox="1"/>
          <p:nvPr/>
        </p:nvSpPr>
        <p:spPr>
          <a:xfrm>
            <a:off x="3603464" y="129501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+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1213399" y="1765300"/>
            <a:ext cx="2672691" cy="254000"/>
            <a:chOff x="1175299" y="1765300"/>
            <a:chExt cx="2672691" cy="254000"/>
          </a:xfrm>
        </p:grpSpPr>
        <p:sp>
          <p:nvSpPr>
            <p:cNvPr id="150" name="圆角矩形 149"/>
            <p:cNvSpPr/>
            <p:nvPr/>
          </p:nvSpPr>
          <p:spPr>
            <a:xfrm>
              <a:off x="1175299" y="1765300"/>
              <a:ext cx="2672691" cy="25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746" y="1782588"/>
              <a:ext cx="216000" cy="216000"/>
            </a:xfrm>
            <a:prstGeom prst="rect">
              <a:avLst/>
            </a:prstGeom>
          </p:spPr>
        </p:pic>
      </p:grpSp>
      <p:sp>
        <p:nvSpPr>
          <p:cNvPr id="2" name="圆角矩形 1"/>
          <p:cNvSpPr/>
          <p:nvPr/>
        </p:nvSpPr>
        <p:spPr>
          <a:xfrm>
            <a:off x="1213399" y="1371600"/>
            <a:ext cx="432627" cy="2222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同侧圆角矩形 4"/>
          <p:cNvSpPr/>
          <p:nvPr/>
        </p:nvSpPr>
        <p:spPr>
          <a:xfrm rot="16200000">
            <a:off x="1203811" y="1374725"/>
            <a:ext cx="222249" cy="2160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87" y="1411363"/>
            <a:ext cx="144000" cy="1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7" y="1418489"/>
            <a:ext cx="144000" cy="144000"/>
          </a:xfrm>
          <a:prstGeom prst="rect">
            <a:avLst/>
          </a:prstGeom>
        </p:spPr>
      </p:pic>
      <p:grpSp>
        <p:nvGrpSpPr>
          <p:cNvPr id="73" name="组合 72"/>
          <p:cNvGrpSpPr/>
          <p:nvPr/>
        </p:nvGrpSpPr>
        <p:grpSpPr>
          <a:xfrm>
            <a:off x="1289035" y="3981600"/>
            <a:ext cx="2589634" cy="532231"/>
            <a:chOff x="1258357" y="3313687"/>
            <a:chExt cx="2589634" cy="532231"/>
          </a:xfrm>
        </p:grpSpPr>
        <p:grpSp>
          <p:nvGrpSpPr>
            <p:cNvPr id="74" name="组合 73"/>
            <p:cNvGrpSpPr/>
            <p:nvPr/>
          </p:nvGrpSpPr>
          <p:grpSpPr>
            <a:xfrm>
              <a:off x="1258357" y="3313687"/>
              <a:ext cx="2589634" cy="532231"/>
              <a:chOff x="1258357" y="3313687"/>
              <a:chExt cx="2589634" cy="532231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1315835" y="3313687"/>
                <a:ext cx="2532124" cy="450384"/>
                <a:chOff x="1362457" y="2157604"/>
                <a:chExt cx="2515892" cy="450384"/>
              </a:xfrm>
            </p:grpSpPr>
            <p:pic>
              <p:nvPicPr>
                <p:cNvPr id="80" name="图片 79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7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81" name="文本框 80"/>
                <p:cNvSpPr txBox="1"/>
                <p:nvPr/>
              </p:nvSpPr>
              <p:spPr>
                <a:xfrm>
                  <a:off x="1737527" y="2157604"/>
                  <a:ext cx="8205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小组讨论群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1754023" y="2407933"/>
                  <a:ext cx="540253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00" dirty="0" smtClean="0">
                      <a:solidFill>
                        <a:srgbClr val="595959"/>
                      </a:solidFill>
                      <a:latin typeface="+mn-ea"/>
                    </a:rPr>
                    <a:t>【</a:t>
                  </a:r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图片</a:t>
                  </a:r>
                  <a:r>
                    <a:rPr lang="en-US" altLang="zh-CN" sz="700" dirty="0" smtClean="0">
                      <a:solidFill>
                        <a:srgbClr val="595959"/>
                      </a:solidFill>
                      <a:latin typeface="+mn-ea"/>
                    </a:rPr>
                    <a:t>】</a:t>
                  </a: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3376321" y="2198148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79" name="直接连接符 78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3551322" y="3539588"/>
              <a:ext cx="216000" cy="216000"/>
              <a:chOff x="3551322" y="3539588"/>
              <a:chExt cx="216000" cy="216000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551322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322" y="3576375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84" name="组合 83"/>
          <p:cNvGrpSpPr/>
          <p:nvPr/>
        </p:nvGrpSpPr>
        <p:grpSpPr>
          <a:xfrm>
            <a:off x="1289035" y="5251743"/>
            <a:ext cx="2605292" cy="503261"/>
            <a:chOff x="1287585" y="2176439"/>
            <a:chExt cx="2605292" cy="503261"/>
          </a:xfrm>
        </p:grpSpPr>
        <p:grpSp>
          <p:nvGrpSpPr>
            <p:cNvPr id="85" name="组合 84"/>
            <p:cNvGrpSpPr/>
            <p:nvPr/>
          </p:nvGrpSpPr>
          <p:grpSpPr>
            <a:xfrm>
              <a:off x="1287585" y="2176439"/>
              <a:ext cx="2605292" cy="503261"/>
              <a:chOff x="1287585" y="2176439"/>
              <a:chExt cx="2605292" cy="503261"/>
            </a:xfrm>
          </p:grpSpPr>
          <p:cxnSp>
            <p:nvCxnSpPr>
              <p:cNvPr id="91" name="直接连接符 90"/>
              <p:cNvCxnSpPr/>
              <p:nvPr/>
            </p:nvCxnSpPr>
            <p:spPr>
              <a:xfrm>
                <a:off x="1287585" y="2679700"/>
                <a:ext cx="258963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1330379" y="2176439"/>
                <a:ext cx="2562498" cy="450384"/>
                <a:chOff x="1362456" y="2157604"/>
                <a:chExt cx="2546071" cy="450384"/>
              </a:xfrm>
            </p:grpSpPr>
            <p:pic>
              <p:nvPicPr>
                <p:cNvPr id="93" name="图片 9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6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94" name="文本框 93"/>
                <p:cNvSpPr txBox="1"/>
                <p:nvPr/>
              </p:nvSpPr>
              <p:spPr>
                <a:xfrm>
                  <a:off x="1737527" y="2157604"/>
                  <a:ext cx="5657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刘亚飞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754023" y="2407933"/>
                  <a:ext cx="45106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已完成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3406499" y="2190270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595959"/>
                      </a:solidFill>
                      <a:latin typeface="+mn-ea"/>
                    </a:rPr>
                    <a:t>3</a:t>
                  </a:r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3580863" y="2396545"/>
              <a:ext cx="216000" cy="216000"/>
              <a:chOff x="3580863" y="2396545"/>
              <a:chExt cx="216000" cy="216000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3580863" y="2396545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6550" y="2438095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98" name="组合 97"/>
          <p:cNvGrpSpPr/>
          <p:nvPr/>
        </p:nvGrpSpPr>
        <p:grpSpPr>
          <a:xfrm>
            <a:off x="1288800" y="3313687"/>
            <a:ext cx="2589635" cy="532231"/>
            <a:chOff x="1258357" y="3313687"/>
            <a:chExt cx="2589635" cy="532231"/>
          </a:xfrm>
        </p:grpSpPr>
        <p:grpSp>
          <p:nvGrpSpPr>
            <p:cNvPr id="99" name="组合 98"/>
            <p:cNvGrpSpPr/>
            <p:nvPr/>
          </p:nvGrpSpPr>
          <p:grpSpPr>
            <a:xfrm>
              <a:off x="1258357" y="3313687"/>
              <a:ext cx="2589635" cy="532231"/>
              <a:chOff x="1258357" y="3313687"/>
              <a:chExt cx="2589635" cy="53223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1315835" y="3313687"/>
                <a:ext cx="2532157" cy="450384"/>
                <a:chOff x="1362457" y="2157604"/>
                <a:chExt cx="2515925" cy="450384"/>
              </a:xfrm>
            </p:grpSpPr>
            <p:pic>
              <p:nvPicPr>
                <p:cNvPr id="105" name="图片 104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457" y="220960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12" name="文本框 111"/>
                <p:cNvSpPr txBox="1"/>
                <p:nvPr/>
              </p:nvSpPr>
              <p:spPr>
                <a:xfrm>
                  <a:off x="1737527" y="2157604"/>
                  <a:ext cx="8205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595959"/>
                      </a:solidFill>
                      <a:latin typeface="+mn-ea"/>
                    </a:rPr>
                    <a:t>研发工作群</a:t>
                  </a:r>
                  <a:endParaRPr lang="en-US" altLang="zh-CN" sz="1000" b="1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1754023" y="2407933"/>
                  <a:ext cx="4539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595959"/>
                      </a:solidFill>
                      <a:latin typeface="+mn-ea"/>
                    </a:rPr>
                    <a:t>收到！</a:t>
                  </a:r>
                  <a:endParaRPr lang="en-US" altLang="zh-CN" sz="7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3376321" y="2198148"/>
                  <a:ext cx="50206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595959"/>
                      </a:solidFill>
                      <a:latin typeface="+mn-ea"/>
                    </a:rPr>
                    <a:t>2</a:t>
                  </a:r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0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104" name="直接连接符 103"/>
              <p:cNvCxnSpPr/>
              <p:nvPr/>
            </p:nvCxnSpPr>
            <p:spPr>
              <a:xfrm>
                <a:off x="1258357" y="3845918"/>
                <a:ext cx="25896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组合 99"/>
            <p:cNvGrpSpPr/>
            <p:nvPr/>
          </p:nvGrpSpPr>
          <p:grpSpPr>
            <a:xfrm>
              <a:off x="3551557" y="3539588"/>
              <a:ext cx="216000" cy="216000"/>
              <a:chOff x="3551557" y="3539588"/>
              <a:chExt cx="216000" cy="216000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3551557" y="3539588"/>
                <a:ext cx="216000" cy="216000"/>
              </a:xfrm>
              <a:prstGeom prst="ellipse">
                <a:avLst/>
              </a:prstGeom>
              <a:solidFill>
                <a:srgbClr val="D2DDE4"/>
              </a:solidFill>
              <a:ln>
                <a:solidFill>
                  <a:srgbClr val="D2DD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557" y="3576375"/>
                <a:ext cx="144000" cy="144000"/>
              </a:xfrm>
              <a:prstGeom prst="rect">
                <a:avLst/>
              </a:prstGeom>
            </p:spPr>
          </p:pic>
        </p:grpSp>
      </p:grpSp>
      <p:sp>
        <p:nvSpPr>
          <p:cNvPr id="106" name="椭圆 105"/>
          <p:cNvSpPr/>
          <p:nvPr/>
        </p:nvSpPr>
        <p:spPr>
          <a:xfrm>
            <a:off x="1645200" y="39204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7" name="椭圆 106"/>
          <p:cNvSpPr/>
          <p:nvPr/>
        </p:nvSpPr>
        <p:spPr>
          <a:xfrm>
            <a:off x="1646630" y="52200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</a:t>
            </a:r>
            <a:endParaRPr lang="zh-CN" altLang="en-US" sz="800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1288800" y="4590220"/>
            <a:ext cx="2589633" cy="522096"/>
            <a:chOff x="1288800" y="3980620"/>
            <a:chExt cx="2589633" cy="522096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288800" y="3980620"/>
              <a:ext cx="2589633" cy="522096"/>
              <a:chOff x="1306758" y="2741804"/>
              <a:chExt cx="2589633" cy="522096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1306758" y="2741804"/>
                <a:ext cx="2589633" cy="522096"/>
                <a:chOff x="1310502" y="2157604"/>
                <a:chExt cx="2573033" cy="522096"/>
              </a:xfrm>
            </p:grpSpPr>
            <p:pic>
              <p:nvPicPr>
                <p:cNvPr id="117" name="图片 11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8006" y="2215956"/>
                  <a:ext cx="357692" cy="360000"/>
                </a:xfrm>
                <a:prstGeom prst="rect">
                  <a:avLst/>
                </a:prstGeom>
              </p:spPr>
            </p:pic>
            <p:sp>
              <p:nvSpPr>
                <p:cNvPr id="118" name="文本框 117"/>
                <p:cNvSpPr txBox="1"/>
                <p:nvPr/>
              </p:nvSpPr>
              <p:spPr>
                <a:xfrm>
                  <a:off x="1737527" y="2157604"/>
                  <a:ext cx="947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b="1" dirty="0" smtClean="0">
                      <a:solidFill>
                        <a:srgbClr val="0070C0"/>
                      </a:solidFill>
                      <a:latin typeface="+mn-ea"/>
                    </a:rPr>
                    <a:t>研发工作讨论</a:t>
                  </a:r>
                  <a:endParaRPr lang="en-US" altLang="zh-CN" sz="1000" b="1" dirty="0" smtClean="0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3333384" y="2198839"/>
                  <a:ext cx="5020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 smtClean="0">
                      <a:solidFill>
                        <a:srgbClr val="595959"/>
                      </a:solidFill>
                      <a:latin typeface="+mn-ea"/>
                    </a:rPr>
                    <a:t>22</a:t>
                  </a:r>
                  <a:r>
                    <a:rPr lang="zh-CN" altLang="en-US" sz="600" dirty="0" smtClean="0">
                      <a:solidFill>
                        <a:srgbClr val="595959"/>
                      </a:solidFill>
                      <a:latin typeface="+mn-ea"/>
                    </a:rPr>
                    <a:t>分钟前</a:t>
                  </a:r>
                  <a:endParaRPr lang="en-US" altLang="zh-CN" sz="600" dirty="0" smtClean="0">
                    <a:solidFill>
                      <a:srgbClr val="595959"/>
                    </a:solidFill>
                    <a:latin typeface="+mn-ea"/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1310502" y="2679700"/>
                  <a:ext cx="257303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6" name="图片 115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528218" y="2956093"/>
                <a:ext cx="288000" cy="288000"/>
              </a:xfrm>
              <a:prstGeom prst="rect">
                <a:avLst/>
              </a:prstGeom>
            </p:spPr>
          </p:pic>
        </p:grpSp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600" y="4068335"/>
              <a:ext cx="126000" cy="126000"/>
            </a:xfrm>
            <a:prstGeom prst="rect">
              <a:avLst/>
            </a:prstGeom>
          </p:spPr>
        </p:pic>
        <p:sp>
          <p:nvSpPr>
            <p:cNvPr id="111" name="文本框 110"/>
            <p:cNvSpPr txBox="1"/>
            <p:nvPr/>
          </p:nvSpPr>
          <p:spPr>
            <a:xfrm>
              <a:off x="3178800" y="402155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FF0000"/>
                  </a:solidFill>
                </a:rPr>
                <a:t>1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288800" y="2741804"/>
            <a:ext cx="2589633" cy="530865"/>
            <a:chOff x="1288800" y="2741804"/>
            <a:chExt cx="2589633" cy="530865"/>
          </a:xfrm>
        </p:grpSpPr>
        <p:grpSp>
          <p:nvGrpSpPr>
            <p:cNvPr id="122" name="组合 121"/>
            <p:cNvGrpSpPr/>
            <p:nvPr/>
          </p:nvGrpSpPr>
          <p:grpSpPr>
            <a:xfrm>
              <a:off x="1288800" y="2741804"/>
              <a:ext cx="2589633" cy="530865"/>
              <a:chOff x="1288800" y="2741804"/>
              <a:chExt cx="2589633" cy="530865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1288800" y="2741804"/>
                <a:ext cx="2589633" cy="530865"/>
                <a:chOff x="1306758" y="2741804"/>
                <a:chExt cx="2589633" cy="530865"/>
              </a:xfrm>
            </p:grpSpPr>
            <p:grpSp>
              <p:nvGrpSpPr>
                <p:cNvPr id="127" name="组合 126"/>
                <p:cNvGrpSpPr/>
                <p:nvPr/>
              </p:nvGrpSpPr>
              <p:grpSpPr>
                <a:xfrm>
                  <a:off x="1306758" y="2741804"/>
                  <a:ext cx="2589633" cy="530865"/>
                  <a:chOff x="1306758" y="2741804"/>
                  <a:chExt cx="2589633" cy="530865"/>
                </a:xfrm>
              </p:grpSpPr>
              <p:grpSp>
                <p:nvGrpSpPr>
                  <p:cNvPr id="129" name="组合 128"/>
                  <p:cNvGrpSpPr/>
                  <p:nvPr/>
                </p:nvGrpSpPr>
                <p:grpSpPr>
                  <a:xfrm>
                    <a:off x="1306758" y="2741804"/>
                    <a:ext cx="2589633" cy="522096"/>
                    <a:chOff x="1310502" y="2157604"/>
                    <a:chExt cx="2573033" cy="522096"/>
                  </a:xfrm>
                </p:grpSpPr>
                <p:pic>
                  <p:nvPicPr>
                    <p:cNvPr id="155" name="图片 154"/>
                    <p:cNvPicPr>
                      <a:picLocks noChangeAspect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16852" y="2215956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6" name="文本框 155"/>
                    <p:cNvSpPr txBox="1"/>
                    <p:nvPr/>
                  </p:nvSpPr>
                  <p:spPr>
                    <a:xfrm>
                      <a:off x="1737527" y="2157604"/>
                      <a:ext cx="1132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小翼</a:t>
                      </a:r>
                      <a:r>
                        <a:rPr lang="en-US" altLang="zh-CN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UP</a:t>
                      </a:r>
                      <a:r>
                        <a:rPr lang="zh-CN" altLang="en-US" sz="1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专项工作</a:t>
                      </a:r>
                      <a:endParaRPr lang="en-US" altLang="zh-CN" sz="1000" b="1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57" name="文本框 156"/>
                    <p:cNvSpPr txBox="1"/>
                    <p:nvPr/>
                  </p:nvSpPr>
                  <p:spPr>
                    <a:xfrm>
                      <a:off x="3333384" y="2198839"/>
                      <a:ext cx="50206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10</a:t>
                      </a:r>
                      <a:r>
                        <a:rPr lang="zh-CN" altLang="en-US" sz="600" dirty="0" smtClean="0">
                          <a:solidFill>
                            <a:srgbClr val="595959"/>
                          </a:solidFill>
                          <a:latin typeface="+mn-ea"/>
                        </a:rPr>
                        <a:t>分钟前</a:t>
                      </a:r>
                      <a:endParaRPr lang="en-US" altLang="zh-CN" sz="600" dirty="0" smtClean="0">
                        <a:solidFill>
                          <a:srgbClr val="595959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84" name="直接连接符 183"/>
                    <p:cNvCxnSpPr/>
                    <p:nvPr/>
                  </p:nvCxnSpPr>
                  <p:spPr>
                    <a:xfrm>
                      <a:off x="1310502" y="2679700"/>
                      <a:ext cx="2573033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52" name="图片 151"/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9649" y="3047424"/>
                    <a:ext cx="144000" cy="14400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图片 152"/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1607" y="2816630"/>
                    <a:ext cx="126000" cy="126000"/>
                  </a:xfrm>
                  <a:prstGeom prst="rect">
                    <a:avLst/>
                  </a:prstGeom>
                </p:spPr>
              </p:pic>
              <p:pic>
                <p:nvPicPr>
                  <p:cNvPr id="154" name="图片 153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528218" y="2984669"/>
                    <a:ext cx="288000" cy="28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8" name="椭圆 127"/>
                <p:cNvSpPr/>
                <p:nvPr/>
              </p:nvSpPr>
              <p:spPr>
                <a:xfrm>
                  <a:off x="1674248" y="2743110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5" name="文本框 124"/>
              <p:cNvSpPr txBox="1"/>
              <p:nvPr/>
            </p:nvSpPr>
            <p:spPr>
              <a:xfrm>
                <a:off x="3179355" y="276984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solidFill>
                      <a:srgbClr val="FF0000"/>
                    </a:solidFill>
                  </a:rPr>
                  <a:t>3</a:t>
                </a:r>
                <a:endParaRPr lang="zh-CN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3" name="文本框 122"/>
            <p:cNvSpPr txBox="1"/>
            <p:nvPr/>
          </p:nvSpPr>
          <p:spPr>
            <a:xfrm>
              <a:off x="1851031" y="3022404"/>
              <a:ext cx="12795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【1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条</a:t>
              </a:r>
              <a:r>
                <a:rPr lang="en-US" altLang="zh-CN" sz="700" dirty="0" smtClean="0">
                  <a:solidFill>
                    <a:srgbClr val="595959"/>
                  </a:solidFill>
                  <a:latin typeface="+mn-ea"/>
                </a:rPr>
                <a:t>】  </a:t>
              </a:r>
              <a:r>
                <a:rPr lang="zh-CN" altLang="en-US" sz="700" dirty="0" smtClean="0">
                  <a:solidFill>
                    <a:srgbClr val="595959"/>
                  </a:solidFill>
                  <a:latin typeface="+mn-ea"/>
                </a:rPr>
                <a:t>研发内部会议通知</a:t>
              </a:r>
              <a:endParaRPr lang="en-US" altLang="zh-CN" sz="700" dirty="0" smtClean="0">
                <a:solidFill>
                  <a:srgbClr val="595959"/>
                </a:solidFill>
                <a:latin typeface="+mn-ea"/>
              </a:endParaRPr>
            </a:p>
          </p:txBody>
        </p:sp>
      </p:grpSp>
      <p:sp>
        <p:nvSpPr>
          <p:cNvPr id="13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聊天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归类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3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50998" y="5975008"/>
            <a:ext cx="2502297" cy="325797"/>
            <a:chOff x="1450998" y="5975008"/>
            <a:chExt cx="2502297" cy="325797"/>
          </a:xfrm>
        </p:grpSpPr>
        <p:sp>
          <p:nvSpPr>
            <p:cNvPr id="12" name="矩形 11"/>
            <p:cNvSpPr/>
            <p:nvPr/>
          </p:nvSpPr>
          <p:spPr>
            <a:xfrm>
              <a:off x="1450998" y="5975008"/>
              <a:ext cx="831600" cy="3257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rgbClr val="595959"/>
                  </a:solidFill>
                </a:rPr>
                <a:t>群</a:t>
              </a:r>
              <a:r>
                <a:rPr lang="zh-CN" altLang="en-US" sz="1000" dirty="0" smtClean="0">
                  <a:solidFill>
                    <a:srgbClr val="595959"/>
                  </a:solidFill>
                </a:rPr>
                <a:t>发消息</a:t>
              </a:r>
              <a:endParaRPr lang="en-US" altLang="zh-CN" sz="1000" dirty="0" smtClean="0">
                <a:solidFill>
                  <a:srgbClr val="595959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2289553" y="5975008"/>
              <a:ext cx="831600" cy="3257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rgbClr val="595959"/>
                  </a:solidFill>
                </a:rPr>
                <a:t>设置</a:t>
              </a:r>
              <a:endParaRPr lang="en-US" altLang="zh-CN" sz="1000" dirty="0" smtClean="0">
                <a:solidFill>
                  <a:srgbClr val="595959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3121695" y="5975008"/>
              <a:ext cx="831600" cy="3257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rgbClr val="595959"/>
                  </a:solidFill>
                </a:rPr>
                <a:t>分类</a:t>
              </a:r>
              <a:r>
                <a:rPr lang="zh-CN" altLang="en-US" sz="1000" dirty="0" smtClean="0">
                  <a:solidFill>
                    <a:srgbClr val="595959"/>
                  </a:solidFill>
                </a:rPr>
                <a:t>管理</a:t>
              </a:r>
              <a:endParaRPr lang="en-US" altLang="zh-CN" sz="1000" dirty="0" smtClean="0">
                <a:solidFill>
                  <a:srgbClr val="595959"/>
                </a:solidFill>
              </a:endParaRPr>
            </a:p>
          </p:txBody>
        </p:sp>
      </p:grp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27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27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免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打扰设置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30400" y="1256400"/>
            <a:ext cx="2839572" cy="5047246"/>
            <a:chOff x="1032512" y="1216024"/>
            <a:chExt cx="2839572" cy="5047246"/>
          </a:xfrm>
        </p:grpSpPr>
        <p:grpSp>
          <p:nvGrpSpPr>
            <p:cNvPr id="70" name="组合 69"/>
            <p:cNvGrpSpPr/>
            <p:nvPr/>
          </p:nvGrpSpPr>
          <p:grpSpPr>
            <a:xfrm>
              <a:off x="1032512" y="5930227"/>
              <a:ext cx="2835000" cy="333043"/>
              <a:chOff x="6789977" y="5968864"/>
              <a:chExt cx="2835000" cy="333043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6789977" y="5968864"/>
                <a:ext cx="2835000" cy="33304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+mn-ea"/>
                </a:endParaRPr>
              </a:p>
            </p:txBody>
          </p:sp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5959" y="6029393"/>
                <a:ext cx="216000" cy="216000"/>
              </a:xfrm>
              <a:prstGeom prst="rect">
                <a:avLst/>
              </a:prstGeom>
            </p:spPr>
          </p:pic>
          <p:cxnSp>
            <p:nvCxnSpPr>
              <p:cNvPr id="73" name="直接连接符 72"/>
              <p:cNvCxnSpPr/>
              <p:nvPr/>
            </p:nvCxnSpPr>
            <p:spPr>
              <a:xfrm>
                <a:off x="7103959" y="5968864"/>
                <a:ext cx="0" cy="33304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1032512" y="1632636"/>
              <a:ext cx="2835001" cy="333043"/>
              <a:chOff x="6789977" y="1671273"/>
              <a:chExt cx="2835001" cy="333043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6789978" y="1671273"/>
                <a:ext cx="2835000" cy="33304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+mn-ea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6789977" y="1683577"/>
                <a:ext cx="627965" cy="320739"/>
              </a:xfrm>
              <a:prstGeom prst="rect">
                <a:avLst/>
              </a:prstGeom>
              <a:solidFill>
                <a:srgbClr val="C2E8F6"/>
              </a:solidFill>
              <a:ln>
                <a:solidFill>
                  <a:srgbClr val="C2E8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2597" y="1742964"/>
                <a:ext cx="216000" cy="216000"/>
              </a:xfrm>
              <a:prstGeom prst="rect">
                <a:avLst/>
              </a:prstGeom>
            </p:spPr>
          </p:pic>
          <p:pic>
            <p:nvPicPr>
              <p:cNvPr id="106" name="图片 10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9605" y="1742071"/>
                <a:ext cx="216000" cy="216000"/>
              </a:xfrm>
              <a:prstGeom prst="rect">
                <a:avLst/>
              </a:prstGeom>
            </p:spPr>
          </p:pic>
          <p:pic>
            <p:nvPicPr>
              <p:cNvPr id="107" name="图片 10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7440" y="1742071"/>
                <a:ext cx="216000" cy="216000"/>
              </a:xfrm>
              <a:prstGeom prst="rect">
                <a:avLst/>
              </a:prstGeom>
            </p:spPr>
          </p:pic>
          <p:pic>
            <p:nvPicPr>
              <p:cNvPr id="108" name="图片 10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5275" y="1742071"/>
                <a:ext cx="216000" cy="216000"/>
              </a:xfrm>
              <a:prstGeom prst="rect">
                <a:avLst/>
              </a:prstGeom>
            </p:spPr>
          </p:pic>
        </p:grpSp>
        <p:grpSp>
          <p:nvGrpSpPr>
            <p:cNvPr id="109" name="组合 108"/>
            <p:cNvGrpSpPr/>
            <p:nvPr/>
          </p:nvGrpSpPr>
          <p:grpSpPr>
            <a:xfrm>
              <a:off x="1033597" y="1216024"/>
              <a:ext cx="2838487" cy="5040000"/>
              <a:chOff x="1129988" y="1254661"/>
              <a:chExt cx="2838487" cy="5040000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1135275" y="1263772"/>
                <a:ext cx="2833200" cy="4198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+mn-ea"/>
                  </a:rPr>
                  <a:t>研发工作讨论</a:t>
                </a:r>
                <a:endParaRPr lang="zh-CN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1" name="矩形 110"/>
              <p:cNvSpPr>
                <a:spLocks noChangeAspect="1"/>
              </p:cNvSpPr>
              <p:nvPr/>
            </p:nvSpPr>
            <p:spPr>
              <a:xfrm>
                <a:off x="1129988" y="1254661"/>
                <a:ext cx="2835000" cy="5040000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23B48"/>
                  </a:solidFill>
                  <a:latin typeface="+mn-ea"/>
                </a:endParaRPr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1068356" y="122623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S UI Gothic" panose="020B0600070205080204" pitchFamily="34" charset="-128"/>
                  <a:ea typeface="MS UI Gothic" panose="020B0600070205080204" pitchFamily="34" charset="-128"/>
                </a:rPr>
                <a:t>&lt;</a:t>
              </a:r>
              <a:endParaRPr lang="zh-CN" altLang="en-US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267227" y="1765300"/>
            <a:ext cx="209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自定义分类可以群发消息、设置免打扰及管理分类</a:t>
            </a:r>
            <a:endParaRPr lang="en-US" altLang="zh-CN" sz="1000" dirty="0" smtClean="0"/>
          </a:p>
          <a:p>
            <a:r>
              <a:rPr lang="zh-CN" altLang="en-US" sz="1000" dirty="0" smtClean="0"/>
              <a:t>新建分类时，会收到一条新建通知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 smtClean="0">
                <a:solidFill>
                  <a:srgbClr val="FFC000"/>
                </a:solidFill>
              </a:rPr>
              <a:t>系统定期汇总沟通报告并发给用户（待定）</a:t>
            </a:r>
            <a:endParaRPr lang="en-US" altLang="zh-CN" sz="1000" dirty="0" smtClean="0">
              <a:solidFill>
                <a:srgbClr val="FFC00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75479" y="2292873"/>
            <a:ext cx="2568540" cy="861807"/>
            <a:chOff x="6935056" y="2219216"/>
            <a:chExt cx="2568540" cy="861807"/>
          </a:xfrm>
        </p:grpSpPr>
        <p:sp>
          <p:nvSpPr>
            <p:cNvPr id="28" name="圆角矩形 27"/>
            <p:cNvSpPr/>
            <p:nvPr/>
          </p:nvSpPr>
          <p:spPr>
            <a:xfrm>
              <a:off x="6935056" y="2219216"/>
              <a:ext cx="2568540" cy="861807"/>
            </a:xfrm>
            <a:prstGeom prst="roundRect">
              <a:avLst>
                <a:gd name="adj" fmla="val 504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6935056" y="2459028"/>
              <a:ext cx="2568540" cy="377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777" y="2273556"/>
              <a:ext cx="144000" cy="144000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7165606" y="2249681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 smtClean="0">
                  <a:solidFill>
                    <a:srgbClr val="595959"/>
                  </a:solidFill>
                </a:rPr>
                <a:t>分类新建通知</a:t>
              </a:r>
              <a:endParaRPr lang="zh-CN" altLang="en-US" sz="800" b="1" dirty="0">
                <a:solidFill>
                  <a:srgbClr val="595959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001459" y="2511169"/>
              <a:ext cx="246772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600" dirty="0" smtClean="0">
                  <a:solidFill>
                    <a:srgbClr val="595959"/>
                  </a:solidFill>
                </a:rPr>
                <a:t>您已经创建了</a:t>
              </a:r>
              <a:r>
                <a:rPr lang="en-US" altLang="zh-CN" sz="600" dirty="0" smtClean="0">
                  <a:solidFill>
                    <a:srgbClr val="595959"/>
                  </a:solidFill>
                </a:rPr>
                <a:t>【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研发工作讨论</a:t>
              </a:r>
              <a:r>
                <a:rPr lang="en-US" altLang="zh-CN" sz="600" dirty="0" smtClean="0">
                  <a:solidFill>
                    <a:srgbClr val="595959"/>
                  </a:solidFill>
                </a:rPr>
                <a:t>】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分类。通过分类功能，您可以将杂乱的私聊、群进行归类。同时您还可以通过分类快速群发消息、批量设置免打扰。</a:t>
              </a:r>
              <a:endParaRPr lang="en-US" altLang="zh-CN" sz="600" dirty="0" smtClean="0">
                <a:solidFill>
                  <a:srgbClr val="595959"/>
                </a:solidFill>
              </a:endParaRP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1752635" y="2122544"/>
            <a:ext cx="1695236" cy="10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2018-07-20 09:00:00</a:t>
            </a:r>
            <a:endParaRPr lang="zh-CN" altLang="en-US" sz="60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263630" y="3441499"/>
            <a:ext cx="2568540" cy="803832"/>
            <a:chOff x="6935056" y="2219217"/>
            <a:chExt cx="2568540" cy="803832"/>
          </a:xfrm>
        </p:grpSpPr>
        <p:sp>
          <p:nvSpPr>
            <p:cNvPr id="44" name="圆角矩形 43"/>
            <p:cNvSpPr/>
            <p:nvPr/>
          </p:nvSpPr>
          <p:spPr>
            <a:xfrm>
              <a:off x="6935056" y="2219217"/>
              <a:ext cx="2568540" cy="803832"/>
            </a:xfrm>
            <a:prstGeom prst="roundRect">
              <a:avLst>
                <a:gd name="adj" fmla="val 504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 flipV="1">
              <a:off x="6935056" y="2459028"/>
              <a:ext cx="2568540" cy="377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777" y="2273556"/>
              <a:ext cx="144000" cy="1440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7165606" y="224968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>
                  <a:solidFill>
                    <a:srgbClr val="595959"/>
                  </a:solidFill>
                </a:rPr>
                <a:t>一周</a:t>
              </a:r>
              <a:r>
                <a:rPr lang="zh-CN" altLang="en-US" sz="800" b="1" dirty="0" smtClean="0">
                  <a:solidFill>
                    <a:srgbClr val="595959"/>
                  </a:solidFill>
                </a:rPr>
                <a:t>小结</a:t>
              </a:r>
              <a:endParaRPr lang="zh-CN" altLang="en-US" sz="800" b="1" dirty="0">
                <a:solidFill>
                  <a:srgbClr val="595959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001459" y="2511169"/>
              <a:ext cx="246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600" dirty="0" smtClean="0">
                  <a:solidFill>
                    <a:srgbClr val="595959"/>
                  </a:solidFill>
                </a:rPr>
                <a:t>【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研发工作讨论</a:t>
              </a:r>
              <a:r>
                <a:rPr lang="en-US" altLang="zh-CN" sz="600" dirty="0" smtClean="0">
                  <a:solidFill>
                    <a:srgbClr val="595959"/>
                  </a:solidFill>
                </a:rPr>
                <a:t>】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上周（</a:t>
              </a:r>
              <a:r>
                <a:rPr lang="en-US" altLang="zh-CN" sz="600" dirty="0" smtClean="0">
                  <a:solidFill>
                    <a:srgbClr val="595959"/>
                  </a:solidFill>
                </a:rPr>
                <a:t>10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月</a:t>
              </a:r>
              <a:r>
                <a:rPr lang="en-US" altLang="zh-CN" sz="600" dirty="0" smtClean="0">
                  <a:solidFill>
                    <a:srgbClr val="595959"/>
                  </a:solidFill>
                </a:rPr>
                <a:t>15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日至</a:t>
              </a:r>
              <a:r>
                <a:rPr lang="en-US" altLang="zh-CN" sz="600" dirty="0" smtClean="0">
                  <a:solidFill>
                    <a:srgbClr val="595959"/>
                  </a:solidFill>
                </a:rPr>
                <a:t>10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月</a:t>
              </a:r>
              <a:r>
                <a:rPr lang="en-US" altLang="zh-CN" sz="600" dirty="0" smtClean="0">
                  <a:solidFill>
                    <a:srgbClr val="595959"/>
                  </a:solidFill>
                </a:rPr>
                <a:t>21</a:t>
              </a:r>
              <a:r>
                <a:rPr lang="zh-CN" altLang="en-US" sz="600" dirty="0" smtClean="0">
                  <a:solidFill>
                    <a:srgbClr val="595959"/>
                  </a:solidFill>
                </a:rPr>
                <a:t>日）的报告已经生成，请点击本通知查看报告内容</a:t>
              </a:r>
              <a:endParaRPr lang="en-US" altLang="zh-CN" sz="600" dirty="0" smtClean="0">
                <a:solidFill>
                  <a:srgbClr val="595959"/>
                </a:solidFill>
              </a:endParaRPr>
            </a:p>
          </p:txBody>
        </p:sp>
      </p:grpSp>
      <p:sp>
        <p:nvSpPr>
          <p:cNvPr id="49" name="圆角矩形 48"/>
          <p:cNvSpPr/>
          <p:nvPr/>
        </p:nvSpPr>
        <p:spPr>
          <a:xfrm>
            <a:off x="1752635" y="3263978"/>
            <a:ext cx="1695236" cy="10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2018-10-22 09:00:00</a:t>
            </a:r>
            <a:endParaRPr lang="zh-CN" altLang="en-US" sz="600" dirty="0"/>
          </a:p>
        </p:txBody>
      </p:sp>
      <p:sp>
        <p:nvSpPr>
          <p:cNvPr id="2" name="文本框 1"/>
          <p:cNvSpPr txBox="1"/>
          <p:nvPr/>
        </p:nvSpPr>
        <p:spPr>
          <a:xfrm>
            <a:off x="1341882" y="409112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bg1">
                    <a:lumMod val="65000"/>
                  </a:schemeClr>
                </a:solidFill>
              </a:rPr>
              <a:t>详情</a:t>
            </a:r>
            <a:endParaRPr lang="zh-CN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81080" y="5656631"/>
            <a:ext cx="831600" cy="32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595959"/>
                </a:solidFill>
              </a:rPr>
              <a:t>免</a:t>
            </a:r>
            <a:r>
              <a:rPr lang="zh-CN" altLang="en-US" sz="1000" dirty="0" smtClean="0">
                <a:solidFill>
                  <a:srgbClr val="595959"/>
                </a:solidFill>
              </a:rPr>
              <a:t>打扰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83903" y="5330063"/>
            <a:ext cx="831600" cy="32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595959"/>
                </a:solidFill>
              </a:rPr>
              <a:t>重要联系人</a:t>
            </a:r>
          </a:p>
        </p:txBody>
      </p:sp>
    </p:spTree>
    <p:extLst>
      <p:ext uri="{BB962C8B-B14F-4D97-AF65-F5344CB8AC3E}">
        <p14:creationId xmlns:p14="http://schemas.microsoft.com/office/powerpoint/2010/main" val="41070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190736" y="1996007"/>
            <a:ext cx="2724039" cy="5614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03056" y="17799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消息</a:t>
            </a:r>
            <a:r>
              <a:rPr lang="zh-CN" altLang="en-US" sz="1000" dirty="0" smtClean="0">
                <a:solidFill>
                  <a:srgbClr val="595959"/>
                </a:solidFill>
              </a:rPr>
              <a:t>内容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28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28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群发消息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1377157" y="3852745"/>
            <a:ext cx="2333625" cy="2762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发送</a:t>
            </a:r>
            <a:endParaRPr lang="zh-CN" altLang="en-US" sz="1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140300" y="2840923"/>
            <a:ext cx="2815200" cy="362227"/>
            <a:chOff x="1144687" y="1782473"/>
            <a:chExt cx="2815200" cy="362227"/>
          </a:xfrm>
        </p:grpSpPr>
        <p:sp>
          <p:nvSpPr>
            <p:cNvPr id="20" name="矩形 19"/>
            <p:cNvSpPr/>
            <p:nvPr/>
          </p:nvSpPr>
          <p:spPr>
            <a:xfrm>
              <a:off x="1144687" y="1782473"/>
              <a:ext cx="2815200" cy="3622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234757" y="1867692"/>
              <a:ext cx="13388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595959"/>
                  </a:solidFill>
                </a:rPr>
                <a:t>发送到所有群和个人</a:t>
              </a:r>
              <a:endParaRPr lang="zh-CN" altLang="en-US" sz="1000" dirty="0">
                <a:solidFill>
                  <a:srgbClr val="595959"/>
                </a:solidFill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3408927" y="1902704"/>
              <a:ext cx="357316" cy="181699"/>
              <a:chOff x="9191226" y="2877995"/>
              <a:chExt cx="357316" cy="181699"/>
            </a:xfrm>
          </p:grpSpPr>
          <p:sp>
            <p:nvSpPr>
              <p:cNvPr id="123" name="圆角矩形 122"/>
              <p:cNvSpPr/>
              <p:nvPr/>
            </p:nvSpPr>
            <p:spPr>
              <a:xfrm>
                <a:off x="9191226" y="2877995"/>
                <a:ext cx="357316" cy="181699"/>
              </a:xfrm>
              <a:prstGeom prst="roundRect">
                <a:avLst>
                  <a:gd name="adj" fmla="val 46035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9377345" y="2893168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1130400" y="1256400"/>
            <a:ext cx="2838487" cy="5040000"/>
            <a:chOff x="1129988" y="1254661"/>
            <a:chExt cx="2838487" cy="5040000"/>
          </a:xfrm>
        </p:grpSpPr>
        <p:sp>
          <p:nvSpPr>
            <p:cNvPr id="152" name="矩形 151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群发消息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3" name="矩形 15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1171686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67227" y="1765300"/>
            <a:ext cx="209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输入消息后点击发送默认可以发送给该分类下的所有群或者个人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 smtClean="0"/>
              <a:t>关闭发送到所有群和个人时，用户可以自主选择发送给谁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26647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0400" y="5905500"/>
            <a:ext cx="2829487" cy="390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44687" y="1892989"/>
            <a:ext cx="2815200" cy="362227"/>
            <a:chOff x="1144687" y="2454964"/>
            <a:chExt cx="2815200" cy="362227"/>
          </a:xfrm>
        </p:grpSpPr>
        <p:grpSp>
          <p:nvGrpSpPr>
            <p:cNvPr id="36" name="组合 35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35126" y="1838182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 smtClean="0">
                    <a:solidFill>
                      <a:srgbClr val="595959"/>
                    </a:solidFill>
                  </a:rPr>
                  <a:t>小组讨论群</a:t>
                </a:r>
                <a:endParaRPr lang="zh-CN" altLang="en-US" sz="1000" b="1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433121" y="191787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1145963" y="2244679"/>
            <a:ext cx="2815200" cy="362227"/>
            <a:chOff x="1144687" y="1782473"/>
            <a:chExt cx="2815200" cy="362227"/>
          </a:xfrm>
        </p:grpSpPr>
        <p:sp>
          <p:nvSpPr>
            <p:cNvPr id="46" name="矩形 45"/>
            <p:cNvSpPr/>
            <p:nvPr/>
          </p:nvSpPr>
          <p:spPr>
            <a:xfrm>
              <a:off x="1144687" y="1782473"/>
              <a:ext cx="2815200" cy="3622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211276" y="183818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95959"/>
                  </a:solidFill>
                </a:rPr>
                <a:t>刘亚飞</a:t>
              </a:r>
            </a:p>
          </p:txBody>
        </p:sp>
        <p:sp>
          <p:nvSpPr>
            <p:cNvPr id="50" name="椭圆 49"/>
            <p:cNvSpPr/>
            <p:nvPr/>
          </p:nvSpPr>
          <p:spPr>
            <a:xfrm>
              <a:off x="3604571" y="1917877"/>
              <a:ext cx="157782" cy="1595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29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29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分类管理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130400" y="1256400"/>
            <a:ext cx="2838487" cy="5040000"/>
            <a:chOff x="1129988" y="1254661"/>
            <a:chExt cx="2838487" cy="5040000"/>
          </a:xfrm>
        </p:grpSpPr>
        <p:sp>
          <p:nvSpPr>
            <p:cNvPr id="152" name="矩形 151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分类管理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3" name="矩形 15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1171686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67227" y="1765300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在</a:t>
            </a:r>
            <a:r>
              <a:rPr lang="zh-CN" altLang="en-US" sz="1000" dirty="0" smtClean="0"/>
              <a:t>单个聊天上左滑可以显示解除归类按钮，点击之后可以解除归类</a:t>
            </a:r>
            <a:endParaRPr lang="en-US" altLang="zh-CN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3257550" y="2255216"/>
            <a:ext cx="702337" cy="3662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解除归类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1260000" y="59796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0070C0"/>
                </a:solidFill>
              </a:rPr>
              <a:t>多选</a:t>
            </a:r>
            <a:endParaRPr lang="zh-CN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3117887" y="5327900"/>
            <a:ext cx="831600" cy="32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595959"/>
                </a:solidFill>
              </a:rPr>
              <a:t>成员管理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117336" y="5648157"/>
            <a:ext cx="831600" cy="32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595959"/>
                </a:solidFill>
              </a:rPr>
              <a:t>状态管理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50998" y="5329019"/>
            <a:ext cx="831600" cy="32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595959"/>
                </a:solidFill>
              </a:rPr>
              <a:t>已</a:t>
            </a:r>
            <a:r>
              <a:rPr lang="zh-CN" altLang="en-US" sz="1000" dirty="0" smtClean="0">
                <a:solidFill>
                  <a:srgbClr val="595959"/>
                </a:solidFill>
              </a:rPr>
              <a:t>发通知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50447" y="5650045"/>
            <a:ext cx="831600" cy="32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595959"/>
                </a:solidFill>
              </a:rPr>
              <a:t>已</a:t>
            </a:r>
            <a:r>
              <a:rPr lang="zh-CN" altLang="en-US" sz="1000" dirty="0" smtClean="0">
                <a:solidFill>
                  <a:srgbClr val="595959"/>
                </a:solidFill>
              </a:rPr>
              <a:t>收通知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49997" y="5003853"/>
            <a:ext cx="831600" cy="32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595959"/>
                </a:solidFill>
              </a:rPr>
              <a:t>新建通知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81631" y="5333359"/>
            <a:ext cx="831600" cy="32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595959"/>
                </a:solidFill>
              </a:rPr>
              <a:t>群发消息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81080" y="5656631"/>
            <a:ext cx="831600" cy="32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595959"/>
                </a:solidFill>
              </a:rPr>
              <a:t>免</a:t>
            </a:r>
            <a:r>
              <a:rPr lang="zh-CN" altLang="en-US" sz="1000" dirty="0" smtClean="0">
                <a:solidFill>
                  <a:srgbClr val="595959"/>
                </a:solidFill>
              </a:rPr>
              <a:t>打扰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112446" y="5008079"/>
            <a:ext cx="831600" cy="32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595959"/>
                </a:solidFill>
              </a:rPr>
              <a:t>授权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83903" y="5008088"/>
            <a:ext cx="831600" cy="32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595959"/>
                </a:solidFill>
              </a:rPr>
              <a:t>重要联系人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50998" y="5975008"/>
            <a:ext cx="2502297" cy="325797"/>
            <a:chOff x="1450998" y="5975008"/>
            <a:chExt cx="2502297" cy="325797"/>
          </a:xfrm>
        </p:grpSpPr>
        <p:sp>
          <p:nvSpPr>
            <p:cNvPr id="12" name="矩形 11"/>
            <p:cNvSpPr/>
            <p:nvPr/>
          </p:nvSpPr>
          <p:spPr>
            <a:xfrm>
              <a:off x="1450998" y="5975008"/>
              <a:ext cx="831600" cy="3257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rgbClr val="595959"/>
                  </a:solidFill>
                </a:rPr>
                <a:t>通知</a:t>
              </a:r>
              <a:endParaRPr lang="en-US" altLang="zh-CN" sz="1000" dirty="0" smtClean="0">
                <a:solidFill>
                  <a:srgbClr val="595959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2289553" y="5975008"/>
              <a:ext cx="831600" cy="3257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rgbClr val="595959"/>
                  </a:solidFill>
                </a:rPr>
                <a:t>设置</a:t>
              </a:r>
              <a:endParaRPr lang="en-US" altLang="zh-CN" sz="1000" dirty="0" smtClean="0">
                <a:solidFill>
                  <a:srgbClr val="595959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3121695" y="5975008"/>
              <a:ext cx="831600" cy="3257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rgbClr val="595959"/>
                  </a:solidFill>
                </a:rPr>
                <a:t>管理</a:t>
              </a:r>
              <a:endParaRPr lang="en-US" altLang="zh-CN" sz="1000" dirty="0" smtClean="0">
                <a:solidFill>
                  <a:srgbClr val="595959"/>
                </a:solidFill>
              </a:endParaRPr>
            </a:p>
          </p:txBody>
        </p:sp>
      </p:grp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3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免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打扰设置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130400" y="5970603"/>
            <a:ext cx="2835000" cy="333043"/>
            <a:chOff x="6789977" y="5968864"/>
            <a:chExt cx="2835000" cy="333043"/>
          </a:xfrm>
        </p:grpSpPr>
        <p:sp>
          <p:nvSpPr>
            <p:cNvPr id="71" name="矩形 70"/>
            <p:cNvSpPr/>
            <p:nvPr/>
          </p:nvSpPr>
          <p:spPr>
            <a:xfrm>
              <a:off x="6789977" y="5968864"/>
              <a:ext cx="2835000" cy="33304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  <a:latin typeface="+mn-ea"/>
              </a:endParaRPr>
            </a:p>
          </p:txBody>
        </p: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959" y="6029393"/>
              <a:ext cx="216000" cy="216000"/>
            </a:xfrm>
            <a:prstGeom prst="rect">
              <a:avLst/>
            </a:prstGeom>
          </p:spPr>
        </p:pic>
        <p:cxnSp>
          <p:nvCxnSpPr>
            <p:cNvPr id="73" name="直接连接符 72"/>
            <p:cNvCxnSpPr/>
            <p:nvPr/>
          </p:nvCxnSpPr>
          <p:spPr>
            <a:xfrm>
              <a:off x="7103959" y="5968864"/>
              <a:ext cx="0" cy="3330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1130400" y="1673012"/>
            <a:ext cx="2835001" cy="333043"/>
            <a:chOff x="6789977" y="1671273"/>
            <a:chExt cx="2835001" cy="333043"/>
          </a:xfrm>
        </p:grpSpPr>
        <p:sp>
          <p:nvSpPr>
            <p:cNvPr id="78" name="矩形 77"/>
            <p:cNvSpPr/>
            <p:nvPr/>
          </p:nvSpPr>
          <p:spPr>
            <a:xfrm>
              <a:off x="6789978" y="1671273"/>
              <a:ext cx="2835000" cy="33304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  <a:latin typeface="+mn-ea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789977" y="1683577"/>
              <a:ext cx="627965" cy="320739"/>
            </a:xfrm>
            <a:prstGeom prst="rect">
              <a:avLst/>
            </a:prstGeom>
            <a:solidFill>
              <a:srgbClr val="C2E8F6"/>
            </a:solidFill>
            <a:ln>
              <a:solidFill>
                <a:srgbClr val="C2E8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2597" y="1742964"/>
              <a:ext cx="216000" cy="216000"/>
            </a:xfrm>
            <a:prstGeom prst="rect">
              <a:avLst/>
            </a:prstGeom>
          </p:spPr>
        </p:pic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9605" y="1742071"/>
              <a:ext cx="216000" cy="216000"/>
            </a:xfrm>
            <a:prstGeom prst="rect">
              <a:avLst/>
            </a:prstGeom>
          </p:spPr>
        </p:pic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7440" y="1742071"/>
              <a:ext cx="216000" cy="216000"/>
            </a:xfrm>
            <a:prstGeom prst="rect">
              <a:avLst/>
            </a:prstGeom>
          </p:spPr>
        </p:pic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275" y="1742071"/>
              <a:ext cx="216000" cy="216000"/>
            </a:xfrm>
            <a:prstGeom prst="rect">
              <a:avLst/>
            </a:prstGeom>
          </p:spPr>
        </p:pic>
      </p:grpSp>
      <p:grpSp>
        <p:nvGrpSpPr>
          <p:cNvPr id="109" name="组合 108"/>
          <p:cNvGrpSpPr/>
          <p:nvPr/>
        </p:nvGrpSpPr>
        <p:grpSpPr>
          <a:xfrm>
            <a:off x="1131485" y="1256400"/>
            <a:ext cx="2838487" cy="5040000"/>
            <a:chOff x="1129988" y="1254661"/>
            <a:chExt cx="2838487" cy="5040000"/>
          </a:xfrm>
        </p:grpSpPr>
        <p:sp>
          <p:nvSpPr>
            <p:cNvPr id="110" name="矩形 109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小翼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n-ea"/>
                </a:rPr>
                <a:t>UP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专项工作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1" name="矩形 110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3567095" y="137080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+mn-ea"/>
              </a:rPr>
              <a:t>详情</a:t>
            </a:r>
            <a:endParaRPr lang="zh-CN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166244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1752635" y="2122544"/>
            <a:ext cx="1695236" cy="10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2018-07-20 09:00:00</a:t>
            </a:r>
            <a:endParaRPr lang="zh-CN" altLang="en-US" sz="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275479" y="2292874"/>
            <a:ext cx="2568540" cy="1395546"/>
            <a:chOff x="1275479" y="2292874"/>
            <a:chExt cx="2568540" cy="1395546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275479" y="2292874"/>
              <a:ext cx="2568540" cy="1395546"/>
              <a:chOff x="6935056" y="2219217"/>
              <a:chExt cx="2568540" cy="1395546"/>
            </a:xfrm>
          </p:grpSpPr>
          <p:sp>
            <p:nvSpPr>
              <p:cNvPr id="116" name="圆角矩形 115"/>
              <p:cNvSpPr/>
              <p:nvPr/>
            </p:nvSpPr>
            <p:spPr>
              <a:xfrm>
                <a:off x="6935056" y="2219217"/>
                <a:ext cx="2568540" cy="1395546"/>
              </a:xfrm>
              <a:prstGeom prst="roundRect">
                <a:avLst>
                  <a:gd name="adj" fmla="val 504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7" name="直接连接符 116"/>
              <p:cNvCxnSpPr/>
              <p:nvPr/>
            </p:nvCxnSpPr>
            <p:spPr>
              <a:xfrm flipV="1">
                <a:off x="6935056" y="2459028"/>
                <a:ext cx="2568540" cy="3773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8" name="图片 1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2777" y="2273556"/>
                <a:ext cx="144000" cy="144000"/>
              </a:xfrm>
              <a:prstGeom prst="rect">
                <a:avLst/>
              </a:prstGeom>
            </p:spPr>
          </p:pic>
          <p:sp>
            <p:nvSpPr>
              <p:cNvPr id="119" name="文本框 118"/>
              <p:cNvSpPr txBox="1"/>
              <p:nvPr/>
            </p:nvSpPr>
            <p:spPr>
              <a:xfrm>
                <a:off x="7165606" y="2249681"/>
                <a:ext cx="10054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b="1" dirty="0" smtClean="0">
                    <a:solidFill>
                      <a:srgbClr val="595959"/>
                    </a:solidFill>
                  </a:rPr>
                  <a:t>研发内部会议通知</a:t>
                </a:r>
                <a:endParaRPr lang="zh-CN" altLang="en-US" sz="800" b="1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7001459" y="2511169"/>
                <a:ext cx="246772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600" b="1" dirty="0" smtClean="0">
                    <a:solidFill>
                      <a:srgbClr val="595959"/>
                    </a:solidFill>
                  </a:rPr>
                  <a:t>主题            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研发内部会议</a:t>
                </a:r>
                <a:endParaRPr lang="en-US" altLang="zh-CN" sz="600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 smtClean="0">
                    <a:solidFill>
                      <a:srgbClr val="595959"/>
                    </a:solidFill>
                  </a:rPr>
                  <a:t>时间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            </a:t>
                </a:r>
                <a:r>
                  <a:rPr lang="en-US" altLang="zh-CN" sz="600" dirty="0" smtClean="0">
                    <a:solidFill>
                      <a:srgbClr val="595959"/>
                    </a:solidFill>
                  </a:rPr>
                  <a:t>2018/7/23 13:30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 smtClean="0">
                    <a:solidFill>
                      <a:srgbClr val="595959"/>
                    </a:solidFill>
                  </a:rPr>
                  <a:t>地点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            园区</a:t>
                </a:r>
                <a:r>
                  <a:rPr lang="en-US" altLang="zh-CN" sz="600" dirty="0" smtClean="0">
                    <a:solidFill>
                      <a:srgbClr val="595959"/>
                    </a:solidFill>
                  </a:rPr>
                  <a:t>203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会议室</a:t>
                </a:r>
                <a:endParaRPr lang="en-US" altLang="zh-CN" sz="600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 smtClean="0">
                    <a:solidFill>
                      <a:srgbClr val="595959"/>
                    </a:solidFill>
                  </a:rPr>
                  <a:t>会议内容     </a:t>
                </a:r>
                <a:r>
                  <a:rPr lang="en-US" altLang="zh-CN" sz="600" dirty="0" smtClean="0">
                    <a:solidFill>
                      <a:srgbClr val="595959"/>
                    </a:solidFill>
                  </a:rPr>
                  <a:t>1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、项目团队支撑工作安排</a:t>
                </a:r>
                <a:endParaRPr lang="en-US" altLang="zh-CN" sz="600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600" dirty="0">
                    <a:solidFill>
                      <a:srgbClr val="595959"/>
                    </a:solidFill>
                  </a:rPr>
                  <a:t> </a:t>
                </a:r>
                <a:r>
                  <a:rPr lang="en-US" altLang="zh-CN" sz="600" dirty="0" smtClean="0">
                    <a:solidFill>
                      <a:srgbClr val="595959"/>
                    </a:solidFill>
                  </a:rPr>
                  <a:t>                   2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、遗留问题讨论</a:t>
                </a:r>
                <a:endParaRPr lang="en-US" altLang="zh-CN" sz="600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>
                    <a:solidFill>
                      <a:srgbClr val="595959"/>
                    </a:solidFill>
                  </a:rPr>
                  <a:t>发起人</a:t>
                </a:r>
                <a:endParaRPr lang="en-US" altLang="zh-CN" sz="600" b="1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>
                    <a:solidFill>
                      <a:srgbClr val="595959"/>
                    </a:solidFill>
                  </a:rPr>
                  <a:t>参与人</a:t>
                </a:r>
              </a:p>
            </p:txBody>
          </p:sp>
          <p:sp>
            <p:nvSpPr>
              <p:cNvPr id="122" name="圆角矩形 121"/>
              <p:cNvSpPr/>
              <p:nvPr/>
            </p:nvSpPr>
            <p:spPr>
              <a:xfrm>
                <a:off x="7445420" y="3397083"/>
                <a:ext cx="432000" cy="108000"/>
              </a:xfrm>
              <a:prstGeom prst="roundRect">
                <a:avLst/>
              </a:prstGeom>
              <a:solidFill>
                <a:srgbClr val="509EDE"/>
              </a:solidFill>
              <a:ln>
                <a:solidFill>
                  <a:srgbClr val="509E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 smtClean="0"/>
                  <a:t>王园园</a:t>
                </a:r>
                <a:endParaRPr lang="zh-CN" altLang="en-US" sz="500" dirty="0"/>
              </a:p>
            </p:txBody>
          </p:sp>
          <p:sp>
            <p:nvSpPr>
              <p:cNvPr id="123" name="圆角矩形 122"/>
              <p:cNvSpPr/>
              <p:nvPr/>
            </p:nvSpPr>
            <p:spPr>
              <a:xfrm>
                <a:off x="7952474" y="3397083"/>
                <a:ext cx="324000" cy="108000"/>
              </a:xfrm>
              <a:prstGeom prst="roundRect">
                <a:avLst/>
              </a:prstGeom>
              <a:solidFill>
                <a:srgbClr val="509EDE"/>
              </a:solidFill>
              <a:ln>
                <a:solidFill>
                  <a:srgbClr val="509E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吴辉</a:t>
                </a:r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>
                <a:off x="8365698" y="3397083"/>
                <a:ext cx="432000" cy="108000"/>
              </a:xfrm>
              <a:prstGeom prst="roundRect">
                <a:avLst/>
              </a:prstGeom>
              <a:solidFill>
                <a:srgbClr val="509EDE"/>
              </a:solidFill>
              <a:ln>
                <a:solidFill>
                  <a:srgbClr val="509E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耿红闯</a:t>
                </a:r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>
                <a:off x="8874271" y="3397083"/>
                <a:ext cx="216000" cy="108000"/>
              </a:xfrm>
              <a:prstGeom prst="roundRect">
                <a:avLst/>
              </a:prstGeom>
              <a:solidFill>
                <a:srgbClr val="509EDE"/>
              </a:solidFill>
              <a:ln>
                <a:solidFill>
                  <a:srgbClr val="509E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 smtClean="0"/>
                  <a:t>…</a:t>
                </a:r>
                <a:endParaRPr lang="zh-CN" altLang="en-US" sz="500" dirty="0"/>
              </a:p>
            </p:txBody>
          </p:sp>
        </p:grpSp>
        <p:sp>
          <p:nvSpPr>
            <p:cNvPr id="159" name="圆角矩形 158"/>
            <p:cNvSpPr/>
            <p:nvPr/>
          </p:nvSpPr>
          <p:spPr>
            <a:xfrm>
              <a:off x="1785843" y="3331576"/>
              <a:ext cx="324000" cy="108000"/>
            </a:xfrm>
            <a:prstGeom prst="roundRect">
              <a:avLst/>
            </a:prstGeom>
            <a:solidFill>
              <a:srgbClr val="509EDE"/>
            </a:solidFill>
            <a:ln>
              <a:solidFill>
                <a:srgbClr val="509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 smtClean="0"/>
                <a:t>高吉</a:t>
              </a:r>
              <a:endParaRPr lang="zh-CN" altLang="en-US" sz="500" dirty="0"/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183" y="2331425"/>
            <a:ext cx="16200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144687" y="2254939"/>
            <a:ext cx="2815200" cy="362227"/>
            <a:chOff x="1144687" y="2454964"/>
            <a:chExt cx="2815200" cy="362227"/>
          </a:xfrm>
        </p:grpSpPr>
        <p:grpSp>
          <p:nvGrpSpPr>
            <p:cNvPr id="24" name="组合 23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535126" y="1838182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rgbClr val="595959"/>
                    </a:solidFill>
                  </a:rPr>
                  <a:t>刘亚飞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433121" y="191787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1130400" y="5905500"/>
            <a:ext cx="2829487" cy="390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44687" y="1892989"/>
            <a:ext cx="2815200" cy="362227"/>
            <a:chOff x="1144687" y="2454964"/>
            <a:chExt cx="2815200" cy="362227"/>
          </a:xfrm>
        </p:grpSpPr>
        <p:grpSp>
          <p:nvGrpSpPr>
            <p:cNvPr id="36" name="组合 35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35126" y="1838182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 smtClean="0">
                    <a:solidFill>
                      <a:srgbClr val="595959"/>
                    </a:solidFill>
                  </a:rPr>
                  <a:t>小组讨论群</a:t>
                </a:r>
                <a:endParaRPr lang="zh-CN" altLang="en-US" sz="1000" b="1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433121" y="191787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30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30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分类管理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130400" y="1256400"/>
            <a:ext cx="2838487" cy="5040000"/>
            <a:chOff x="1129988" y="1254661"/>
            <a:chExt cx="2838487" cy="5040000"/>
          </a:xfrm>
        </p:grpSpPr>
        <p:sp>
          <p:nvSpPr>
            <p:cNvPr id="152" name="矩形 151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分类管理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3" name="矩形 15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1171686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67227" y="1765300"/>
            <a:ext cx="209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点击多选按钮可以选择多个聊天，同时解除归类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 smtClean="0"/>
              <a:t>如果该分类下没有聊天，则自动解散归类</a:t>
            </a:r>
            <a:endParaRPr lang="en-US" altLang="zh-CN" sz="10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260664" y="5977839"/>
            <a:ext cx="441146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0070C0"/>
                </a:solidFill>
              </a:rPr>
              <a:t>多选</a:t>
            </a:r>
            <a:endParaRPr lang="zh-CN" altLang="en-US" sz="1000" b="1" dirty="0">
              <a:solidFill>
                <a:srgbClr val="0070C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51816" y="19854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651816" y="237686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022600" y="5977839"/>
            <a:ext cx="809216" cy="24622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解除归类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582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35912" y="3116969"/>
            <a:ext cx="2838394" cy="370769"/>
            <a:chOff x="1135912" y="3129669"/>
            <a:chExt cx="2838394" cy="370769"/>
          </a:xfrm>
        </p:grpSpPr>
        <p:sp>
          <p:nvSpPr>
            <p:cNvPr id="26" name="矩形 25"/>
            <p:cNvSpPr/>
            <p:nvPr/>
          </p:nvSpPr>
          <p:spPr>
            <a:xfrm>
              <a:off x="1135912" y="3134044"/>
              <a:ext cx="2815200" cy="3622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02612" y="3218556"/>
              <a:ext cx="2284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95959"/>
                  </a:solidFill>
                </a:rPr>
                <a:t>发送</a:t>
              </a:r>
              <a:r>
                <a:rPr lang="zh-CN" altLang="en-US" sz="1000" dirty="0" smtClean="0">
                  <a:solidFill>
                    <a:srgbClr val="595959"/>
                  </a:solidFill>
                </a:rPr>
                <a:t>方式</a:t>
              </a:r>
              <a:endParaRPr lang="zh-CN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246657" y="3140222"/>
              <a:ext cx="576000" cy="36021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应用内</a:t>
              </a:r>
              <a:endParaRPr lang="zh-CN" altLang="en-US" sz="1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828241" y="3135049"/>
              <a:ext cx="576000" cy="360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</a:rPr>
                <a:t>电话</a:t>
              </a: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398306" y="3129669"/>
              <a:ext cx="576000" cy="35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</a:rPr>
                <a:t>短信</a:t>
              </a:r>
              <a:endParaRPr lang="zh-CN" altLang="en-US" sz="1000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1148692" y="3831051"/>
            <a:ext cx="2815200" cy="362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50042" y="390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其他设置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389450" y="3928525"/>
            <a:ext cx="357316" cy="181699"/>
            <a:chOff x="7899827" y="3869799"/>
            <a:chExt cx="357316" cy="181699"/>
          </a:xfrm>
        </p:grpSpPr>
        <p:sp>
          <p:nvSpPr>
            <p:cNvPr id="24" name="圆角矩形 23"/>
            <p:cNvSpPr/>
            <p:nvPr/>
          </p:nvSpPr>
          <p:spPr>
            <a:xfrm>
              <a:off x="7899827" y="3869799"/>
              <a:ext cx="357316" cy="181699"/>
            </a:xfrm>
            <a:prstGeom prst="roundRect">
              <a:avLst>
                <a:gd name="adj" fmla="val 4603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903884" y="3873812"/>
              <a:ext cx="157782" cy="1595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137275" y="3472847"/>
            <a:ext cx="2815200" cy="362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31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31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设置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提醒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1328139" y="5339178"/>
            <a:ext cx="2333625" cy="2762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确定</a:t>
            </a:r>
          </a:p>
        </p:txBody>
      </p:sp>
      <p:sp>
        <p:nvSpPr>
          <p:cNvPr id="99" name="矩形 98"/>
          <p:cNvSpPr/>
          <p:nvPr/>
        </p:nvSpPr>
        <p:spPr>
          <a:xfrm>
            <a:off x="1136370" y="1996007"/>
            <a:ext cx="2815200" cy="5614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203056" y="17799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提醒内容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3376750" y="3569684"/>
            <a:ext cx="357316" cy="181699"/>
            <a:chOff x="9191226" y="2877995"/>
            <a:chExt cx="357316" cy="181699"/>
          </a:xfrm>
        </p:grpSpPr>
        <p:sp>
          <p:nvSpPr>
            <p:cNvPr id="123" name="圆角矩形 122"/>
            <p:cNvSpPr/>
            <p:nvPr/>
          </p:nvSpPr>
          <p:spPr>
            <a:xfrm>
              <a:off x="9191226" y="2877995"/>
              <a:ext cx="357316" cy="181699"/>
            </a:xfrm>
            <a:prstGeom prst="roundRect">
              <a:avLst>
                <a:gd name="adj" fmla="val 4603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9367820" y="2883643"/>
              <a:ext cx="157782" cy="1595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5" name="矩形 124"/>
          <p:cNvSpPr/>
          <p:nvPr/>
        </p:nvSpPr>
        <p:spPr>
          <a:xfrm>
            <a:off x="1136970" y="2767441"/>
            <a:ext cx="2815200" cy="362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130400" y="1256400"/>
            <a:ext cx="2838487" cy="5040000"/>
            <a:chOff x="1129988" y="1254661"/>
            <a:chExt cx="2838487" cy="5040000"/>
          </a:xfrm>
        </p:grpSpPr>
        <p:sp>
          <p:nvSpPr>
            <p:cNvPr id="152" name="矩形 151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设置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提醒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3" name="矩形 15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1171686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1203670" y="2851953"/>
            <a:ext cx="228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提醒时间             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</a:rPr>
              <a:t>请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选择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</a:rPr>
              <a:t>提醒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时间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202580" y="35346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提醒</a:t>
            </a:r>
            <a:r>
              <a:rPr lang="zh-CN" altLang="en-US" sz="1000" dirty="0" smtClean="0">
                <a:solidFill>
                  <a:srgbClr val="595959"/>
                </a:solidFill>
              </a:rPr>
              <a:t>自己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267227" y="1765300"/>
            <a:ext cx="2095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发起事项改为设置提醒，默认只需要填写提醒内容及提醒时间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如果是从消息上发起提醒则只需要选择提醒时间，消息内容会自动填入提醒内容框中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提醒人默认是自己，也可以选择其他人</a:t>
            </a:r>
          </a:p>
          <a:p>
            <a:endParaRPr lang="en-US" altLang="zh-CN" sz="1000" dirty="0"/>
          </a:p>
          <a:p>
            <a:r>
              <a:rPr lang="zh-CN" altLang="en-US" sz="1000" dirty="0" smtClean="0">
                <a:solidFill>
                  <a:srgbClr val="0070C0"/>
                </a:solidFill>
              </a:rPr>
              <a:t>问题：</a:t>
            </a:r>
            <a:endParaRPr lang="en-US" altLang="zh-CN" sz="1000" dirty="0" smtClean="0">
              <a:solidFill>
                <a:srgbClr val="0070C0"/>
              </a:solidFill>
            </a:endParaRPr>
          </a:p>
          <a:p>
            <a:r>
              <a:rPr lang="zh-CN" altLang="en-US" sz="1000" dirty="0" smtClean="0">
                <a:solidFill>
                  <a:srgbClr val="0070C0"/>
                </a:solidFill>
              </a:rPr>
              <a:t>目前的事项是作为任务来指派的，如果改为提醒之后，事项的发起人责任人这些角色应该也要统一修改</a:t>
            </a:r>
            <a:endParaRPr lang="en-US" altLang="zh-CN" sz="1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135912" y="3116969"/>
            <a:ext cx="2838394" cy="370769"/>
            <a:chOff x="1135912" y="3129669"/>
            <a:chExt cx="2838394" cy="370769"/>
          </a:xfrm>
        </p:grpSpPr>
        <p:sp>
          <p:nvSpPr>
            <p:cNvPr id="29" name="矩形 28"/>
            <p:cNvSpPr/>
            <p:nvPr/>
          </p:nvSpPr>
          <p:spPr>
            <a:xfrm>
              <a:off x="1135912" y="3134044"/>
              <a:ext cx="2815200" cy="3622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02612" y="3218556"/>
              <a:ext cx="2284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95959"/>
                  </a:solidFill>
                </a:rPr>
                <a:t>发送</a:t>
              </a:r>
              <a:r>
                <a:rPr lang="zh-CN" altLang="en-US" sz="1000" dirty="0" smtClean="0">
                  <a:solidFill>
                    <a:srgbClr val="595959"/>
                  </a:solidFill>
                </a:rPr>
                <a:t>方式</a:t>
              </a:r>
              <a:endParaRPr lang="zh-CN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246657" y="3140222"/>
              <a:ext cx="576000" cy="36021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应用内</a:t>
              </a:r>
              <a:endParaRPr lang="zh-CN" altLang="en-US" sz="10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828241" y="3135049"/>
              <a:ext cx="576000" cy="360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</a:rPr>
                <a:t>电话</a:t>
              </a:r>
              <a:endParaRPr lang="zh-CN" altLang="en-US" sz="1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398306" y="3129669"/>
              <a:ext cx="576000" cy="35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</a:rPr>
                <a:t>短信</a:t>
              </a:r>
              <a:endParaRPr lang="zh-CN" altLang="en-US" sz="1000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1150309" y="4195124"/>
            <a:ext cx="2815200" cy="739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74175" y="4571914"/>
            <a:ext cx="25896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217009" y="4282928"/>
            <a:ext cx="228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完成</a:t>
            </a:r>
            <a:r>
              <a:rPr lang="zh-CN" altLang="en-US" sz="1000" dirty="0" smtClean="0">
                <a:solidFill>
                  <a:srgbClr val="595959"/>
                </a:solidFill>
              </a:rPr>
              <a:t>时间            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</a:rPr>
              <a:t>请选择完成时间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17009" y="4656426"/>
            <a:ext cx="228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关联</a:t>
            </a:r>
            <a:r>
              <a:rPr lang="zh-CN" altLang="en-US" sz="1000" dirty="0" smtClean="0">
                <a:solidFill>
                  <a:srgbClr val="595959"/>
                </a:solidFill>
              </a:rPr>
              <a:t>工作            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</a:rPr>
              <a:t>请选择工作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34404" y="3831055"/>
            <a:ext cx="2815200" cy="362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35687" y="3472851"/>
            <a:ext cx="2815200" cy="362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32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32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设置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提醒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1328139" y="5339178"/>
            <a:ext cx="2333625" cy="2762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确定</a:t>
            </a:r>
          </a:p>
        </p:txBody>
      </p:sp>
      <p:sp>
        <p:nvSpPr>
          <p:cNvPr id="99" name="矩形 98"/>
          <p:cNvSpPr/>
          <p:nvPr/>
        </p:nvSpPr>
        <p:spPr>
          <a:xfrm>
            <a:off x="1136370" y="1996007"/>
            <a:ext cx="2815200" cy="5614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203056" y="17799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提醒内容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203056" y="354747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提醒</a:t>
            </a:r>
            <a:r>
              <a:rPr lang="zh-CN" altLang="en-US" sz="1000" dirty="0" smtClean="0">
                <a:solidFill>
                  <a:srgbClr val="595959"/>
                </a:solidFill>
              </a:rPr>
              <a:t>自己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3377226" y="3582485"/>
            <a:ext cx="357316" cy="181699"/>
            <a:chOff x="9191226" y="2877995"/>
            <a:chExt cx="357316" cy="181699"/>
          </a:xfrm>
        </p:grpSpPr>
        <p:sp>
          <p:nvSpPr>
            <p:cNvPr id="123" name="圆角矩形 122"/>
            <p:cNvSpPr/>
            <p:nvPr/>
          </p:nvSpPr>
          <p:spPr>
            <a:xfrm>
              <a:off x="9191226" y="2877995"/>
              <a:ext cx="357316" cy="181699"/>
            </a:xfrm>
            <a:prstGeom prst="roundRect">
              <a:avLst>
                <a:gd name="adj" fmla="val 4603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9367820" y="2883643"/>
              <a:ext cx="157782" cy="1595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5" name="矩形 124"/>
          <p:cNvSpPr/>
          <p:nvPr/>
        </p:nvSpPr>
        <p:spPr>
          <a:xfrm>
            <a:off x="1136970" y="2767441"/>
            <a:ext cx="2815200" cy="362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130400" y="1256400"/>
            <a:ext cx="2838487" cy="5040000"/>
            <a:chOff x="1129988" y="1254661"/>
            <a:chExt cx="2838487" cy="5040000"/>
          </a:xfrm>
        </p:grpSpPr>
        <p:sp>
          <p:nvSpPr>
            <p:cNvPr id="152" name="矩形 151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设置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提醒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3" name="矩形 15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1171686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35754" y="390755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其他设置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374717" y="3928212"/>
            <a:ext cx="357316" cy="181699"/>
          </a:xfrm>
          <a:prstGeom prst="roundRect">
            <a:avLst>
              <a:gd name="adj" fmla="val 4603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551311" y="3933860"/>
            <a:ext cx="157782" cy="1595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267227" y="1765300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打开其他设置可以设置完成时间及关联工作</a:t>
            </a:r>
            <a:endParaRPr lang="en-US" altLang="zh-CN" sz="1000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1203670" y="2851953"/>
            <a:ext cx="228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提醒时间             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</a:rPr>
              <a:t>请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选择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</a:rPr>
              <a:t>提醒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30790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33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33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其他优化项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5600" y="1741714"/>
            <a:ext cx="62440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登陆操作，输入框自动移到手机键盘上面，避免遮挡按钮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自动登陆默认为勾选状态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新建群时，默认不需要填写群名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PC</a:t>
            </a:r>
            <a:r>
              <a:rPr lang="zh-CN" altLang="en-US" dirty="0" smtClean="0"/>
              <a:t>与手机端同时登陆可以设置是否提醒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59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44687" y="2454964"/>
            <a:ext cx="2815200" cy="362227"/>
            <a:chOff x="1144687" y="2454964"/>
            <a:chExt cx="2815200" cy="362227"/>
          </a:xfrm>
        </p:grpSpPr>
        <p:grpSp>
          <p:nvGrpSpPr>
            <p:cNvPr id="36" name="组合 35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35126" y="1838182"/>
                <a:ext cx="15167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 smtClean="0">
                    <a:solidFill>
                      <a:srgbClr val="595959"/>
                    </a:solidFill>
                  </a:rPr>
                  <a:t>小翼</a:t>
                </a:r>
                <a:r>
                  <a:rPr lang="en-US" altLang="zh-CN" sz="1000" b="1" dirty="0" smtClean="0">
                    <a:solidFill>
                      <a:srgbClr val="595959"/>
                    </a:solidFill>
                  </a:rPr>
                  <a:t>UP</a:t>
                </a:r>
                <a:r>
                  <a:rPr lang="zh-CN" altLang="en-US" sz="1000" b="1" dirty="0" smtClean="0">
                    <a:solidFill>
                      <a:srgbClr val="595959"/>
                    </a:solidFill>
                  </a:rPr>
                  <a:t>专项工作讨论群</a:t>
                </a:r>
                <a:endParaRPr lang="zh-CN" altLang="en-US" sz="1000" b="1" dirty="0">
                  <a:solidFill>
                    <a:srgbClr val="595959"/>
                  </a:solidFill>
                </a:endParaRPr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3408927" y="1902704"/>
                <a:ext cx="357316" cy="181699"/>
                <a:chOff x="9191226" y="2877995"/>
                <a:chExt cx="357316" cy="181699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9191226" y="2877995"/>
                  <a:ext cx="357316" cy="181699"/>
                </a:xfrm>
                <a:prstGeom prst="roundRect">
                  <a:avLst>
                    <a:gd name="adj" fmla="val 4603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9215420" y="2893168"/>
                  <a:ext cx="157782" cy="1595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1145963" y="2807520"/>
            <a:ext cx="2815200" cy="362227"/>
            <a:chOff x="1144687" y="2454964"/>
            <a:chExt cx="2815200" cy="362227"/>
          </a:xfrm>
        </p:grpSpPr>
        <p:grpSp>
          <p:nvGrpSpPr>
            <p:cNvPr id="44" name="组合 43"/>
            <p:cNvGrpSpPr/>
            <p:nvPr/>
          </p:nvGrpSpPr>
          <p:grpSpPr>
            <a:xfrm>
              <a:off x="1144687" y="2454964"/>
              <a:ext cx="2815200" cy="362227"/>
              <a:chOff x="1144687" y="1782473"/>
              <a:chExt cx="2815200" cy="362227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144687" y="1782473"/>
                <a:ext cx="2815200" cy="362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23B48"/>
                  </a:solidFill>
                  <a:latin typeface="+mn-ea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535126" y="1838182"/>
                <a:ext cx="6607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rgbClr val="595959"/>
                    </a:solidFill>
                  </a:rPr>
                  <a:t>iOS</a:t>
                </a:r>
                <a:r>
                  <a:rPr lang="zh-CN" altLang="en-US" sz="1000" b="1" dirty="0" smtClean="0">
                    <a:solidFill>
                      <a:srgbClr val="595959"/>
                    </a:solidFill>
                  </a:rPr>
                  <a:t>小组</a:t>
                </a:r>
                <a:endParaRPr lang="zh-CN" altLang="en-US" sz="1000" b="1" dirty="0">
                  <a:solidFill>
                    <a:srgbClr val="595959"/>
                  </a:solidFill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3408927" y="1902704"/>
                <a:ext cx="357316" cy="181699"/>
                <a:chOff x="9191226" y="2877995"/>
                <a:chExt cx="357316" cy="181699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9191226" y="2877995"/>
                  <a:ext cx="357316" cy="181699"/>
                </a:xfrm>
                <a:prstGeom prst="roundRect">
                  <a:avLst>
                    <a:gd name="adj" fmla="val 46035"/>
                  </a:avLst>
                </a:prstGeom>
                <a:solidFill>
                  <a:srgbClr val="00B0F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9386870" y="2893168"/>
                  <a:ext cx="157782" cy="1595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126" y="2495716"/>
              <a:ext cx="288000" cy="288000"/>
            </a:xfrm>
            <a:prstGeom prst="rect">
              <a:avLst/>
            </a:prstGeom>
          </p:spPr>
        </p:pic>
      </p:grp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4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免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打扰设置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4687" y="1782473"/>
            <a:ext cx="2815200" cy="362227"/>
            <a:chOff x="1144687" y="1782473"/>
            <a:chExt cx="2815200" cy="362227"/>
          </a:xfrm>
        </p:grpSpPr>
        <p:sp>
          <p:nvSpPr>
            <p:cNvPr id="20" name="矩形 19"/>
            <p:cNvSpPr/>
            <p:nvPr/>
          </p:nvSpPr>
          <p:spPr>
            <a:xfrm>
              <a:off x="1144687" y="1782473"/>
              <a:ext cx="2815200" cy="3622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234757" y="186769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595959"/>
                  </a:solidFill>
                </a:rPr>
                <a:t>免</a:t>
              </a:r>
              <a:r>
                <a:rPr lang="zh-CN" altLang="en-US" sz="1000" dirty="0">
                  <a:solidFill>
                    <a:srgbClr val="595959"/>
                  </a:solidFill>
                </a:rPr>
                <a:t>打扰</a:t>
              </a: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3408927" y="1902704"/>
              <a:ext cx="357316" cy="181699"/>
              <a:chOff x="9191226" y="2877995"/>
              <a:chExt cx="357316" cy="181699"/>
            </a:xfrm>
          </p:grpSpPr>
          <p:sp>
            <p:nvSpPr>
              <p:cNvPr id="123" name="圆角矩形 122"/>
              <p:cNvSpPr/>
              <p:nvPr/>
            </p:nvSpPr>
            <p:spPr>
              <a:xfrm>
                <a:off x="9191226" y="2877995"/>
                <a:ext cx="357316" cy="181699"/>
              </a:xfrm>
              <a:prstGeom prst="roundRect">
                <a:avLst>
                  <a:gd name="adj" fmla="val 4603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9215420" y="2893168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1130400" y="1256400"/>
            <a:ext cx="2838487" cy="5040000"/>
            <a:chOff x="1129988" y="1254661"/>
            <a:chExt cx="2838487" cy="5040000"/>
          </a:xfrm>
        </p:grpSpPr>
        <p:sp>
          <p:nvSpPr>
            <p:cNvPr id="152" name="矩形 151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免打扰设置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3" name="矩形 15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1171686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1686" y="2156212"/>
            <a:ext cx="2852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本开关打开将会使该工作下所有聊天的免打扰功能都开启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67227" y="1765300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可以开启所有聊天的免打扰功能，也可以单独对每个聊天进行设置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26612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5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免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打扰设置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4687" y="1782473"/>
            <a:ext cx="2815200" cy="362227"/>
            <a:chOff x="1144687" y="1782473"/>
            <a:chExt cx="2815200" cy="362227"/>
          </a:xfrm>
        </p:grpSpPr>
        <p:sp>
          <p:nvSpPr>
            <p:cNvPr id="20" name="矩形 19"/>
            <p:cNvSpPr/>
            <p:nvPr/>
          </p:nvSpPr>
          <p:spPr>
            <a:xfrm>
              <a:off x="1144687" y="1782473"/>
              <a:ext cx="2815200" cy="3622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234757" y="186769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595959"/>
                  </a:solidFill>
                </a:rPr>
                <a:t>免</a:t>
              </a:r>
              <a:r>
                <a:rPr lang="zh-CN" altLang="en-US" sz="1000" dirty="0">
                  <a:solidFill>
                    <a:srgbClr val="595959"/>
                  </a:solidFill>
                </a:rPr>
                <a:t>打扰</a:t>
              </a: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3408927" y="1902704"/>
              <a:ext cx="357316" cy="181699"/>
              <a:chOff x="9191226" y="2877995"/>
              <a:chExt cx="357316" cy="181699"/>
            </a:xfrm>
          </p:grpSpPr>
          <p:sp>
            <p:nvSpPr>
              <p:cNvPr id="123" name="圆角矩形 122"/>
              <p:cNvSpPr/>
              <p:nvPr/>
            </p:nvSpPr>
            <p:spPr>
              <a:xfrm>
                <a:off x="9191226" y="2877995"/>
                <a:ext cx="357316" cy="181699"/>
              </a:xfrm>
              <a:prstGeom prst="roundRect">
                <a:avLst>
                  <a:gd name="adj" fmla="val 46035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9377345" y="2893168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1130400" y="1256400"/>
            <a:ext cx="2838487" cy="5040000"/>
            <a:chOff x="1129988" y="1254661"/>
            <a:chExt cx="2838487" cy="5040000"/>
          </a:xfrm>
        </p:grpSpPr>
        <p:sp>
          <p:nvSpPr>
            <p:cNvPr id="152" name="矩形 151"/>
            <p:cNvSpPr/>
            <p:nvPr/>
          </p:nvSpPr>
          <p:spPr>
            <a:xfrm>
              <a:off x="1135275" y="1263772"/>
              <a:ext cx="2833200" cy="419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免打扰设置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3" name="矩形 152"/>
            <p:cNvSpPr>
              <a:spLocks noChangeAspect="1"/>
            </p:cNvSpPr>
            <p:nvPr/>
          </p:nvSpPr>
          <p:spPr>
            <a:xfrm>
              <a:off x="1129988" y="1254661"/>
              <a:ext cx="2835000" cy="50400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3B48"/>
                </a:solidFill>
                <a:latin typeface="+mn-ea"/>
              </a:endParaRP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1171686" y="12666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71686" y="2156212"/>
            <a:ext cx="2852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本开关打开将会使该工作下所有聊天的免打扰功能都开启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2245" y="1818202"/>
            <a:ext cx="2817966" cy="1502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34378" y="4398794"/>
            <a:ext cx="2815200" cy="316800"/>
            <a:chOff x="1145011" y="4717776"/>
            <a:chExt cx="2815200" cy="316800"/>
          </a:xfrm>
        </p:grpSpPr>
        <p:sp>
          <p:nvSpPr>
            <p:cNvPr id="93" name="矩形 92"/>
            <p:cNvSpPr/>
            <p:nvPr/>
          </p:nvSpPr>
          <p:spPr>
            <a:xfrm>
              <a:off x="1145011" y="4717776"/>
              <a:ext cx="2815200" cy="31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211711" y="4773179"/>
              <a:ext cx="2420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595959"/>
                  </a:solidFill>
                </a:rPr>
                <a:t>允许回复</a:t>
              </a:r>
              <a:endParaRPr lang="zh-CN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3418806" y="4794986"/>
              <a:ext cx="357316" cy="181699"/>
              <a:chOff x="7899827" y="3869799"/>
              <a:chExt cx="357316" cy="181699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7899827" y="3869799"/>
                <a:ext cx="357316" cy="181699"/>
              </a:xfrm>
              <a:prstGeom prst="roundRect">
                <a:avLst>
                  <a:gd name="adj" fmla="val 4603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7903884" y="3884445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6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通知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67227" y="1765300"/>
            <a:ext cx="209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可以开启已读回执，只有开启已读回执的通知才会显示已读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未读标记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 smtClean="0"/>
              <a:t>开启回复功能时，可以针对通知进行回复</a:t>
            </a:r>
            <a:endParaRPr lang="en-US" altLang="zh-CN" sz="1000" dirty="0" smtClean="0"/>
          </a:p>
        </p:txBody>
      </p:sp>
      <p:sp>
        <p:nvSpPr>
          <p:cNvPr id="57" name="矩形 56"/>
          <p:cNvSpPr/>
          <p:nvPr/>
        </p:nvSpPr>
        <p:spPr>
          <a:xfrm>
            <a:off x="1136232" y="3568109"/>
            <a:ext cx="2815200" cy="587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378762" y="5586090"/>
            <a:ext cx="2333625" cy="2762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发送</a:t>
            </a:r>
            <a:endParaRPr lang="zh-CN" altLang="en-US" sz="1000" dirty="0"/>
          </a:p>
        </p:txBody>
      </p:sp>
      <p:sp>
        <p:nvSpPr>
          <p:cNvPr id="59" name="矩形 58"/>
          <p:cNvSpPr/>
          <p:nvPr/>
        </p:nvSpPr>
        <p:spPr>
          <a:xfrm>
            <a:off x="1216363" y="2099834"/>
            <a:ext cx="2656993" cy="87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216614" y="18598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通知内容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37975" y="4151322"/>
            <a:ext cx="2815200" cy="249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72782" y="3331647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参与人</a:t>
            </a:r>
            <a:r>
              <a:rPr lang="zh-CN" altLang="en-US" sz="1000" dirty="0" smtClean="0">
                <a:solidFill>
                  <a:srgbClr val="595959"/>
                </a:solidFill>
              </a:rPr>
              <a:t>（</a:t>
            </a:r>
            <a:r>
              <a:rPr lang="zh-CN" altLang="en-US" sz="1000" dirty="0">
                <a:solidFill>
                  <a:srgbClr val="595959"/>
                </a:solidFill>
              </a:rPr>
              <a:t>已</a:t>
            </a:r>
            <a:r>
              <a:rPr lang="zh-CN" altLang="en-US" sz="1000" dirty="0" smtClean="0">
                <a:solidFill>
                  <a:srgbClr val="595959"/>
                </a:solidFill>
              </a:rPr>
              <a:t>选择</a:t>
            </a:r>
            <a:r>
              <a:rPr lang="en-US" altLang="zh-CN" sz="1000" dirty="0" smtClean="0">
                <a:solidFill>
                  <a:srgbClr val="595959"/>
                </a:solidFill>
              </a:rPr>
              <a:t>7/7</a:t>
            </a:r>
            <a:r>
              <a:rPr lang="zh-CN" altLang="en-US" sz="1000" dirty="0" smtClean="0">
                <a:solidFill>
                  <a:srgbClr val="595959"/>
                </a:solidFill>
              </a:rPr>
              <a:t>）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263426" y="4162807"/>
            <a:ext cx="2688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指定</a:t>
            </a:r>
            <a:r>
              <a:rPr lang="zh-CN" altLang="en-US" sz="1000" dirty="0">
                <a:solidFill>
                  <a:srgbClr val="595959"/>
                </a:solidFill>
              </a:rPr>
              <a:t>参与人</a:t>
            </a:r>
            <a:r>
              <a:rPr lang="zh-CN" altLang="en-US" sz="1000" dirty="0" smtClean="0">
                <a:solidFill>
                  <a:srgbClr val="595959"/>
                </a:solidFill>
              </a:rPr>
              <a:t>                                                   </a:t>
            </a:r>
            <a:r>
              <a:rPr lang="en-US" altLang="zh-CN" sz="1000" b="1" dirty="0">
                <a:solidFill>
                  <a:srgbClr val="595959"/>
                </a:solidFill>
                <a:latin typeface="Lato"/>
              </a:rPr>
              <a:t>&gt;</a:t>
            </a:r>
            <a:endParaRPr lang="zh-CN" altLang="en-US" sz="1000" b="1" dirty="0">
              <a:solidFill>
                <a:srgbClr val="595959"/>
              </a:solidFill>
              <a:latin typeface="Lato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129988" y="1254661"/>
            <a:ext cx="2840061" cy="5040000"/>
            <a:chOff x="1129988" y="1254661"/>
            <a:chExt cx="2840061" cy="50400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129988" y="1254661"/>
              <a:ext cx="2840061" cy="5040000"/>
              <a:chOff x="1129988" y="1254661"/>
              <a:chExt cx="2840061" cy="50400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136849" y="1263772"/>
                <a:ext cx="2833200" cy="41980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+mn-ea"/>
                  </a:rPr>
                  <a:t>新建通知</a:t>
                </a:r>
                <a:endParaRPr lang="zh-CN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8" name="矩形 67"/>
              <p:cNvSpPr>
                <a:spLocks noChangeAspect="1"/>
              </p:cNvSpPr>
              <p:nvPr/>
            </p:nvSpPr>
            <p:spPr>
              <a:xfrm>
                <a:off x="1129988" y="1254661"/>
                <a:ext cx="2835000" cy="5040000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23B48"/>
                  </a:solidFill>
                  <a:latin typeface="+mn-ea"/>
                </a:endParaRPr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175300" y="12631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S UI Gothic" panose="020B0600070205080204" pitchFamily="34" charset="-128"/>
                  <a:ea typeface="MS UI Gothic" panose="020B0600070205080204" pitchFamily="34" charset="-128"/>
                </a:rPr>
                <a:t>&lt;</a:t>
              </a:r>
              <a:endParaRPr lang="zh-CN" altLang="en-US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01" y="3653869"/>
            <a:ext cx="288000" cy="288000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242105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宁丽环</a:t>
            </a: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59" y="3653869"/>
            <a:ext cx="288000" cy="288000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1744077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rgbClr val="595959"/>
                </a:solidFill>
              </a:rPr>
              <a:t>耿红闯</a:t>
            </a:r>
            <a:endParaRPr lang="zh-CN" altLang="en-US" sz="800" dirty="0">
              <a:solidFill>
                <a:srgbClr val="595959"/>
              </a:solidFill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17" y="3653869"/>
            <a:ext cx="288000" cy="288000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2275435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王园园</a:t>
            </a: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75" y="3653869"/>
            <a:ext cx="288000" cy="288000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2806793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刘泊含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32" y="3653869"/>
            <a:ext cx="288000" cy="288000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3338150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祝庆庆</a:t>
            </a: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27" y="3077843"/>
            <a:ext cx="180000" cy="18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6" y="3075993"/>
            <a:ext cx="172800" cy="172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87" y="1865655"/>
            <a:ext cx="216000" cy="2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0" y="3366920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62" y="4789438"/>
            <a:ext cx="108000" cy="10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61387" y="47188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92D7"/>
                </a:solidFill>
              </a:rPr>
              <a:t>添加</a:t>
            </a:r>
            <a:r>
              <a:rPr lang="zh-CN" altLang="en-US" sz="1000" dirty="0" smtClean="0">
                <a:solidFill>
                  <a:srgbClr val="0092D7"/>
                </a:solidFill>
              </a:rPr>
              <a:t>选项</a:t>
            </a:r>
            <a:endParaRPr lang="zh-CN" altLang="en-US" sz="1000" dirty="0">
              <a:solidFill>
                <a:srgbClr val="0092D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34378" y="4398794"/>
            <a:ext cx="2815200" cy="316800"/>
            <a:chOff x="1145011" y="4717776"/>
            <a:chExt cx="2815200" cy="316800"/>
          </a:xfrm>
        </p:grpSpPr>
        <p:sp>
          <p:nvSpPr>
            <p:cNvPr id="93" name="矩形 92"/>
            <p:cNvSpPr/>
            <p:nvPr/>
          </p:nvSpPr>
          <p:spPr>
            <a:xfrm>
              <a:off x="1145011" y="4717776"/>
              <a:ext cx="2815200" cy="31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211711" y="4773179"/>
              <a:ext cx="2420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595959"/>
                  </a:solidFill>
                </a:rPr>
                <a:t>允许回复</a:t>
              </a:r>
              <a:endParaRPr lang="zh-CN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3418806" y="4794986"/>
              <a:ext cx="357316" cy="181699"/>
              <a:chOff x="7899827" y="3869799"/>
              <a:chExt cx="357316" cy="181699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7899827" y="3869799"/>
                <a:ext cx="357316" cy="181699"/>
              </a:xfrm>
              <a:prstGeom prst="roundRect">
                <a:avLst>
                  <a:gd name="adj" fmla="val 46035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8081307" y="387079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8" name="圆角矩形 57"/>
          <p:cNvSpPr/>
          <p:nvPr/>
        </p:nvSpPr>
        <p:spPr>
          <a:xfrm>
            <a:off x="1378762" y="5586090"/>
            <a:ext cx="2333625" cy="2762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发送</a:t>
            </a:r>
            <a:endParaRPr lang="zh-CN" altLang="en-US" sz="1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131973" y="4557022"/>
            <a:ext cx="2901789" cy="1714874"/>
            <a:chOff x="5510919" y="3954208"/>
            <a:chExt cx="2901789" cy="1714874"/>
          </a:xfrm>
        </p:grpSpPr>
        <p:grpSp>
          <p:nvGrpSpPr>
            <p:cNvPr id="13" name="组合 12"/>
            <p:cNvGrpSpPr/>
            <p:nvPr/>
          </p:nvGrpSpPr>
          <p:grpSpPr>
            <a:xfrm>
              <a:off x="5510919" y="3954208"/>
              <a:ext cx="2901789" cy="1714874"/>
              <a:chOff x="1129988" y="4375315"/>
              <a:chExt cx="2901789" cy="171487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138575" y="4385147"/>
                <a:ext cx="2832924" cy="1705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29988" y="4385146"/>
                <a:ext cx="2840061" cy="2725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rgbClr val="00B0F0"/>
                    </a:solidFill>
                  </a:rPr>
                  <a:t>添加回复选项</a:t>
                </a:r>
                <a:endParaRPr lang="zh-CN" altLang="en-US" sz="12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539334" y="4375315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00B0F0"/>
                    </a:solidFill>
                  </a:rPr>
                  <a:t>确定</a:t>
                </a:r>
                <a:endParaRPr lang="zh-CN" altLang="en-US" sz="12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5519506" y="4239955"/>
              <a:ext cx="2831474" cy="360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00B0F0"/>
                  </a:solidFill>
                </a:rPr>
                <a:t>已处理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519506" y="4595565"/>
              <a:ext cx="2831474" cy="360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00B0F0"/>
                  </a:solidFill>
                </a:rPr>
                <a:t>参加</a:t>
              </a:r>
              <a:r>
                <a:rPr lang="en-US" altLang="zh-CN" sz="1200" dirty="0" smtClean="0">
                  <a:solidFill>
                    <a:srgbClr val="00B0F0"/>
                  </a:solidFill>
                </a:rPr>
                <a:t>/</a:t>
              </a:r>
              <a:r>
                <a:rPr lang="zh-CN" altLang="en-US" sz="1200" dirty="0" smtClean="0">
                  <a:solidFill>
                    <a:srgbClr val="00B0F0"/>
                  </a:solidFill>
                </a:rPr>
                <a:t>不参加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10919" y="4951432"/>
              <a:ext cx="2831474" cy="360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00B0F0"/>
                  </a:solidFill>
                </a:rPr>
                <a:t>同意</a:t>
              </a:r>
              <a:r>
                <a:rPr lang="en-US" altLang="zh-CN" sz="1200" dirty="0" smtClean="0">
                  <a:solidFill>
                    <a:srgbClr val="00B0F0"/>
                  </a:solidFill>
                </a:rPr>
                <a:t>/</a:t>
              </a:r>
              <a:r>
                <a:rPr lang="zh-CN" altLang="en-US" sz="1200" dirty="0" smtClean="0">
                  <a:solidFill>
                    <a:srgbClr val="00B0F0"/>
                  </a:solidFill>
                </a:rPr>
                <a:t>拒绝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510919" y="5308444"/>
              <a:ext cx="2831474" cy="360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00B0F0"/>
                  </a:solidFill>
                </a:rPr>
                <a:t>自定义选项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42245" y="1818202"/>
            <a:ext cx="2817966" cy="1502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7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通知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67227" y="1765300"/>
            <a:ext cx="2095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开启回复后，可以自定义默认选项</a:t>
            </a:r>
            <a:endParaRPr lang="en-US" altLang="zh-CN" sz="1000" dirty="0" smtClean="0"/>
          </a:p>
        </p:txBody>
      </p:sp>
      <p:sp>
        <p:nvSpPr>
          <p:cNvPr id="57" name="矩形 56"/>
          <p:cNvSpPr/>
          <p:nvPr/>
        </p:nvSpPr>
        <p:spPr>
          <a:xfrm>
            <a:off x="1136232" y="3568109"/>
            <a:ext cx="2815200" cy="587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216363" y="2099834"/>
            <a:ext cx="2656993" cy="87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216614" y="18598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通知内容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37975" y="4151322"/>
            <a:ext cx="2815200" cy="249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72782" y="3331647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参与人</a:t>
            </a:r>
            <a:r>
              <a:rPr lang="zh-CN" altLang="en-US" sz="1000" dirty="0" smtClean="0">
                <a:solidFill>
                  <a:srgbClr val="595959"/>
                </a:solidFill>
              </a:rPr>
              <a:t>（</a:t>
            </a:r>
            <a:r>
              <a:rPr lang="zh-CN" altLang="en-US" sz="1000" dirty="0">
                <a:solidFill>
                  <a:srgbClr val="595959"/>
                </a:solidFill>
              </a:rPr>
              <a:t>已</a:t>
            </a:r>
            <a:r>
              <a:rPr lang="zh-CN" altLang="en-US" sz="1000" dirty="0" smtClean="0">
                <a:solidFill>
                  <a:srgbClr val="595959"/>
                </a:solidFill>
              </a:rPr>
              <a:t>选择</a:t>
            </a:r>
            <a:r>
              <a:rPr lang="en-US" altLang="zh-CN" sz="1000" dirty="0" smtClean="0">
                <a:solidFill>
                  <a:srgbClr val="595959"/>
                </a:solidFill>
              </a:rPr>
              <a:t>7/7</a:t>
            </a:r>
            <a:r>
              <a:rPr lang="zh-CN" altLang="en-US" sz="1000" dirty="0" smtClean="0">
                <a:solidFill>
                  <a:srgbClr val="595959"/>
                </a:solidFill>
              </a:rPr>
              <a:t>）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263426" y="4162807"/>
            <a:ext cx="2688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指定</a:t>
            </a:r>
            <a:r>
              <a:rPr lang="zh-CN" altLang="en-US" sz="1000" dirty="0">
                <a:solidFill>
                  <a:srgbClr val="595959"/>
                </a:solidFill>
              </a:rPr>
              <a:t>参与人</a:t>
            </a:r>
            <a:r>
              <a:rPr lang="zh-CN" altLang="en-US" sz="1000" dirty="0" smtClean="0">
                <a:solidFill>
                  <a:srgbClr val="595959"/>
                </a:solidFill>
              </a:rPr>
              <a:t>                                                   </a:t>
            </a:r>
            <a:r>
              <a:rPr lang="en-US" altLang="zh-CN" sz="1000" b="1" dirty="0">
                <a:solidFill>
                  <a:srgbClr val="595959"/>
                </a:solidFill>
                <a:latin typeface="Lato"/>
              </a:rPr>
              <a:t>&gt;</a:t>
            </a:r>
            <a:endParaRPr lang="zh-CN" altLang="en-US" sz="1000" b="1" dirty="0">
              <a:solidFill>
                <a:srgbClr val="595959"/>
              </a:solidFill>
              <a:latin typeface="Lato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129988" y="1254661"/>
            <a:ext cx="2840061" cy="5040000"/>
            <a:chOff x="1129988" y="1254661"/>
            <a:chExt cx="2840061" cy="50400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129988" y="1254661"/>
              <a:ext cx="2840061" cy="5040000"/>
              <a:chOff x="1129988" y="1254661"/>
              <a:chExt cx="2840061" cy="50400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136849" y="1263772"/>
                <a:ext cx="2833200" cy="41980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+mn-ea"/>
                  </a:rPr>
                  <a:t>新建通知</a:t>
                </a:r>
                <a:endParaRPr lang="zh-CN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8" name="矩形 67"/>
              <p:cNvSpPr>
                <a:spLocks noChangeAspect="1"/>
              </p:cNvSpPr>
              <p:nvPr/>
            </p:nvSpPr>
            <p:spPr>
              <a:xfrm>
                <a:off x="1129988" y="1254661"/>
                <a:ext cx="2835000" cy="5040000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23B48"/>
                  </a:solidFill>
                  <a:latin typeface="+mn-ea"/>
                </a:endParaRPr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175300" y="12631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S UI Gothic" panose="020B0600070205080204" pitchFamily="34" charset="-128"/>
                  <a:ea typeface="MS UI Gothic" panose="020B0600070205080204" pitchFamily="34" charset="-128"/>
                </a:rPr>
                <a:t>&lt;</a:t>
              </a:r>
              <a:endParaRPr lang="zh-CN" altLang="en-US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01" y="3653869"/>
            <a:ext cx="288000" cy="288000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242105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宁丽环</a:t>
            </a: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59" y="3653869"/>
            <a:ext cx="288000" cy="288000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1744077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rgbClr val="595959"/>
                </a:solidFill>
              </a:rPr>
              <a:t>耿红闯</a:t>
            </a:r>
            <a:endParaRPr lang="zh-CN" altLang="en-US" sz="800" dirty="0">
              <a:solidFill>
                <a:srgbClr val="595959"/>
              </a:solidFill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17" y="3653869"/>
            <a:ext cx="288000" cy="288000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2275435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王园园</a:t>
            </a: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75" y="3653869"/>
            <a:ext cx="288000" cy="288000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2806793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刘泊含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32" y="3653869"/>
            <a:ext cx="288000" cy="288000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3338150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祝庆庆</a:t>
            </a: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27" y="3077843"/>
            <a:ext cx="180000" cy="18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6" y="3075993"/>
            <a:ext cx="172800" cy="172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87" y="1865655"/>
            <a:ext cx="216000" cy="2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0" y="3366920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2245" y="1818202"/>
            <a:ext cx="2817966" cy="1502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34378" y="4398794"/>
            <a:ext cx="2815200" cy="316800"/>
            <a:chOff x="1145011" y="4717776"/>
            <a:chExt cx="2815200" cy="316800"/>
          </a:xfrm>
        </p:grpSpPr>
        <p:sp>
          <p:nvSpPr>
            <p:cNvPr id="93" name="矩形 92"/>
            <p:cNvSpPr/>
            <p:nvPr/>
          </p:nvSpPr>
          <p:spPr>
            <a:xfrm>
              <a:off x="1145011" y="4717776"/>
              <a:ext cx="2815200" cy="31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211711" y="4773179"/>
              <a:ext cx="2420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595959"/>
                  </a:solidFill>
                </a:rPr>
                <a:t>允许回复</a:t>
              </a:r>
              <a:endParaRPr lang="zh-CN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3418806" y="4794986"/>
              <a:ext cx="357316" cy="181699"/>
              <a:chOff x="7899827" y="3869799"/>
              <a:chExt cx="357316" cy="181699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7899827" y="3869799"/>
                <a:ext cx="357316" cy="181699"/>
              </a:xfrm>
              <a:prstGeom prst="roundRect">
                <a:avLst>
                  <a:gd name="adj" fmla="val 46035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8081307" y="3870797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8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通知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67227" y="1765300"/>
            <a:ext cx="2095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开启回复后，可以自定义默认选项</a:t>
            </a:r>
            <a:endParaRPr lang="en-US" altLang="zh-CN" sz="1000" dirty="0" smtClean="0"/>
          </a:p>
        </p:txBody>
      </p:sp>
      <p:sp>
        <p:nvSpPr>
          <p:cNvPr id="57" name="矩形 56"/>
          <p:cNvSpPr/>
          <p:nvPr/>
        </p:nvSpPr>
        <p:spPr>
          <a:xfrm>
            <a:off x="1136232" y="3568109"/>
            <a:ext cx="2815200" cy="587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378762" y="5899994"/>
            <a:ext cx="2333625" cy="2762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发送</a:t>
            </a:r>
            <a:endParaRPr lang="zh-CN" altLang="en-US" sz="1000" dirty="0"/>
          </a:p>
        </p:txBody>
      </p:sp>
      <p:sp>
        <p:nvSpPr>
          <p:cNvPr id="59" name="矩形 58"/>
          <p:cNvSpPr/>
          <p:nvPr/>
        </p:nvSpPr>
        <p:spPr>
          <a:xfrm>
            <a:off x="1216363" y="2099834"/>
            <a:ext cx="2656993" cy="87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216614" y="18598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通知内容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37975" y="4151322"/>
            <a:ext cx="2815200" cy="249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72782" y="3331647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参与人</a:t>
            </a:r>
            <a:r>
              <a:rPr lang="zh-CN" altLang="en-US" sz="1000" dirty="0" smtClean="0">
                <a:solidFill>
                  <a:srgbClr val="595959"/>
                </a:solidFill>
              </a:rPr>
              <a:t>（</a:t>
            </a:r>
            <a:r>
              <a:rPr lang="zh-CN" altLang="en-US" sz="1000" dirty="0">
                <a:solidFill>
                  <a:srgbClr val="595959"/>
                </a:solidFill>
              </a:rPr>
              <a:t>已</a:t>
            </a:r>
            <a:r>
              <a:rPr lang="zh-CN" altLang="en-US" sz="1000" dirty="0" smtClean="0">
                <a:solidFill>
                  <a:srgbClr val="595959"/>
                </a:solidFill>
              </a:rPr>
              <a:t>选择</a:t>
            </a:r>
            <a:r>
              <a:rPr lang="en-US" altLang="zh-CN" sz="1000" dirty="0" smtClean="0">
                <a:solidFill>
                  <a:srgbClr val="595959"/>
                </a:solidFill>
              </a:rPr>
              <a:t>7/7</a:t>
            </a:r>
            <a:r>
              <a:rPr lang="zh-CN" altLang="en-US" sz="1000" dirty="0" smtClean="0">
                <a:solidFill>
                  <a:srgbClr val="595959"/>
                </a:solidFill>
              </a:rPr>
              <a:t>）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263426" y="4162807"/>
            <a:ext cx="2688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指定</a:t>
            </a:r>
            <a:r>
              <a:rPr lang="zh-CN" altLang="en-US" sz="1000" dirty="0">
                <a:solidFill>
                  <a:srgbClr val="595959"/>
                </a:solidFill>
              </a:rPr>
              <a:t>参与人</a:t>
            </a:r>
            <a:r>
              <a:rPr lang="zh-CN" altLang="en-US" sz="1000" dirty="0" smtClean="0">
                <a:solidFill>
                  <a:srgbClr val="595959"/>
                </a:solidFill>
              </a:rPr>
              <a:t>                                                   </a:t>
            </a:r>
            <a:r>
              <a:rPr lang="en-US" altLang="zh-CN" sz="1000" b="1" dirty="0">
                <a:solidFill>
                  <a:srgbClr val="595959"/>
                </a:solidFill>
                <a:latin typeface="Lato"/>
              </a:rPr>
              <a:t>&gt;</a:t>
            </a:r>
            <a:endParaRPr lang="zh-CN" altLang="en-US" sz="1000" b="1" dirty="0">
              <a:solidFill>
                <a:srgbClr val="595959"/>
              </a:solidFill>
              <a:latin typeface="Lato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129988" y="1254661"/>
            <a:ext cx="2840061" cy="5040000"/>
            <a:chOff x="1129988" y="1254661"/>
            <a:chExt cx="2840061" cy="50400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129988" y="1254661"/>
              <a:ext cx="2840061" cy="5040000"/>
              <a:chOff x="1129988" y="1254661"/>
              <a:chExt cx="2840061" cy="50400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136849" y="1263772"/>
                <a:ext cx="2833200" cy="41980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+mn-ea"/>
                  </a:rPr>
                  <a:t>新建通知</a:t>
                </a:r>
                <a:endParaRPr lang="zh-CN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8" name="矩形 67"/>
              <p:cNvSpPr>
                <a:spLocks noChangeAspect="1"/>
              </p:cNvSpPr>
              <p:nvPr/>
            </p:nvSpPr>
            <p:spPr>
              <a:xfrm>
                <a:off x="1129988" y="1254661"/>
                <a:ext cx="2835000" cy="5040000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23B48"/>
                  </a:solidFill>
                  <a:latin typeface="+mn-ea"/>
                </a:endParaRPr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175300" y="12631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S UI Gothic" panose="020B0600070205080204" pitchFamily="34" charset="-128"/>
                  <a:ea typeface="MS UI Gothic" panose="020B0600070205080204" pitchFamily="34" charset="-128"/>
                </a:rPr>
                <a:t>&lt;</a:t>
              </a:r>
              <a:endParaRPr lang="zh-CN" altLang="en-US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01" y="3653869"/>
            <a:ext cx="288000" cy="288000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242105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宁丽环</a:t>
            </a: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59" y="3653869"/>
            <a:ext cx="288000" cy="288000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1744077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rgbClr val="595959"/>
                </a:solidFill>
              </a:rPr>
              <a:t>耿红闯</a:t>
            </a:r>
            <a:endParaRPr lang="zh-CN" altLang="en-US" sz="800" dirty="0">
              <a:solidFill>
                <a:srgbClr val="595959"/>
              </a:solidFill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17" y="3653869"/>
            <a:ext cx="288000" cy="288000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2275435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王园园</a:t>
            </a: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75" y="3653869"/>
            <a:ext cx="288000" cy="288000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2806793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刘泊含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32" y="3653869"/>
            <a:ext cx="288000" cy="288000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3338150" y="39245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祝庆庆</a:t>
            </a: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27" y="3077843"/>
            <a:ext cx="180000" cy="18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6" y="3075993"/>
            <a:ext cx="172800" cy="172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87" y="1865655"/>
            <a:ext cx="216000" cy="2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0" y="3366920"/>
            <a:ext cx="180000" cy="180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261387" y="5524086"/>
            <a:ext cx="729275" cy="246221"/>
            <a:chOff x="1261387" y="4759803"/>
            <a:chExt cx="729275" cy="246221"/>
          </a:xfrm>
        </p:grpSpPr>
        <p:sp>
          <p:nvSpPr>
            <p:cNvPr id="10" name="文本框 9"/>
            <p:cNvSpPr txBox="1"/>
            <p:nvPr/>
          </p:nvSpPr>
          <p:spPr>
            <a:xfrm>
              <a:off x="1261387" y="475980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rgbClr val="0092D7"/>
                  </a:solidFill>
                </a:rPr>
                <a:t>添加</a:t>
              </a:r>
              <a:r>
                <a:rPr lang="zh-CN" altLang="en-US" sz="1000" dirty="0" smtClean="0">
                  <a:solidFill>
                    <a:srgbClr val="0092D7"/>
                  </a:solidFill>
                </a:rPr>
                <a:t>选项</a:t>
              </a:r>
              <a:endParaRPr lang="zh-CN" altLang="en-US" sz="1000" dirty="0">
                <a:solidFill>
                  <a:srgbClr val="0092D7"/>
                </a:solidFill>
              </a:endParaRP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62" y="4828075"/>
              <a:ext cx="108000" cy="10800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300754" y="4771167"/>
            <a:ext cx="1413312" cy="316800"/>
            <a:chOff x="1300754" y="4771167"/>
            <a:chExt cx="1413312" cy="316800"/>
          </a:xfrm>
        </p:grpSpPr>
        <p:sp>
          <p:nvSpPr>
            <p:cNvPr id="42" name="矩形 41"/>
            <p:cNvSpPr/>
            <p:nvPr/>
          </p:nvSpPr>
          <p:spPr>
            <a:xfrm>
              <a:off x="1634066" y="4771167"/>
              <a:ext cx="1080000" cy="31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00754" y="4822033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rgbClr val="595959"/>
                  </a:solidFill>
                </a:rPr>
                <a:t>1.</a:t>
              </a:r>
              <a:endParaRPr lang="zh-CN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62089" y="481558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参加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13244" y="5129983"/>
            <a:ext cx="1413312" cy="316800"/>
            <a:chOff x="1285948" y="5129983"/>
            <a:chExt cx="1413312" cy="316800"/>
          </a:xfrm>
        </p:grpSpPr>
        <p:sp>
          <p:nvSpPr>
            <p:cNvPr id="45" name="矩形 44"/>
            <p:cNvSpPr/>
            <p:nvPr/>
          </p:nvSpPr>
          <p:spPr>
            <a:xfrm>
              <a:off x="1619260" y="5129983"/>
              <a:ext cx="1080000" cy="31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85948" y="5180849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rgbClr val="595959"/>
                  </a:solidFill>
                </a:rPr>
                <a:t>2</a:t>
              </a:r>
              <a:r>
                <a:rPr lang="en-US" altLang="zh-CN" sz="1000" dirty="0" smtClean="0">
                  <a:solidFill>
                    <a:srgbClr val="595959"/>
                  </a:solidFill>
                </a:rPr>
                <a:t>.</a:t>
              </a:r>
              <a:endParaRPr lang="zh-CN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47283" y="5174398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不参加</a:t>
              </a:r>
              <a:endParaRPr lang="zh-CN" altLang="en-US" sz="10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343136" y="2544078"/>
            <a:ext cx="2568540" cy="1582211"/>
            <a:chOff x="1275479" y="2292873"/>
            <a:chExt cx="2568540" cy="1582211"/>
          </a:xfrm>
        </p:grpSpPr>
        <p:grpSp>
          <p:nvGrpSpPr>
            <p:cNvPr id="51" name="组合 50"/>
            <p:cNvGrpSpPr/>
            <p:nvPr/>
          </p:nvGrpSpPr>
          <p:grpSpPr>
            <a:xfrm>
              <a:off x="1275479" y="2292873"/>
              <a:ext cx="2568540" cy="1582211"/>
              <a:chOff x="6935056" y="2219216"/>
              <a:chExt cx="2568540" cy="1582211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6935056" y="2219216"/>
                <a:ext cx="2568540" cy="1582211"/>
              </a:xfrm>
              <a:prstGeom prst="roundRect">
                <a:avLst>
                  <a:gd name="adj" fmla="val 504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 flipV="1">
                <a:off x="6935056" y="2459028"/>
                <a:ext cx="2568540" cy="3773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2777" y="2273556"/>
                <a:ext cx="144000" cy="144000"/>
              </a:xfrm>
              <a:prstGeom prst="rect">
                <a:avLst/>
              </a:prstGeom>
            </p:spPr>
          </p:pic>
          <p:sp>
            <p:nvSpPr>
              <p:cNvPr id="73" name="文本框 72"/>
              <p:cNvSpPr txBox="1"/>
              <p:nvPr/>
            </p:nvSpPr>
            <p:spPr>
              <a:xfrm>
                <a:off x="7165606" y="2249681"/>
                <a:ext cx="10054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b="1" dirty="0" smtClean="0">
                    <a:solidFill>
                      <a:srgbClr val="595959"/>
                    </a:solidFill>
                  </a:rPr>
                  <a:t>研发内部会议通知</a:t>
                </a:r>
                <a:endParaRPr lang="zh-CN" altLang="en-US" sz="800" b="1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7001459" y="2511169"/>
                <a:ext cx="246772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600" b="1" dirty="0" smtClean="0">
                    <a:solidFill>
                      <a:srgbClr val="595959"/>
                    </a:solidFill>
                  </a:rPr>
                  <a:t>主题            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研发内部会议</a:t>
                </a:r>
                <a:endParaRPr lang="en-US" altLang="zh-CN" sz="600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 smtClean="0">
                    <a:solidFill>
                      <a:srgbClr val="595959"/>
                    </a:solidFill>
                  </a:rPr>
                  <a:t>时间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            </a:t>
                </a:r>
                <a:r>
                  <a:rPr lang="en-US" altLang="zh-CN" sz="600" dirty="0" smtClean="0">
                    <a:solidFill>
                      <a:srgbClr val="595959"/>
                    </a:solidFill>
                  </a:rPr>
                  <a:t>2018/7/23 13:30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 smtClean="0">
                    <a:solidFill>
                      <a:srgbClr val="595959"/>
                    </a:solidFill>
                  </a:rPr>
                  <a:t>地点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            园区</a:t>
                </a:r>
                <a:r>
                  <a:rPr lang="en-US" altLang="zh-CN" sz="600" dirty="0" smtClean="0">
                    <a:solidFill>
                      <a:srgbClr val="595959"/>
                    </a:solidFill>
                  </a:rPr>
                  <a:t>203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会议室</a:t>
                </a:r>
                <a:endParaRPr lang="en-US" altLang="zh-CN" sz="600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 smtClean="0">
                    <a:solidFill>
                      <a:srgbClr val="595959"/>
                    </a:solidFill>
                  </a:rPr>
                  <a:t>会议内容     </a:t>
                </a:r>
                <a:r>
                  <a:rPr lang="en-US" altLang="zh-CN" sz="600" dirty="0" smtClean="0">
                    <a:solidFill>
                      <a:srgbClr val="595959"/>
                    </a:solidFill>
                  </a:rPr>
                  <a:t>1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、项目团队支撑工作安排</a:t>
                </a:r>
                <a:endParaRPr lang="en-US" altLang="zh-CN" sz="600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600" dirty="0">
                    <a:solidFill>
                      <a:srgbClr val="595959"/>
                    </a:solidFill>
                  </a:rPr>
                  <a:t> </a:t>
                </a:r>
                <a:r>
                  <a:rPr lang="en-US" altLang="zh-CN" sz="600" dirty="0" smtClean="0">
                    <a:solidFill>
                      <a:srgbClr val="595959"/>
                    </a:solidFill>
                  </a:rPr>
                  <a:t>                   2</a:t>
                </a:r>
                <a:r>
                  <a:rPr lang="zh-CN" altLang="en-US" sz="600" dirty="0" smtClean="0">
                    <a:solidFill>
                      <a:srgbClr val="595959"/>
                    </a:solidFill>
                  </a:rPr>
                  <a:t>、遗留问题讨论</a:t>
                </a:r>
                <a:endParaRPr lang="en-US" altLang="zh-CN" sz="600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>
                    <a:solidFill>
                      <a:srgbClr val="595959"/>
                    </a:solidFill>
                  </a:rPr>
                  <a:t>发起人</a:t>
                </a:r>
                <a:endParaRPr lang="en-US" altLang="zh-CN" sz="600" b="1" dirty="0" smtClean="0">
                  <a:solidFill>
                    <a:srgbClr val="5959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600" b="1" dirty="0">
                    <a:solidFill>
                      <a:srgbClr val="595959"/>
                    </a:solidFill>
                  </a:rPr>
                  <a:t>参与人</a:t>
                </a: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7445420" y="3397083"/>
                <a:ext cx="432000" cy="108000"/>
              </a:xfrm>
              <a:prstGeom prst="roundRect">
                <a:avLst/>
              </a:prstGeom>
              <a:solidFill>
                <a:srgbClr val="509EDE"/>
              </a:solidFill>
              <a:ln>
                <a:solidFill>
                  <a:srgbClr val="509E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 smtClean="0"/>
                  <a:t>王园园</a:t>
                </a:r>
                <a:endParaRPr lang="zh-CN" altLang="en-US" sz="500" dirty="0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7952474" y="3397083"/>
                <a:ext cx="324000" cy="108000"/>
              </a:xfrm>
              <a:prstGeom prst="roundRect">
                <a:avLst/>
              </a:prstGeom>
              <a:solidFill>
                <a:srgbClr val="509EDE"/>
              </a:solidFill>
              <a:ln>
                <a:solidFill>
                  <a:srgbClr val="509E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吴辉</a:t>
                </a: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8365698" y="3397083"/>
                <a:ext cx="432000" cy="108000"/>
              </a:xfrm>
              <a:prstGeom prst="roundRect">
                <a:avLst/>
              </a:prstGeom>
              <a:solidFill>
                <a:srgbClr val="509EDE"/>
              </a:solidFill>
              <a:ln>
                <a:solidFill>
                  <a:srgbClr val="509E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耿红闯</a:t>
                </a:r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8874271" y="3397083"/>
                <a:ext cx="216000" cy="108000"/>
              </a:xfrm>
              <a:prstGeom prst="roundRect">
                <a:avLst/>
              </a:prstGeom>
              <a:solidFill>
                <a:srgbClr val="509EDE"/>
              </a:solidFill>
              <a:ln>
                <a:solidFill>
                  <a:srgbClr val="509E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 smtClean="0"/>
                  <a:t>…</a:t>
                </a:r>
                <a:endParaRPr lang="zh-CN" altLang="en-US" sz="500" dirty="0"/>
              </a:p>
            </p:txBody>
          </p:sp>
        </p:grpSp>
        <p:sp>
          <p:nvSpPr>
            <p:cNvPr id="53" name="圆角矩形 52"/>
            <p:cNvSpPr/>
            <p:nvPr/>
          </p:nvSpPr>
          <p:spPr>
            <a:xfrm>
              <a:off x="1785843" y="3331576"/>
              <a:ext cx="324000" cy="108000"/>
            </a:xfrm>
            <a:prstGeom prst="roundRect">
              <a:avLst/>
            </a:prstGeom>
            <a:solidFill>
              <a:srgbClr val="509EDE"/>
            </a:solidFill>
            <a:ln>
              <a:solidFill>
                <a:srgbClr val="509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 smtClean="0"/>
                <a:t>高吉</a:t>
              </a:r>
              <a:endParaRPr lang="zh-CN" altLang="en-US" sz="500" dirty="0"/>
            </a:p>
          </p:txBody>
        </p:sp>
      </p:grpSp>
      <p:sp>
        <p:nvSpPr>
          <p:cNvPr id="89" name="矩形 88"/>
          <p:cNvSpPr/>
          <p:nvPr/>
        </p:nvSpPr>
        <p:spPr>
          <a:xfrm>
            <a:off x="4288578" y="2254421"/>
            <a:ext cx="133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回复选项示例</a:t>
            </a:r>
            <a:r>
              <a:rPr lang="zh-CN" altLang="en-US" sz="1000" dirty="0"/>
              <a:t>：</a:t>
            </a:r>
            <a:endParaRPr lang="en-US" altLang="zh-CN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5917692" y="3940389"/>
            <a:ext cx="360000" cy="108000"/>
          </a:xfrm>
          <a:prstGeom prst="roundRect">
            <a:avLst/>
          </a:prstGeom>
          <a:solidFill>
            <a:srgbClr val="FD9731"/>
          </a:solidFill>
          <a:ln>
            <a:solidFill>
              <a:srgbClr val="FD9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dirty="0" smtClean="0"/>
              <a:t>参加</a:t>
            </a:r>
            <a:endParaRPr lang="zh-CN" altLang="en-US" sz="500" dirty="0"/>
          </a:p>
        </p:txBody>
      </p:sp>
      <p:sp>
        <p:nvSpPr>
          <p:cNvPr id="90" name="圆角矩形 89"/>
          <p:cNvSpPr/>
          <p:nvPr/>
        </p:nvSpPr>
        <p:spPr>
          <a:xfrm>
            <a:off x="6353955" y="3944594"/>
            <a:ext cx="432000" cy="108000"/>
          </a:xfrm>
          <a:prstGeom prst="roundRect">
            <a:avLst/>
          </a:prstGeom>
          <a:solidFill>
            <a:srgbClr val="FD9731"/>
          </a:solidFill>
          <a:ln>
            <a:solidFill>
              <a:srgbClr val="FD9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dirty="0" smtClean="0"/>
              <a:t>不参加</a:t>
            </a:r>
            <a:endParaRPr lang="zh-CN" altLang="en-US" sz="500" dirty="0"/>
          </a:p>
        </p:txBody>
      </p:sp>
    </p:spTree>
    <p:extLst>
      <p:ext uri="{BB962C8B-B14F-4D97-AF65-F5344CB8AC3E}">
        <p14:creationId xmlns:p14="http://schemas.microsoft.com/office/powerpoint/2010/main" val="24147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1133414" y="5193761"/>
            <a:ext cx="2815200" cy="316800"/>
            <a:chOff x="1145011" y="4717776"/>
            <a:chExt cx="2815200" cy="316800"/>
          </a:xfrm>
        </p:grpSpPr>
        <p:sp>
          <p:nvSpPr>
            <p:cNvPr id="80" name="矩形 79"/>
            <p:cNvSpPr/>
            <p:nvPr/>
          </p:nvSpPr>
          <p:spPr>
            <a:xfrm>
              <a:off x="1145011" y="4717776"/>
              <a:ext cx="2815200" cy="31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23B48"/>
                </a:solidFill>
                <a:latin typeface="+mn-ea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211711" y="4773179"/>
              <a:ext cx="2420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595959"/>
                  </a:solidFill>
                </a:rPr>
                <a:t>允许回复</a:t>
              </a:r>
              <a:endParaRPr lang="zh-CN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3418806" y="4794986"/>
              <a:ext cx="357316" cy="181699"/>
              <a:chOff x="7899827" y="3869799"/>
              <a:chExt cx="357316" cy="181699"/>
            </a:xfrm>
          </p:grpSpPr>
          <p:sp>
            <p:nvSpPr>
              <p:cNvPr id="90" name="圆角矩形 89"/>
              <p:cNvSpPr/>
              <p:nvPr/>
            </p:nvSpPr>
            <p:spPr>
              <a:xfrm>
                <a:off x="7899827" y="3869799"/>
                <a:ext cx="357316" cy="181699"/>
              </a:xfrm>
              <a:prstGeom prst="roundRect">
                <a:avLst>
                  <a:gd name="adj" fmla="val 4603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7903884" y="3873812"/>
                <a:ext cx="157782" cy="159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2" name="矩形 91"/>
          <p:cNvSpPr/>
          <p:nvPr/>
        </p:nvSpPr>
        <p:spPr>
          <a:xfrm>
            <a:off x="1135268" y="4363076"/>
            <a:ext cx="2815200" cy="587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37011" y="4946289"/>
            <a:ext cx="2815200" cy="249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171818" y="4126614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参与人</a:t>
            </a:r>
            <a:r>
              <a:rPr lang="zh-CN" altLang="en-US" sz="1000" dirty="0" smtClean="0">
                <a:solidFill>
                  <a:srgbClr val="595959"/>
                </a:solidFill>
              </a:rPr>
              <a:t>（</a:t>
            </a:r>
            <a:r>
              <a:rPr lang="zh-CN" altLang="en-US" sz="1000" dirty="0">
                <a:solidFill>
                  <a:srgbClr val="595959"/>
                </a:solidFill>
              </a:rPr>
              <a:t>已</a:t>
            </a:r>
            <a:r>
              <a:rPr lang="zh-CN" altLang="en-US" sz="1000" dirty="0" smtClean="0">
                <a:solidFill>
                  <a:srgbClr val="595959"/>
                </a:solidFill>
              </a:rPr>
              <a:t>选择</a:t>
            </a:r>
            <a:r>
              <a:rPr lang="en-US" altLang="zh-CN" sz="1000" dirty="0" smtClean="0">
                <a:solidFill>
                  <a:srgbClr val="595959"/>
                </a:solidFill>
              </a:rPr>
              <a:t>7/7</a:t>
            </a:r>
            <a:r>
              <a:rPr lang="zh-CN" altLang="en-US" sz="1000" dirty="0" smtClean="0">
                <a:solidFill>
                  <a:srgbClr val="595959"/>
                </a:solidFill>
              </a:rPr>
              <a:t>）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62462" y="4957774"/>
            <a:ext cx="2688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指定</a:t>
            </a:r>
            <a:r>
              <a:rPr lang="zh-CN" altLang="en-US" sz="1000" dirty="0">
                <a:solidFill>
                  <a:srgbClr val="595959"/>
                </a:solidFill>
              </a:rPr>
              <a:t>参与人</a:t>
            </a:r>
            <a:r>
              <a:rPr lang="zh-CN" altLang="en-US" sz="1000" dirty="0" smtClean="0">
                <a:solidFill>
                  <a:srgbClr val="595959"/>
                </a:solidFill>
              </a:rPr>
              <a:t>                                                   </a:t>
            </a:r>
            <a:r>
              <a:rPr lang="en-US" altLang="zh-CN" sz="1000" b="1" dirty="0">
                <a:solidFill>
                  <a:srgbClr val="595959"/>
                </a:solidFill>
                <a:latin typeface="Lato"/>
              </a:rPr>
              <a:t>&gt;</a:t>
            </a:r>
            <a:endParaRPr lang="zh-CN" altLang="en-US" sz="1000" b="1" dirty="0">
              <a:solidFill>
                <a:srgbClr val="595959"/>
              </a:solidFill>
              <a:latin typeface="Lato"/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37" y="4448836"/>
            <a:ext cx="288000" cy="288000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1241141" y="47195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宁丽环</a:t>
            </a: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95" y="4448836"/>
            <a:ext cx="288000" cy="288000"/>
          </a:xfrm>
          <a:prstGeom prst="rect">
            <a:avLst/>
          </a:prstGeom>
        </p:spPr>
      </p:pic>
      <p:sp>
        <p:nvSpPr>
          <p:cNvPr id="104" name="文本框 103"/>
          <p:cNvSpPr txBox="1"/>
          <p:nvPr/>
        </p:nvSpPr>
        <p:spPr>
          <a:xfrm>
            <a:off x="1743113" y="47195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rgbClr val="595959"/>
                </a:solidFill>
              </a:rPr>
              <a:t>耿红闯</a:t>
            </a:r>
            <a:endParaRPr lang="zh-CN" altLang="en-US" sz="800" dirty="0">
              <a:solidFill>
                <a:srgbClr val="595959"/>
              </a:solidFill>
            </a:endParaRPr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53" y="4448836"/>
            <a:ext cx="288000" cy="288000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2274471" y="47195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王园园</a:t>
            </a: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11" y="4448836"/>
            <a:ext cx="288000" cy="288000"/>
          </a:xfrm>
          <a:prstGeom prst="rect">
            <a:avLst/>
          </a:prstGeom>
        </p:spPr>
      </p:pic>
      <p:sp>
        <p:nvSpPr>
          <p:cNvPr id="108" name="文本框 107"/>
          <p:cNvSpPr txBox="1"/>
          <p:nvPr/>
        </p:nvSpPr>
        <p:spPr>
          <a:xfrm>
            <a:off x="2805829" y="47195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刘泊含</a:t>
            </a:r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68" y="4448836"/>
            <a:ext cx="288000" cy="288000"/>
          </a:xfrm>
          <a:prstGeom prst="rect">
            <a:avLst/>
          </a:prstGeom>
        </p:spPr>
      </p:pic>
      <p:sp>
        <p:nvSpPr>
          <p:cNvPr id="110" name="文本框 109"/>
          <p:cNvSpPr txBox="1"/>
          <p:nvPr/>
        </p:nvSpPr>
        <p:spPr>
          <a:xfrm>
            <a:off x="3337186" y="47195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595959"/>
                </a:solidFill>
              </a:rPr>
              <a:t>祝庆庆</a:t>
            </a:r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636" y="4161887"/>
            <a:ext cx="180000" cy="18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42245" y="1818202"/>
            <a:ext cx="2817966" cy="2202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45757" y="3338801"/>
            <a:ext cx="2815200" cy="31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12457" y="3394204"/>
            <a:ext cx="2420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提醒日期        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请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</a:rPr>
              <a:t>选择提醒日期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145757" y="3661906"/>
            <a:ext cx="2815200" cy="31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12457" y="3717309"/>
            <a:ext cx="2420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提醒内容        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</a:rPr>
              <a:t>请输入提醒内容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ea"/>
                <a:cs typeface="+mn-ea"/>
                <a:sym typeface="+mn-lt"/>
              </a:rPr>
              <a:pPr lvl="0"/>
              <a:t>9</a:t>
            </a:fld>
            <a:endParaRPr lang="en-US" noProof="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通知</a:t>
            </a:r>
            <a:endParaRPr lang="en-US" altLang="zh-CN" sz="2000" dirty="0" smtClean="0">
              <a:latin typeface="+mn-ea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67227" y="1765300"/>
            <a:ext cx="2095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点击提醒按钮可以展开提醒设置</a:t>
            </a:r>
            <a:endParaRPr lang="en-US" altLang="zh-CN" sz="1000" dirty="0" smtClean="0"/>
          </a:p>
        </p:txBody>
      </p:sp>
      <p:sp>
        <p:nvSpPr>
          <p:cNvPr id="59" name="矩形 58"/>
          <p:cNvSpPr/>
          <p:nvPr/>
        </p:nvSpPr>
        <p:spPr>
          <a:xfrm>
            <a:off x="1216363" y="2099834"/>
            <a:ext cx="2656993" cy="87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23B48"/>
              </a:solidFill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216614" y="18598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95959"/>
                </a:solidFill>
              </a:rPr>
              <a:t>通知内容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129988" y="1254661"/>
            <a:ext cx="2840061" cy="5040000"/>
            <a:chOff x="1129988" y="1254661"/>
            <a:chExt cx="2840061" cy="50400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129988" y="1254661"/>
              <a:ext cx="2840061" cy="5040000"/>
              <a:chOff x="1129988" y="1254661"/>
              <a:chExt cx="2840061" cy="50400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136849" y="1263772"/>
                <a:ext cx="2833200" cy="41980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+mn-ea"/>
                  </a:rPr>
                  <a:t>新建通知</a:t>
                </a:r>
                <a:endParaRPr lang="zh-CN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8" name="矩形 67"/>
              <p:cNvSpPr>
                <a:spLocks noChangeAspect="1"/>
              </p:cNvSpPr>
              <p:nvPr/>
            </p:nvSpPr>
            <p:spPr>
              <a:xfrm>
                <a:off x="1129988" y="1254661"/>
                <a:ext cx="2835000" cy="5040000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23B48"/>
                  </a:solidFill>
                  <a:latin typeface="+mn-ea"/>
                </a:endParaRPr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175300" y="12631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MS UI Gothic" panose="020B0600070205080204" pitchFamily="34" charset="-128"/>
                  <a:ea typeface="MS UI Gothic" panose="020B0600070205080204" pitchFamily="34" charset="-128"/>
                </a:rPr>
                <a:t>&lt;</a:t>
              </a:r>
              <a:endParaRPr lang="zh-CN" altLang="en-US" sz="20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273597" y="3057544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27" y="3077843"/>
            <a:ext cx="180000" cy="180000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6" y="3075993"/>
            <a:ext cx="172800" cy="1728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87" y="1865655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5360</TotalTime>
  <Words>2575</Words>
  <Application>Microsoft Office PowerPoint</Application>
  <PresentationFormat>宽屏</PresentationFormat>
  <Paragraphs>724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Lato</vt:lpstr>
      <vt:lpstr>MS UI Gothic</vt:lpstr>
      <vt:lpstr>Raleway</vt:lpstr>
      <vt:lpstr>宋体</vt:lpstr>
      <vt:lpstr>微软雅黑</vt:lpstr>
      <vt:lpstr>Arial</vt:lpstr>
      <vt:lpstr>Calibri</vt:lpstr>
      <vt:lpstr>Wingdings</vt:lpstr>
      <vt:lpstr>第一PPT，www.1ppt.com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红黑极简</dc:title>
  <dc:creator>Nemo</dc:creator>
  <cp:keywords/>
  <dc:description>www.1ppt.com</dc:description>
  <cp:lastModifiedBy>Nemo</cp:lastModifiedBy>
  <cp:revision>1365</cp:revision>
  <dcterms:created xsi:type="dcterms:W3CDTF">2017-02-13T15:17:59Z</dcterms:created>
  <dcterms:modified xsi:type="dcterms:W3CDTF">2018-11-05T01:32:49Z</dcterms:modified>
</cp:coreProperties>
</file>