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03" r:id="rId4"/>
    <p:sldId id="346" r:id="rId6"/>
    <p:sldId id="304" r:id="rId7"/>
    <p:sldId id="310" r:id="rId8"/>
    <p:sldId id="347" r:id="rId9"/>
    <p:sldId id="348" r:id="rId10"/>
    <p:sldId id="349" r:id="rId11"/>
    <p:sldId id="350" r:id="rId12"/>
    <p:sldId id="351" r:id="rId13"/>
    <p:sldId id="312" r:id="rId14"/>
    <p:sldId id="345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20273" initials="2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85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2-15T01:42:11.060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19A8C-CE32-468A-A376-38152692F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1.xml"/><Relationship Id="rId3" Type="http://schemas.openxmlformats.org/officeDocument/2006/relationships/image" Target="../media/image1.png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36.xml"/><Relationship Id="rId5" Type="http://schemas.openxmlformats.org/officeDocument/2006/relationships/image" Target="../media/image2.jpeg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52.xml"/><Relationship Id="rId5" Type="http://schemas.openxmlformats.org/officeDocument/2006/relationships/image" Target="../media/image3.jpeg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62.xml"/><Relationship Id="rId5" Type="http://schemas.openxmlformats.org/officeDocument/2006/relationships/image" Target="../media/image4.jpeg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83920" y="1416050"/>
            <a:ext cx="10395585" cy="1896745"/>
          </a:xfrm>
        </p:spPr>
        <p:txBody>
          <a:bodyPr>
            <a:normAutofit fontScale="90000"/>
          </a:bodyPr>
          <a:p>
            <a:r>
              <a:rPr lang="en-US" altLang="zh-CN" sz="5335" dirty="0">
                <a:solidFill>
                  <a:schemeClr val="accent1"/>
                </a:solidFill>
                <a:sym typeface="Arial" panose="020B0604020202020204" pitchFamily="34" charset="0"/>
              </a:rPr>
              <a:t>Amazon Rekognition Should Diversity Data and </a:t>
            </a:r>
            <a:r>
              <a:rPr lang="en-US" altLang="zh-CN" sz="5335" dirty="0">
                <a:sym typeface="Arial" panose="020B0604020202020204" pitchFamily="34" charset="0"/>
              </a:rPr>
              <a:t>S</a:t>
            </a:r>
            <a:r>
              <a:rPr lang="en-US" altLang="zh-CN" sz="5335" dirty="0">
                <a:sym typeface="Arial" panose="020B0604020202020204" pitchFamily="34" charset="0"/>
              </a:rPr>
              <a:t>trengthen Management </a:t>
            </a:r>
            <a:endParaRPr lang="en-US" altLang="zh-CN" sz="5335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7913729" y="5050433"/>
            <a:ext cx="3365430" cy="579657"/>
          </a:xfrm>
        </p:spPr>
        <p:txBody>
          <a:bodyPr/>
          <a:p>
            <a:r>
              <a:rPr lang="en-US" altLang="zh-CN" dirty="0">
                <a:solidFill>
                  <a:schemeClr val="accent1"/>
                </a:solidFill>
                <a:sym typeface="Arial" panose="020B0604020202020204" pitchFamily="34" charset="0"/>
              </a:rPr>
              <a:t>Lucy Cui</a:t>
            </a:r>
            <a:endParaRPr lang="en-US" altLang="zh-CN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rcRect t="32189" b="30016"/>
          <a:stretch>
            <a:fillRect/>
          </a:stretch>
        </p:blipFill>
        <p:spPr>
          <a:xfrm>
            <a:off x="815340" y="4603750"/>
            <a:ext cx="3504565" cy="13246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4" name="等腰三角形 13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等腰三角形 15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5" name="直接连接符 4"/>
          <p:cNvCxnSpPr/>
          <p:nvPr>
            <p:custDataLst>
              <p:tags r:id="rId8"/>
            </p:custDataLst>
          </p:nvPr>
        </p:nvCxnSpPr>
        <p:spPr>
          <a:xfrm>
            <a:off x="7148830" y="1885950"/>
            <a:ext cx="0" cy="4084955"/>
          </a:xfrm>
          <a:prstGeom prst="line">
            <a:avLst/>
          </a:prstGeom>
          <a:ln>
            <a:solidFill>
              <a:schemeClr val="l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latin typeface="+mn-lt"/>
                <a:cs typeface="+mn-lt"/>
              </a:rPr>
              <a:t>Reference</a:t>
            </a:r>
            <a:endParaRPr lang="en-US" altLang="zh-CN">
              <a:solidFill>
                <a:schemeClr val="accent1"/>
              </a:solidFill>
              <a:latin typeface="+mn-lt"/>
              <a:cs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791210" y="1372870"/>
            <a:ext cx="10858500" cy="4866640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https://aws.amazon.com/rekognition/?nc1=h_ls</a:t>
            </a:r>
            <a:endParaRPr lang="zh-CN" altLang="en-US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https://journals.sagepub.com/doi/pdf/10.1177/2378023120967171</a:t>
            </a:r>
            <a:endParaRPr lang="zh-CN" altLang="en-US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https://openaccess.thecvf.com/content_ICCV_2019/papers/Wang_Racial_Faces_in_the_Wild_Reducing_Racial_Bias_by_Information_ICCV_2019_paper.pdf</a:t>
            </a:r>
            <a:endParaRPr lang="zh-CN" altLang="en-US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https://ictinstitute.nl/wp-content/uploads/2020/01/Thesis_Final_EthicsAI_JTol.pdf</a:t>
            </a:r>
            <a:endParaRPr lang="zh-CN" altLang="en-US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https://dl.acm.org/doi/abs/10.1145/3461702.3462609</a:t>
            </a:r>
            <a:endParaRPr lang="zh-CN" altLang="en-US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https://heinonline.org/HOL/LandingPage?handle=hein.journals/iprop25&amp;div=20&amp;id=&amp;page=</a:t>
            </a:r>
            <a:endParaRPr lang="zh-CN" altLang="en-US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https://www.cnet.com/home/smart-home/what-is-amazon-rekognition-facial-recognition-software/</a:t>
            </a:r>
            <a:endParaRPr lang="zh-CN" altLang="en-US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https://www.yicai.com/news/100045603.html</a:t>
            </a:r>
            <a:endParaRPr lang="zh-CN" altLang="en-US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endParaRPr lang="zh-CN" altLang="en-US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</a:rPr>
              <a:t>THANKS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 txBox="1"/>
          <p:nvPr>
            <p:custDataLst>
              <p:tags r:id="rId3"/>
            </p:custDataLst>
          </p:nvPr>
        </p:nvSpPr>
        <p:spPr>
          <a:xfrm>
            <a:off x="960120" y="1490980"/>
            <a:ext cx="10619105" cy="4758690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zh-CN" altLang="en-US" sz="2400" spc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C</a:t>
            </a:r>
            <a:r>
              <a:rPr lang="zh-CN" altLang="en-US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omputer vision (CV) capabilities</a:t>
            </a:r>
            <a:endParaRPr lang="zh-CN" altLang="en-US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 marL="0" indent="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Extract information and insights from your images and videos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 marL="0" indent="0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en-US" altLang="zh-CN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 algn="l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Face compare and search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 algn="l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Face detection and analysis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 algn="l"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Celebrity recognition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uFillTx/>
                <a:latin typeface="+mj-lt"/>
                <a:cs typeface="+mj-lt"/>
              </a:rPr>
              <a:t>Amazon Rekognition</a:t>
            </a:r>
            <a:endParaRPr lang="en-US" altLang="zh-CN">
              <a:solidFill>
                <a:schemeClr val="accent1"/>
              </a:solidFill>
              <a:uFillTx/>
              <a:latin typeface="+mj-lt"/>
              <a:cs typeface="+mj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7339330" y="3977640"/>
            <a:ext cx="3967480" cy="21393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11087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rot="10800000">
            <a:off x="2103445" y="3763103"/>
            <a:ext cx="1080135" cy="63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>
            <p:custDataLst>
              <p:tags r:id="rId3"/>
            </p:custDataLst>
          </p:nvPr>
        </p:nvCxnSpPr>
        <p:spPr>
          <a:xfrm rot="10800000">
            <a:off x="6232215" y="3763103"/>
            <a:ext cx="1080135" cy="63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p>
            <a:pPr algn="ctr"/>
            <a:r>
              <a:rPr lang="en-US" altLang="zh-CN" sz="3200" b="1" spc="800" dirty="0">
                <a:ln>
                  <a:noFill/>
                </a:ln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Menu</a:t>
            </a:r>
            <a:endParaRPr lang="en-US" altLang="zh-CN" sz="3200" b="1" spc="800" dirty="0">
              <a:ln>
                <a:noFill/>
              </a:ln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1470660" y="2090420"/>
            <a:ext cx="9251950" cy="38423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dk1"/>
                </a:solidFill>
                <a:uFillTx/>
                <a:ea typeface="微软雅黑" panose="020B0503020204020204" charset="-122"/>
                <a:cs typeface="+mn-lt"/>
                <a:sym typeface="+mn-ea"/>
              </a:rPr>
              <a:t>Ethical issues</a:t>
            </a:r>
            <a:endParaRPr lang="en-US" altLang="zh-CN" sz="2800">
              <a:solidFill>
                <a:schemeClr val="dk1"/>
              </a:solidFill>
              <a:uFillTx/>
              <a:ea typeface="微软雅黑" panose="020B0503020204020204" charset="-122"/>
              <a:cs typeface="+mn-lt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dk1"/>
                </a:solidFill>
                <a:uFillTx/>
                <a:ea typeface="微软雅黑" panose="020B0503020204020204" charset="-122"/>
                <a:cs typeface="+mn-lt"/>
                <a:sym typeface="+mn-ea"/>
              </a:rPr>
              <a:t>Recommendations </a:t>
            </a:r>
            <a:endParaRPr lang="en-US" altLang="zh-CN" sz="2800">
              <a:solidFill>
                <a:schemeClr val="dk1"/>
              </a:solidFill>
              <a:uFillTx/>
              <a:ea typeface="微软雅黑" panose="020B0503020204020204" charset="-122"/>
              <a:cs typeface="+mn-lt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dk1"/>
                </a:solidFill>
                <a:uFillTx/>
                <a:ea typeface="微软雅黑" panose="020B0503020204020204" charset="-122"/>
                <a:cs typeface="+mn-lt"/>
                <a:sym typeface="+mn-ea"/>
              </a:rPr>
              <a:t>Decision-making</a:t>
            </a:r>
            <a:endParaRPr lang="en-US" altLang="zh-CN" sz="2800">
              <a:solidFill>
                <a:schemeClr val="dk1"/>
              </a:solidFill>
              <a:uFillTx/>
              <a:ea typeface="微软雅黑" panose="020B0503020204020204" charset="-122"/>
              <a:cs typeface="+mn-lt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dk1"/>
              </a:solidFill>
              <a:uFillTx/>
              <a:ea typeface="微软雅黑" panose="020B0503020204020204" charset="-122"/>
              <a:cs typeface="+mn-lt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 txBox="1"/>
          <p:nvPr>
            <p:custDataLst>
              <p:tags r:id="rId3"/>
            </p:custDataLst>
          </p:nvPr>
        </p:nvSpPr>
        <p:spPr>
          <a:xfrm>
            <a:off x="1119505" y="2105025"/>
            <a:ext cx="10459085" cy="4144645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8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Gender</a:t>
            </a:r>
            <a:endParaRPr lang="en-US" altLang="zh-CN" sz="28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8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Rac</a:t>
            </a:r>
            <a:r>
              <a:rPr lang="en-US" altLang="zh-CN" sz="28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e</a:t>
            </a:r>
            <a:endParaRPr lang="en-US" altLang="zh-CN" sz="28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8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People with headgear</a:t>
            </a:r>
            <a:endParaRPr lang="en-US" altLang="zh-CN" sz="28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8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Age</a:t>
            </a:r>
            <a:endParaRPr lang="en-US" altLang="zh-CN" sz="28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uFillTx/>
                <a:latin typeface="+mn-lt"/>
                <a:cs typeface="+mn-lt"/>
              </a:rPr>
              <a:t>Bias &amp; Discrimination</a:t>
            </a:r>
            <a:endParaRPr lang="en-US" altLang="zh-CN">
              <a:solidFill>
                <a:schemeClr val="accent1"/>
              </a:solidFill>
              <a:uFillTx/>
              <a:latin typeface="+mn-lt"/>
              <a:cs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 txBox="1"/>
          <p:nvPr>
            <p:custDataLst>
              <p:tags r:id="rId3"/>
            </p:custDataLst>
          </p:nvPr>
        </p:nvSpPr>
        <p:spPr>
          <a:xfrm>
            <a:off x="1097915" y="1790700"/>
            <a:ext cx="10480675" cy="445897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Used by law enforcement agencies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Surveillance apparatus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Body cameras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Intrude privacy 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Abuse human rights 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uFillTx/>
                <a:latin typeface="+mn-lt"/>
                <a:cs typeface="+mn-lt"/>
              </a:rPr>
              <a:t>Privacy</a:t>
            </a:r>
            <a:endParaRPr lang="en-US" altLang="zh-CN">
              <a:solidFill>
                <a:schemeClr val="accent1"/>
              </a:solidFill>
              <a:uFillTx/>
              <a:latin typeface="+mn-lt"/>
              <a:cs typeface="+mn-lt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7958455" y="3429000"/>
            <a:ext cx="3198495" cy="23952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 txBox="1"/>
          <p:nvPr>
            <p:custDataLst>
              <p:tags r:id="rId3"/>
            </p:custDataLst>
          </p:nvPr>
        </p:nvSpPr>
        <p:spPr>
          <a:xfrm>
            <a:off x="1244600" y="2002155"/>
            <a:ext cx="10333990" cy="4247515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  <a:sym typeface="+mn-ea"/>
              </a:rPr>
              <a:t>S</a:t>
            </a:r>
            <a:r>
              <a:rPr lang="zh-CN" altLang="en-US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  <a:sym typeface="+mn-ea"/>
              </a:rPr>
              <a:t>ystems breached</a:t>
            </a: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  <a:sym typeface="+mn-ea"/>
              </a:rPr>
              <a:t> in 20 minutes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  <a:sym typeface="+mn-ea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  <a:sym typeface="+mn-ea"/>
              </a:rPr>
              <a:t>Identify the host as Schwarzenegger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  <a:sym typeface="+mn-ea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Char char="u"/>
            </a:pP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Database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Unique biometric data is at risk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uFillTx/>
                <a:latin typeface="+mn-lt"/>
                <a:cs typeface="+mn-lt"/>
              </a:rPr>
              <a:t>Safety</a:t>
            </a:r>
            <a:endParaRPr lang="en-US" altLang="zh-CN">
              <a:solidFill>
                <a:schemeClr val="accent1"/>
              </a:solidFill>
              <a:uFillTx/>
              <a:latin typeface="+mn-lt"/>
              <a:cs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 txBox="1"/>
          <p:nvPr>
            <p:custDataLst>
              <p:tags r:id="rId3"/>
            </p:custDataLst>
          </p:nvPr>
        </p:nvSpPr>
        <p:spPr>
          <a:xfrm>
            <a:off x="1245870" y="2403475"/>
            <a:ext cx="10333355" cy="3846830"/>
          </a:xfrm>
          <a:prstGeom prst="rect">
            <a:avLst/>
          </a:prstGeom>
        </p:spPr>
        <p:txBody>
          <a:bodyPr wrap="square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Diversify training data, regularly test for bias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Limit access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  <a:sym typeface="+mn-ea"/>
              </a:rPr>
              <a:t>Provide ethical guidelines, get consent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Implement firewall, encryption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Train employees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uFillTx/>
                <a:latin typeface="+mn-lt"/>
                <a:cs typeface="+mn-lt"/>
              </a:rPr>
              <a:t>Recommendations</a:t>
            </a:r>
            <a:endParaRPr lang="en-US" altLang="zh-CN">
              <a:solidFill>
                <a:schemeClr val="accent1"/>
              </a:solidFill>
              <a:uFillTx/>
              <a:latin typeface="+mn-lt"/>
              <a:cs typeface="+mn-lt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8566150" y="4237355"/>
            <a:ext cx="2048510" cy="15341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 txBox="1"/>
          <p:nvPr>
            <p:custDataLst>
              <p:tags r:id="rId3"/>
            </p:custDataLst>
          </p:nvPr>
        </p:nvSpPr>
        <p:spPr>
          <a:xfrm>
            <a:off x="1310640" y="2148840"/>
            <a:ext cx="10267950" cy="410083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Lack of careful consideration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Bias in collecting data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Poor usage management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  <a:p>
            <a:pPr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spc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Imperfect system</a:t>
            </a:r>
            <a:endParaRPr lang="en-US" altLang="zh-CN" sz="2400" spc="0">
              <a:solidFill>
                <a:schemeClr val="dk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uFillTx/>
                <a:latin typeface="+mn-lt"/>
                <a:cs typeface="+mn-lt"/>
              </a:rPr>
              <a:t>Decision making</a:t>
            </a:r>
            <a:endParaRPr lang="en-US" altLang="zh-CN">
              <a:solidFill>
                <a:schemeClr val="accent1"/>
              </a:solidFill>
              <a:uFillTx/>
              <a:latin typeface="+mn-lt"/>
              <a:cs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8400" y="290646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/>
            <a:r>
              <a:rPr lang="en-US" altLang="zh-CN" sz="4400">
                <a:solidFill>
                  <a:schemeClr val="accent1"/>
                </a:solidFill>
                <a:uFillTx/>
                <a:latin typeface="+mn-lt"/>
                <a:cs typeface="+mn-lt"/>
              </a:rPr>
              <a:t>Conclusion</a:t>
            </a:r>
            <a:endParaRPr lang="en-US" altLang="zh-CN" sz="4400">
              <a:solidFill>
                <a:schemeClr val="accent1"/>
              </a:solidFill>
              <a:uFillTx/>
              <a:latin typeface="+mn-lt"/>
              <a:cs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4175ac8-57f2-4f57-9d34-38c8e799bc0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5b17950-d8a8-43d9-bcae-46c46990e1e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1_8*f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8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ID" val="custom20204411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411"/>
  <p:tag name="KSO_WM_SLIDE_LAYOUT" val="a_f"/>
  <p:tag name="KSO_WM_SLIDE_LAYOUT_CNT" val="1_1"/>
  <p:tag name="KSO_WM_SLIDE_BK_DARK_LIGHT" val="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2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2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2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2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13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11_11*l_h_f*1_1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4175ac8-57f2-4f57-9d34-38c8e799bc0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5b17950-d8a8-43d9-bcae-46c46990e1e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1_8*f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8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ID" val="custom20204411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411"/>
  <p:tag name="KSO_WM_SLIDE_LAYOUT" val="a_f"/>
  <p:tag name="KSO_WM_SLIDE_LAYOUT_CNT" val="1_1"/>
  <p:tag name="KSO_WM_SLIDE_BK_DARK_LIGHT" val=""/>
  <p:tag name="KSO_WM_SLIDE_BACKGROUND_TYPE" val="general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4175ac8-57f2-4f57-9d34-38c8e799bc0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5b17950-d8a8-43d9-bcae-46c46990e1e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1_8*f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8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ID" val="custom20204411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411"/>
  <p:tag name="KSO_WM_SLIDE_LAYOUT" val="a_f"/>
  <p:tag name="KSO_WM_SLIDE_LAYOUT_CNT" val="1_1"/>
  <p:tag name="KSO_WM_SLIDE_BK_DARK_LIGHT" val=""/>
  <p:tag name="KSO_WM_SLIDE_BACKGROUND_TYPE" val="general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4175ac8-57f2-4f57-9d34-38c8e799bc0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5b17950-d8a8-43d9-bcae-46c46990e1e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5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1_8*f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8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ID" val="custom20204411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411"/>
  <p:tag name="KSO_WM_SLIDE_LAYOUT" val="a_f"/>
  <p:tag name="KSO_WM_SLIDE_LAYOUT_CNT" val="1_1"/>
  <p:tag name="KSO_WM_SLIDE_BK_DARK_LIGHT" val=""/>
  <p:tag name="KSO_WM_SLIDE_BACKGROUND_TYPE" val="general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4175ac8-57f2-4f57-9d34-38c8e799bc0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5b17950-d8a8-43d9-bcae-46c46990e1e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1_8*f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8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ID" val="custom20204411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411"/>
  <p:tag name="KSO_WM_SLIDE_LAYOUT" val="a_f"/>
  <p:tag name="KSO_WM_SLIDE_LAYOUT_CNT" val="1_1"/>
  <p:tag name="KSO_WM_SLIDE_BK_DARK_LIGHT" val=""/>
  <p:tag name="KSO_WM_SLIDE_BACKGROUND_TYPE" val="general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4175ac8-57f2-4f57-9d34-38c8e799bc0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5b17950-d8a8-43d9-bcae-46c46990e1e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1_8*f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8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ID" val="custom20204411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411"/>
  <p:tag name="KSO_WM_SLIDE_LAYOUT" val="a_f"/>
  <p:tag name="KSO_WM_SLIDE_LAYOUT_CNT" val="1_1"/>
  <p:tag name="KSO_WM_SLIDE_BK_DARK_LIGHT" val=""/>
  <p:tag name="KSO_WM_SLIDE_BACKGROUND_TYPE" val="general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4175ac8-57f2-4f57-9d34-38c8e799bc0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5b17950-d8a8-43d9-bcae-46c46990e1e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8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ID" val="custom20204411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411"/>
  <p:tag name="KSO_WM_SLIDE_LAYOUT" val="a_f"/>
  <p:tag name="KSO_WM_SLIDE_LAYOUT_CNT" val="1_1"/>
  <p:tag name="KSO_WM_SLIDE_BK_DARK_LIGHT" val=""/>
  <p:tag name="KSO_WM_SLIDE_BACKGROUND_TYPE" val="general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  <p:tag name="WM_BEAUTIFY_SHAPE_IDENTITY" val="{3ed98fa8-82ce-4f10-9023-dc038e47b5e9}"/>
  <p:tag name="KSO_WM_UNIT_TYPE" val="i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WM_BEAUTIFY_SHAPE_IDENTITY" val="{e93d6165-882d-4496-a72e-08e42daf6572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11_10*i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411_10*i*2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11_10*i*3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11_10*i*4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11_10*i*5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z"/>
  <p:tag name="KSO_WM_UNIT_INDEX" val="1_2_1"/>
  <p:tag name="KSO_WM_UNIT_ID" val="custom20204411_10*l_h_z*1_2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411_10*a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13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11_11*l_h_f*1_1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411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46.257"/>
  <p:tag name="KSO_WM_SLIDE_POSITION" val="47.9555*160.6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11"/>
  <p:tag name="KSO_WM_SLIDE_LAYOUT" val="a_i_l"/>
  <p:tag name="KSO_WM_SLIDE_LAYOUT_CNT" val="1_1_1"/>
  <p:tag name="KSO_WM_SLIDE_BK_DARK_LIGHT" val="2"/>
  <p:tag name="KSO_WM_SLIDE_BACKGROUND_TYPE" val="frame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184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85.xml><?xml version="1.0" encoding="utf-8"?>
<p:tagLst xmlns:p="http://schemas.openxmlformats.org/presentationml/2006/main">
  <p:tag name="COMMONDATA" val="eyJoZGlkIjoiZWY1NzkyNThhYzM2YWFlZDcxYjY1Y2U0ZDJiYTk0MzYifQ=="/>
  <p:tag name="KSO_WPP_MARK_KEY" val="1ca44c87-2d4d-4224-adc1-9758438f5c8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4175ac8-57f2-4f57-9d34-38c8e799bc0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5b17950-d8a8-43d9-bcae-46c46990e1e1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</Words>
  <Application>WPS 演示</Application>
  <PresentationFormat>宽屏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</vt:lpstr>
      <vt:lpstr>4_Office 主题​​</vt:lpstr>
      <vt:lpstr>Amazon Rekognition Should Diversity Data and Strengthen Management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20273</dc:creator>
  <cp:lastModifiedBy>WPS_241974762</cp:lastModifiedBy>
  <cp:revision>21</cp:revision>
  <dcterms:created xsi:type="dcterms:W3CDTF">2023-02-14T16:44:00Z</dcterms:created>
  <dcterms:modified xsi:type="dcterms:W3CDTF">2023-02-14T22:05:25Z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78A4A120C4104F35A32C074B94414EB0</vt:lpwstr>
  </property>
  <property fmtid="{D5CDD505-2E9C-101B-9397-08002B2CF9AE}" pid="3" name="KSOProductBuildVer">
    <vt:lpwstr>2052-11.1.0.13703</vt:lpwstr>
  </property>
</Properties>
</file>