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8C13E-0A76-4645-B6D6-23FFE59E57F5}">
  <a:tblStyle styleId="{8058C13E-0A76-4645-B6D6-23FFE59E57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ef2fc8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ef2fc8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ef2fc8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aef2fc8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3f6c7e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3f6c7e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aef2fc8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aef2fc8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b3f6c7e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b3f6c7e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aef2fc8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aef2fc8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ef2fc8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aef2fc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ef2fc8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ef2fc8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aef2fc8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aef2fc8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aef2fc8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aef2fc8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a66c3a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a66c3a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Melanocytic nevi (nv)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Melanoma (mel) - malignant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Benign keratosis-like lesions (bkl)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Basal cell carcinoma (bcc) - malignant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Actinic keratoses (akiec)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Vascular lesions (vasc)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Dermatofibroma (df)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ef2fc8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ef2fc8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b3f6c7e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b3f6c7e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b3f6c7e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b3f6c7e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b3f6c7e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b3f6c7e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b3f6c7e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b3f6c7e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b3f6c7e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b3f6c7e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b3f6c7e9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b3f6c7e9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aef2fc8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aef2fc8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b3f6c7e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b3f6c7e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b3f6c7e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b3f6c7e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3f6c7e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3f6c7e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b3f6c7e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b3f6c7e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af0d8cc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af0d8cc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a66c3a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a66c3a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f0d8cc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f0d8cc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aef2fc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aef2fc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Melanocytic nevi (nv)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Melanoma (mel)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Benign keratosis-like lesions (bkl)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Basal cell carcinoma (bcc)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Actinic keratoses (akiec)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Vascular lesions (vasc)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Dermatofibroma (df)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3f6c7e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3f6c7e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ef2fc8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ef2fc8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aef2fc8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aef2fc8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abs/1710.05006" TargetMode="External"/><Relationship Id="rId4" Type="http://schemas.openxmlformats.org/officeDocument/2006/relationships/hyperlink" Target="https://doi.org/10.1016/j.jid.2018.01.0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44"/>
              <a:t>SKIN JOB</a:t>
            </a:r>
            <a:endParaRPr sz="5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66"/>
              <a:t>Data Model Dermatology </a:t>
            </a:r>
            <a:endParaRPr i="1" sz="3466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76335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Gong Qi Chen, Huihuang Liu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DSE I2100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</a:t>
            </a:r>
            <a:r>
              <a:rPr lang="en"/>
              <a:t>Michael</a:t>
            </a:r>
            <a:r>
              <a:rPr lang="en"/>
              <a:t> </a:t>
            </a:r>
            <a:r>
              <a:rPr lang="en"/>
              <a:t>Grossberg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550" y="0"/>
            <a:ext cx="2447451" cy="24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Bivariate Analysis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4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Bivariate Analysis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287424" cy="4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90x90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Localization</a:t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2947350" y="159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{8058C13E-0A76-4645-B6D6-23FFE59E57F5}</a:tableStyleId>
              </a:tblPr>
              <a:tblGrid>
                <a:gridCol w="1414050"/>
                <a:gridCol w="1156875"/>
                <a:gridCol w="1250150"/>
                <a:gridCol w="1186375"/>
              </a:tblGrid>
              <a:tr h="29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Val accuracy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Mel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Bcc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Ridge 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Logistic 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SVC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9.02%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7.51%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DNN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2915900" y="1228675"/>
            <a:ext cx="4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Model Improvement with Age and Localization: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Chart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433600" y="1159875"/>
            <a:ext cx="888000" cy="792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2311900" y="13256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Extraction</a:t>
            </a:r>
            <a:endParaRPr sz="1100"/>
          </a:p>
        </p:txBody>
      </p:sp>
      <p:cxnSp>
        <p:nvCxnSpPr>
          <p:cNvPr id="151" name="Google Shape;151;p25"/>
          <p:cNvCxnSpPr>
            <a:stCxn id="149" idx="4"/>
            <a:endCxn id="150" idx="1"/>
          </p:cNvCxnSpPr>
          <p:nvPr/>
        </p:nvCxnSpPr>
        <p:spPr>
          <a:xfrm>
            <a:off x="1321600" y="1555875"/>
            <a:ext cx="9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/>
          <p:nvPr/>
        </p:nvSpPr>
        <p:spPr>
          <a:xfrm>
            <a:off x="4501200" y="13256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EDA</a:t>
            </a:r>
            <a:endParaRPr sz="1100"/>
          </a:p>
        </p:txBody>
      </p:sp>
      <p:cxnSp>
        <p:nvCxnSpPr>
          <p:cNvPr id="153" name="Google Shape;153;p25"/>
          <p:cNvCxnSpPr>
            <a:stCxn id="150" idx="3"/>
            <a:endCxn id="152" idx="1"/>
          </p:cNvCxnSpPr>
          <p:nvPr/>
        </p:nvCxnSpPr>
        <p:spPr>
          <a:xfrm>
            <a:off x="3525700" y="1555875"/>
            <a:ext cx="9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/>
          <p:nvPr/>
        </p:nvSpPr>
        <p:spPr>
          <a:xfrm>
            <a:off x="436650" y="2062625"/>
            <a:ext cx="8005500" cy="1176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Preprocessing</a:t>
            </a:r>
            <a:endParaRPr sz="1200"/>
          </a:p>
        </p:txBody>
      </p:sp>
      <p:sp>
        <p:nvSpPr>
          <p:cNvPr id="155" name="Google Shape;155;p25"/>
          <p:cNvSpPr/>
          <p:nvPr/>
        </p:nvSpPr>
        <p:spPr>
          <a:xfrm>
            <a:off x="6887675" y="13256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Cleaning</a:t>
            </a:r>
            <a:endParaRPr sz="1100"/>
          </a:p>
        </p:txBody>
      </p:sp>
      <p:cxnSp>
        <p:nvCxnSpPr>
          <p:cNvPr id="156" name="Google Shape;156;p25"/>
          <p:cNvCxnSpPr>
            <a:stCxn id="152" idx="3"/>
            <a:endCxn id="155" idx="1"/>
          </p:cNvCxnSpPr>
          <p:nvPr/>
        </p:nvCxnSpPr>
        <p:spPr>
          <a:xfrm>
            <a:off x="5715000" y="1555875"/>
            <a:ext cx="11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5"/>
          <p:cNvSpPr/>
          <p:nvPr/>
        </p:nvSpPr>
        <p:spPr>
          <a:xfrm>
            <a:off x="6887675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Undersample</a:t>
            </a:r>
            <a:endParaRPr sz="1100"/>
          </a:p>
        </p:txBody>
      </p:sp>
      <p:cxnSp>
        <p:nvCxnSpPr>
          <p:cNvPr id="158" name="Google Shape;158;p25"/>
          <p:cNvCxnSpPr>
            <a:stCxn id="155" idx="2"/>
            <a:endCxn id="157" idx="0"/>
          </p:cNvCxnSpPr>
          <p:nvPr/>
        </p:nvCxnSpPr>
        <p:spPr>
          <a:xfrm>
            <a:off x="7494575" y="1786125"/>
            <a:ext cx="0" cy="6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5"/>
          <p:cNvSpPr/>
          <p:nvPr/>
        </p:nvSpPr>
        <p:spPr>
          <a:xfrm>
            <a:off x="5293525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Normalize/rescale</a:t>
            </a:r>
            <a:endParaRPr sz="900"/>
          </a:p>
        </p:txBody>
      </p:sp>
      <p:cxnSp>
        <p:nvCxnSpPr>
          <p:cNvPr id="160" name="Google Shape;160;p25"/>
          <p:cNvCxnSpPr>
            <a:stCxn id="157" idx="1"/>
            <a:endCxn id="159" idx="3"/>
          </p:cNvCxnSpPr>
          <p:nvPr/>
        </p:nvCxnSpPr>
        <p:spPr>
          <a:xfrm rot="10800000">
            <a:off x="6507275" y="2677875"/>
            <a:ext cx="3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5"/>
          <p:cNvSpPr/>
          <p:nvPr/>
        </p:nvSpPr>
        <p:spPr>
          <a:xfrm>
            <a:off x="3754300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 Test Split</a:t>
            </a:r>
            <a:endParaRPr sz="1100"/>
          </a:p>
        </p:txBody>
      </p:sp>
      <p:cxnSp>
        <p:nvCxnSpPr>
          <p:cNvPr id="162" name="Google Shape;162;p25"/>
          <p:cNvCxnSpPr>
            <a:stCxn id="159" idx="1"/>
            <a:endCxn id="161" idx="3"/>
          </p:cNvCxnSpPr>
          <p:nvPr/>
        </p:nvCxnSpPr>
        <p:spPr>
          <a:xfrm rot="10800000">
            <a:off x="4968025" y="2677875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5"/>
          <p:cNvSpPr/>
          <p:nvPr/>
        </p:nvSpPr>
        <p:spPr>
          <a:xfrm>
            <a:off x="2200600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Augmentation</a:t>
            </a:r>
            <a:endParaRPr sz="1100"/>
          </a:p>
        </p:txBody>
      </p:sp>
      <p:cxnSp>
        <p:nvCxnSpPr>
          <p:cNvPr id="164" name="Google Shape;164;p25"/>
          <p:cNvCxnSpPr>
            <a:stCxn id="161" idx="1"/>
            <a:endCxn id="163" idx="3"/>
          </p:cNvCxnSpPr>
          <p:nvPr/>
        </p:nvCxnSpPr>
        <p:spPr>
          <a:xfrm rot="10800000">
            <a:off x="3414400" y="2677875"/>
            <a:ext cx="33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533350" y="24476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Weight Calculation</a:t>
            </a:r>
            <a:endParaRPr sz="1100"/>
          </a:p>
        </p:txBody>
      </p:sp>
      <p:cxnSp>
        <p:nvCxnSpPr>
          <p:cNvPr id="166" name="Google Shape;166;p25"/>
          <p:cNvCxnSpPr>
            <a:stCxn id="163" idx="1"/>
            <a:endCxn id="165" idx="3"/>
          </p:cNvCxnSpPr>
          <p:nvPr/>
        </p:nvCxnSpPr>
        <p:spPr>
          <a:xfrm rot="10800000">
            <a:off x="1747300" y="2677875"/>
            <a:ext cx="45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/>
          <p:nvPr/>
        </p:nvSpPr>
        <p:spPr>
          <a:xfrm>
            <a:off x="2209750" y="3906925"/>
            <a:ext cx="1213800" cy="46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Hyperparameter Tuning</a:t>
            </a:r>
            <a:endParaRPr sz="1000"/>
          </a:p>
        </p:txBody>
      </p:sp>
      <p:sp>
        <p:nvSpPr>
          <p:cNvPr id="168" name="Google Shape;168;p25"/>
          <p:cNvSpPr/>
          <p:nvPr/>
        </p:nvSpPr>
        <p:spPr>
          <a:xfrm>
            <a:off x="3862325" y="39069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Training</a:t>
            </a:r>
            <a:endParaRPr sz="1000"/>
          </a:p>
        </p:txBody>
      </p:sp>
      <p:sp>
        <p:nvSpPr>
          <p:cNvPr id="169" name="Google Shape;169;p25"/>
          <p:cNvSpPr/>
          <p:nvPr/>
        </p:nvSpPr>
        <p:spPr>
          <a:xfrm>
            <a:off x="5462525" y="39069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Evaluation</a:t>
            </a:r>
            <a:endParaRPr sz="1000"/>
          </a:p>
        </p:txBody>
      </p:sp>
      <p:cxnSp>
        <p:nvCxnSpPr>
          <p:cNvPr id="170" name="Google Shape;170;p25"/>
          <p:cNvCxnSpPr>
            <a:stCxn id="167" idx="3"/>
            <a:endCxn id="168" idx="1"/>
          </p:cNvCxnSpPr>
          <p:nvPr/>
        </p:nvCxnSpPr>
        <p:spPr>
          <a:xfrm>
            <a:off x="3423550" y="4137175"/>
            <a:ext cx="43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8" idx="3"/>
            <a:endCxn id="169" idx="1"/>
          </p:cNvCxnSpPr>
          <p:nvPr/>
        </p:nvCxnSpPr>
        <p:spPr>
          <a:xfrm>
            <a:off x="5076125" y="4137175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/>
          <p:nvPr/>
        </p:nvSpPr>
        <p:spPr>
          <a:xfrm>
            <a:off x="7075050" y="3741175"/>
            <a:ext cx="1043400" cy="792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Trained Model</a:t>
            </a:r>
            <a:endParaRPr sz="1100"/>
          </a:p>
        </p:txBody>
      </p:sp>
      <p:cxnSp>
        <p:nvCxnSpPr>
          <p:cNvPr id="173" name="Google Shape;173;p25"/>
          <p:cNvCxnSpPr>
            <a:stCxn id="169" idx="3"/>
            <a:endCxn id="172" idx="1"/>
          </p:cNvCxnSpPr>
          <p:nvPr/>
        </p:nvCxnSpPr>
        <p:spPr>
          <a:xfrm>
            <a:off x="6676325" y="4137175"/>
            <a:ext cx="3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/>
          <p:nvPr/>
        </p:nvSpPr>
        <p:spPr>
          <a:xfrm>
            <a:off x="533350" y="3906925"/>
            <a:ext cx="1213800" cy="4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Selection</a:t>
            </a:r>
            <a:endParaRPr sz="1000"/>
          </a:p>
        </p:txBody>
      </p:sp>
      <p:cxnSp>
        <p:nvCxnSpPr>
          <p:cNvPr id="175" name="Google Shape;175;p25"/>
          <p:cNvCxnSpPr>
            <a:stCxn id="165" idx="2"/>
            <a:endCxn id="174" idx="0"/>
          </p:cNvCxnSpPr>
          <p:nvPr/>
        </p:nvCxnSpPr>
        <p:spPr>
          <a:xfrm>
            <a:off x="1140250" y="2908125"/>
            <a:ext cx="0" cy="9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>
            <a:stCxn id="174" idx="3"/>
            <a:endCxn id="167" idx="1"/>
          </p:cNvCxnSpPr>
          <p:nvPr/>
        </p:nvCxnSpPr>
        <p:spPr>
          <a:xfrm>
            <a:off x="1747150" y="4137175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Undersample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8225"/>
            <a:ext cx="7000200" cy="36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Sklearn Models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Ridge Classifier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Classifier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SVC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Forest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Keras Models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DNN (Dense Neural Network)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CNN (Convolutional Neural Network)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CNN with EfficientNetB1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418825" y="10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{8058C13E-0A76-4645-B6D6-23FFE59E57F5}</a:tableStyleId>
              </a:tblPr>
              <a:tblGrid>
                <a:gridCol w="1954275"/>
                <a:gridCol w="1317000"/>
                <a:gridCol w="1317000"/>
                <a:gridCol w="1317000"/>
                <a:gridCol w="13170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Val accuracy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Mel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Bcc F1 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Train - Val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Ridge </a:t>
                      </a:r>
                      <a:r>
                        <a:rPr b="1" lang="en" sz="1100"/>
                        <a:t>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62.06%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8.14%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Logistic </a:t>
                      </a:r>
                      <a:r>
                        <a:rPr b="1" lang="en" sz="1100"/>
                        <a:t>Classifier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67.57%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11.36%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SVC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72.72%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16.88%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68.93%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11.57%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DNN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71.65%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2.39%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CNN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75.23%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7.59%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CNN (EfficientNet B1)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81.53%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15.42%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r>
              <a:rPr lang="en"/>
              <a:t> - Accuracy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" y="1162725"/>
            <a:ext cx="4887475" cy="32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 - Loss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80"/>
            <a:ext cx="53219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r>
              <a:rPr lang="en"/>
              <a:t>Matrix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476550" y="1376575"/>
            <a:ext cx="35259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Mel: 97 out of 153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Bcc: 57 out of 79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0"/>
            <a:ext cx="5314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3485750" y="2960300"/>
            <a:ext cx="399600" cy="1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1795375" y="1839775"/>
            <a:ext cx="399600" cy="18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 Cares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0289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3965000" y="2297100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3965000" y="2948850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- Mel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35718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50" y="1320978"/>
            <a:ext cx="4998650" cy="2109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7141000" y="2341950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- Bcc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5528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725" y="1344325"/>
            <a:ext cx="4846550" cy="20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/>
        </p:nvSpPr>
        <p:spPr>
          <a:xfrm>
            <a:off x="7141000" y="2332975"/>
            <a:ext cx="6792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1"/>
            <a:ext cx="50900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016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5788600" y="1152475"/>
            <a:ext cx="29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Mel: 122 out of 153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Bcc: 62 out of 79</a:t>
            </a:r>
            <a:endParaRPr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21300" cy="34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High Resolution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3390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/>
          <p:nvPr/>
        </p:nvSpPr>
        <p:spPr>
          <a:xfrm>
            <a:off x="3984975" y="2287100"/>
            <a:ext cx="587100" cy="22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3984975" y="2926300"/>
            <a:ext cx="587100" cy="27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preprocessing technique is effective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model is matching with human 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and localization are very effective in model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vs Rest is effective for Bcc, but not Mel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suffer from biases: light skins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risk factor features will improve model accuracy: family history, pre-existing condition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5" y="965125"/>
            <a:ext cx="6886875" cy="39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List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7791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017725"/>
            <a:ext cx="4424726" cy="23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project, we incorporated a </a:t>
            </a:r>
            <a:r>
              <a:rPr lang="en"/>
              <a:t>series</a:t>
            </a:r>
            <a:r>
              <a:rPr lang="en"/>
              <a:t> of machine learning techniques to help us build a model that can </a:t>
            </a:r>
            <a:r>
              <a:rPr lang="en"/>
              <a:t>distinguish skin cancers from other tumors. A convulsion neural network model was selected and built with the accuracy of matching human benchmark. Alongside, we also identified few key features that affect the model Training.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82391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6624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Rosendahl, C., Tschandl, P., Cameron, A. &amp; Kittler, H. Diagnostic accuracy of dermatoscopy for melanocytic and nonmelanocytic pigmented lesions. J Am Acad Dermatol 64, 1068–1073 (2011).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Bechelli S, Delhommelle J. Machine Learning and Deep Learning Algorithms for Skin Cancer Classification from Dermoscopic Images. Bioengineering (Basel). 2022;9(3):97. Published 2022 Feb 27.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Binder, M. et al. Application of an artificial neural network in epiluminescence microscopy pattern analysis of pigmented skin lesions: a pilot study. Br J Dermatol 130, 460–465 (1994).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Codella, N. C. F. et al. Skin Lesion Analysis Toward Melanoma Detection: A Challenge at the 2017 International Symposium on Biomedical Imaging (ISBI), Hosted by the International Skin Imaging Collaboration (ISIC). Preprint at 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https://arxiv.org/abs/1710.05006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Deng, J. et al. ImageNet: A large-scale hierarchical image database, 2009 IEEE Conference on Computer Vision and Pattern Recognition, Miami, FL, 2009, pp. 248–255 (2009).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Tschandl, P., Rosendahl, C. &amp; Kittler, H. The HAM10000 dataset, a large collection of multi-source dermatoscopic images of common pigmented skin lesions. Sci Data 5, 180161 (2018).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Dreiseitl, S., Binder, M., Hable, K. &amp; Kittler, H. Computer versus human diagnosis of melanoma: evaluation of the feasibility of an automated diagnostic system in a prospective clinical trial. Melanoma Res 19, 180–184 (2009).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Kharazmi, P., Kalia, S., Lui, H., Wang, Z. J. &amp; Lee, T. K. A feature fusion system for basal cell carcinoma detection through data-driven feature learning and patient profile. Skin Res Technol 24, 256–264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Sinz, C. et al. Accuracy of dermatoscopy for the diagnosis of nonpigmented cancers of the skin. J Am Acad Dermatol 77, 1100–1109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Esteva, A. et al. Dermatologist-level classification of skin cancer with deep neural networks. Nature 542, 115–118 (2017).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6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1"/>
              <a:buFont typeface="Arial"/>
              <a:buAutoNum type="arabicPeriod"/>
            </a:pP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Han, S. S. et al. Classification of the clinical images for benign and malignant cutaneous tumors using a deep learning algorithm. J Invest Dermatol, Preprint at 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https://doi.org/10.1016/j.jid.2018.01.028</a:t>
            </a:r>
            <a:r>
              <a:rPr lang="en" sz="107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(2018).</a:t>
            </a:r>
            <a:endParaRPr sz="107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37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●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Objective: 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image data to classify skin lesions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Emphasize </a:t>
            </a: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recall and precision rate of skin cancers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3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4"/>
              <a:buFont typeface="Arial"/>
              <a:buChar char="●"/>
            </a:pPr>
            <a:r>
              <a:rPr lang="en" sz="15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Benchmark:</a:t>
            </a:r>
            <a:endParaRPr sz="15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535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24"/>
              <a:buFont typeface="Arial"/>
              <a:buChar char="○"/>
            </a:pPr>
            <a:r>
              <a:rPr lang="en" sz="15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Human accuracy: 67-75% </a:t>
            </a:r>
            <a:endParaRPr sz="1585"/>
          </a:p>
          <a:p>
            <a:pPr indent="-33170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●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goal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Match or better human benchmark</a:t>
            </a:r>
            <a:endParaRPr sz="16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708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4"/>
              <a:buFont typeface="Arial"/>
              <a:buChar char="○"/>
            </a:pPr>
            <a:r>
              <a:rPr lang="en" sz="16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Achieve higher F1 score for skin cancers</a:t>
            </a:r>
            <a:endParaRPr sz="26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Purpose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1488150"/>
            <a:ext cx="2598775" cy="35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0" y="2866750"/>
            <a:ext cx="3220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care?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650" y="1680100"/>
            <a:ext cx="4143125" cy="30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30450" y="832375"/>
            <a:ext cx="85206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Limited 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screening methods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Once 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malignancy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 is confirmed, usually late 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stage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Accurate skin cancer detection at earlier stage is the key: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837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14"/>
              <a:buAutoNum type="arabicPeriod"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Improved survival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837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14"/>
              <a:buAutoNum type="arabicPeriod"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Improved c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linical outcomes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837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14"/>
              <a:buAutoNum type="arabicPeriod"/>
            </a:pP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Improved q</a:t>
            </a:r>
            <a:r>
              <a:rPr lang="en" sz="1413">
                <a:solidFill>
                  <a:schemeClr val="accent3"/>
                </a:solidFill>
                <a:highlight>
                  <a:srgbClr val="FFFFFF"/>
                </a:highlight>
              </a:rPr>
              <a:t>uality of life</a:t>
            </a:r>
            <a:endParaRPr sz="1413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41276"/>
            <a:ext cx="3259730" cy="21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430450" y="878725"/>
            <a:ext cx="85206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  <a:highlight>
                  <a:srgbClr val="FFFFFF"/>
                </a:highlight>
              </a:rPr>
              <a:t>Dataset: HAM10000: Human Against Machine with 10000 training images</a:t>
            </a:r>
            <a:endParaRPr sz="15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  <a:highlight>
                  <a:srgbClr val="FFFFFF"/>
                </a:highlight>
              </a:rPr>
              <a:t>What:</a:t>
            </a:r>
            <a:endParaRPr sz="15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10015 dermatoscopic images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Types of label: 5 benign + </a:t>
            </a:r>
            <a:r>
              <a:rPr lang="en">
                <a:solidFill>
                  <a:schemeClr val="accent3"/>
                </a:solidFill>
                <a:highlight>
                  <a:schemeClr val="lt1"/>
                </a:highlight>
              </a:rPr>
              <a:t>2 malignant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■"/>
            </a:pP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Benign: (AKIEC, BKL, DF,NV, VASC), </a:t>
            </a:r>
            <a:r>
              <a:rPr b="1" lang="en" sz="1300">
                <a:solidFill>
                  <a:schemeClr val="accent3"/>
                </a:solidFill>
                <a:highlight>
                  <a:srgbClr val="FFFFFF"/>
                </a:highlight>
              </a:rPr>
              <a:t>Malignant: </a:t>
            </a: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(</a:t>
            </a:r>
            <a:r>
              <a:rPr b="1" lang="en" sz="1300">
                <a:solidFill>
                  <a:schemeClr val="accent3"/>
                </a:solidFill>
                <a:highlight>
                  <a:srgbClr val="FFFFFF"/>
                </a:highlight>
              </a:rPr>
              <a:t>BCC, MEL</a:t>
            </a:r>
            <a:r>
              <a:rPr b="1" lang="en" sz="1300">
                <a:solidFill>
                  <a:schemeClr val="accent3"/>
                </a:solidFill>
                <a:highlight>
                  <a:srgbClr val="FFFFFF"/>
                </a:highlight>
              </a:rPr>
              <a:t>)</a:t>
            </a:r>
            <a:endParaRPr b="1" sz="13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■"/>
            </a:pP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NV most common label</a:t>
            </a:r>
            <a:endParaRPr b="1" sz="13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Variables: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</a:pPr>
            <a:r>
              <a:rPr lang="en" sz="1500">
                <a:solidFill>
                  <a:schemeClr val="accent3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chemeClr val="accent3"/>
                </a:solidFill>
                <a:highlight>
                  <a:srgbClr val="FFFFFF"/>
                </a:highlight>
              </a:rPr>
              <a:t>lesion_id, image_id, dx, dx_type, age and localization</a:t>
            </a:r>
            <a:endParaRPr sz="13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430450" y="30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</a:t>
            </a:r>
            <a:r>
              <a:rPr lang="en"/>
              <a:t>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2788700"/>
            <a:ext cx="4177050" cy="1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50" y="3944000"/>
            <a:ext cx="1993825" cy="10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475" y="3906325"/>
            <a:ext cx="106320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500550" y="2819675"/>
            <a:ext cx="1236000" cy="123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43075" y="2819675"/>
            <a:ext cx="1203600" cy="123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550" y="3336325"/>
            <a:ext cx="4326750" cy="1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605900" y="3903150"/>
            <a:ext cx="894600" cy="4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45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Who: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○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International Skin Imaging Collaboration (ISIC) archive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○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Standard source for dermatoscopic image analysis research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When: 2018 challenges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Why: Enhance the diagnostic accuracy for distinguishing melanoma from other tumors</a:t>
            </a:r>
            <a:endParaRPr sz="19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713" y="0"/>
            <a:ext cx="25812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in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Replaced with average mean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88" y="1944338"/>
            <a:ext cx="34766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Imbalance Data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327" y="661277"/>
            <a:ext cx="4779374" cy="43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25" y="1772775"/>
            <a:ext cx="3864527" cy="271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