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61" r:id="rId5"/>
    <p:sldId id="268" r:id="rId6"/>
    <p:sldId id="279" r:id="rId7"/>
    <p:sldId id="281" r:id="rId8"/>
    <p:sldId id="259" r:id="rId9"/>
    <p:sldId id="262" r:id="rId10"/>
    <p:sldId id="263" r:id="rId11"/>
    <p:sldId id="264" r:id="rId12"/>
    <p:sldId id="265" r:id="rId13"/>
    <p:sldId id="266" r:id="rId14"/>
    <p:sldId id="269" r:id="rId15"/>
    <p:sldId id="272" r:id="rId16"/>
    <p:sldId id="273" r:id="rId17"/>
    <p:sldId id="274" r:id="rId18"/>
    <p:sldId id="275" r:id="rId19"/>
    <p:sldId id="276" r:id="rId20"/>
    <p:sldId id="277" r:id="rId21"/>
    <p:sldId id="260" r:id="rId22"/>
    <p:sldId id="28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79BB-55CF-5B32-582E-22A194AB2D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A3F9B3-ED04-E6C3-0166-537EEA3A3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82CC14-D388-CC55-1838-F722A5E064BD}"/>
              </a:ext>
            </a:extLst>
          </p:cNvPr>
          <p:cNvSpPr>
            <a:spLocks noGrp="1"/>
          </p:cNvSpPr>
          <p:nvPr>
            <p:ph type="dt" sz="half" idx="10"/>
          </p:nvPr>
        </p:nvSpPr>
        <p:spPr/>
        <p:txBody>
          <a:bodyPr/>
          <a:lstStyle/>
          <a:p>
            <a:fld id="{DFE900EA-7130-428A-BFD0-33DA9E57ABCA}" type="datetimeFigureOut">
              <a:rPr lang="en-US" smtClean="0"/>
              <a:t>1/1/2025</a:t>
            </a:fld>
            <a:endParaRPr lang="en-US"/>
          </a:p>
        </p:txBody>
      </p:sp>
      <p:sp>
        <p:nvSpPr>
          <p:cNvPr id="5" name="Footer Placeholder 4">
            <a:extLst>
              <a:ext uri="{FF2B5EF4-FFF2-40B4-BE49-F238E27FC236}">
                <a16:creationId xmlns:a16="http://schemas.microsoft.com/office/drawing/2014/main" id="{22A5900B-45D9-9372-7C0F-7786782FD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C3BD6-76B6-244F-47D2-B845C08BF02F}"/>
              </a:ext>
            </a:extLst>
          </p:cNvPr>
          <p:cNvSpPr>
            <a:spLocks noGrp="1"/>
          </p:cNvSpPr>
          <p:nvPr>
            <p:ph type="sldNum" sz="quarter" idx="12"/>
          </p:nvPr>
        </p:nvSpPr>
        <p:spPr/>
        <p:txBody>
          <a:bodyPr/>
          <a:lstStyle/>
          <a:p>
            <a:fld id="{03BF5F28-C913-44A0-8EBC-1E6688B4691E}" type="slidenum">
              <a:rPr lang="en-US" smtClean="0"/>
              <a:t>‹#›</a:t>
            </a:fld>
            <a:endParaRPr lang="en-US"/>
          </a:p>
        </p:txBody>
      </p:sp>
    </p:spTree>
    <p:extLst>
      <p:ext uri="{BB962C8B-B14F-4D97-AF65-F5344CB8AC3E}">
        <p14:creationId xmlns:p14="http://schemas.microsoft.com/office/powerpoint/2010/main" val="272397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9586-30BE-F14A-E0B9-66A1439DA1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64DB41-DE7D-3349-9FE6-4E817A43FC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9543D-B10C-08FF-3D69-047320200947}"/>
              </a:ext>
            </a:extLst>
          </p:cNvPr>
          <p:cNvSpPr>
            <a:spLocks noGrp="1"/>
          </p:cNvSpPr>
          <p:nvPr>
            <p:ph type="dt" sz="half" idx="10"/>
          </p:nvPr>
        </p:nvSpPr>
        <p:spPr/>
        <p:txBody>
          <a:bodyPr/>
          <a:lstStyle/>
          <a:p>
            <a:fld id="{DFE900EA-7130-428A-BFD0-33DA9E57ABCA}" type="datetimeFigureOut">
              <a:rPr lang="en-US" smtClean="0"/>
              <a:t>1/1/2025</a:t>
            </a:fld>
            <a:endParaRPr lang="en-US"/>
          </a:p>
        </p:txBody>
      </p:sp>
      <p:sp>
        <p:nvSpPr>
          <p:cNvPr id="5" name="Footer Placeholder 4">
            <a:extLst>
              <a:ext uri="{FF2B5EF4-FFF2-40B4-BE49-F238E27FC236}">
                <a16:creationId xmlns:a16="http://schemas.microsoft.com/office/drawing/2014/main" id="{F376C26C-0879-591E-90FA-77F3EA9CA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85597-BF13-45CD-0C0A-EE5E921FE653}"/>
              </a:ext>
            </a:extLst>
          </p:cNvPr>
          <p:cNvSpPr>
            <a:spLocks noGrp="1"/>
          </p:cNvSpPr>
          <p:nvPr>
            <p:ph type="sldNum" sz="quarter" idx="12"/>
          </p:nvPr>
        </p:nvSpPr>
        <p:spPr/>
        <p:txBody>
          <a:bodyPr/>
          <a:lstStyle/>
          <a:p>
            <a:fld id="{03BF5F28-C913-44A0-8EBC-1E6688B4691E}" type="slidenum">
              <a:rPr lang="en-US" smtClean="0"/>
              <a:t>‹#›</a:t>
            </a:fld>
            <a:endParaRPr lang="en-US"/>
          </a:p>
        </p:txBody>
      </p:sp>
    </p:spTree>
    <p:extLst>
      <p:ext uri="{BB962C8B-B14F-4D97-AF65-F5344CB8AC3E}">
        <p14:creationId xmlns:p14="http://schemas.microsoft.com/office/powerpoint/2010/main" val="197909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AC0797-604F-42E4-DE2A-A1CE2F290B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ED36ED-AF79-E54E-61EC-0C0700D79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C785C-0B00-71F5-465D-8A8AC02E57C9}"/>
              </a:ext>
            </a:extLst>
          </p:cNvPr>
          <p:cNvSpPr>
            <a:spLocks noGrp="1"/>
          </p:cNvSpPr>
          <p:nvPr>
            <p:ph type="dt" sz="half" idx="10"/>
          </p:nvPr>
        </p:nvSpPr>
        <p:spPr/>
        <p:txBody>
          <a:bodyPr/>
          <a:lstStyle/>
          <a:p>
            <a:fld id="{DFE900EA-7130-428A-BFD0-33DA9E57ABCA}" type="datetimeFigureOut">
              <a:rPr lang="en-US" smtClean="0"/>
              <a:t>1/1/2025</a:t>
            </a:fld>
            <a:endParaRPr lang="en-US"/>
          </a:p>
        </p:txBody>
      </p:sp>
      <p:sp>
        <p:nvSpPr>
          <p:cNvPr id="5" name="Footer Placeholder 4">
            <a:extLst>
              <a:ext uri="{FF2B5EF4-FFF2-40B4-BE49-F238E27FC236}">
                <a16:creationId xmlns:a16="http://schemas.microsoft.com/office/drawing/2014/main" id="{710798E3-04AF-7072-1C36-F99E56125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E977A-387F-0BC8-264E-1713F147DCC0}"/>
              </a:ext>
            </a:extLst>
          </p:cNvPr>
          <p:cNvSpPr>
            <a:spLocks noGrp="1"/>
          </p:cNvSpPr>
          <p:nvPr>
            <p:ph type="sldNum" sz="quarter" idx="12"/>
          </p:nvPr>
        </p:nvSpPr>
        <p:spPr/>
        <p:txBody>
          <a:bodyPr/>
          <a:lstStyle/>
          <a:p>
            <a:fld id="{03BF5F28-C913-44A0-8EBC-1E6688B4691E}" type="slidenum">
              <a:rPr lang="en-US" smtClean="0"/>
              <a:t>‹#›</a:t>
            </a:fld>
            <a:endParaRPr lang="en-US"/>
          </a:p>
        </p:txBody>
      </p:sp>
    </p:spTree>
    <p:extLst>
      <p:ext uri="{BB962C8B-B14F-4D97-AF65-F5344CB8AC3E}">
        <p14:creationId xmlns:p14="http://schemas.microsoft.com/office/powerpoint/2010/main" val="350816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6B5E-0BE0-7965-2A48-0A06DF24F6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00DAFC-B75B-73E4-DB5C-D25E690D3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8F274-20BF-77CD-B387-E7BCCE0CC184}"/>
              </a:ext>
            </a:extLst>
          </p:cNvPr>
          <p:cNvSpPr>
            <a:spLocks noGrp="1"/>
          </p:cNvSpPr>
          <p:nvPr>
            <p:ph type="dt" sz="half" idx="10"/>
          </p:nvPr>
        </p:nvSpPr>
        <p:spPr/>
        <p:txBody>
          <a:bodyPr/>
          <a:lstStyle/>
          <a:p>
            <a:fld id="{DFE900EA-7130-428A-BFD0-33DA9E57ABCA}" type="datetimeFigureOut">
              <a:rPr lang="en-US" smtClean="0"/>
              <a:t>1/1/2025</a:t>
            </a:fld>
            <a:endParaRPr lang="en-US"/>
          </a:p>
        </p:txBody>
      </p:sp>
      <p:sp>
        <p:nvSpPr>
          <p:cNvPr id="5" name="Footer Placeholder 4">
            <a:extLst>
              <a:ext uri="{FF2B5EF4-FFF2-40B4-BE49-F238E27FC236}">
                <a16:creationId xmlns:a16="http://schemas.microsoft.com/office/drawing/2014/main" id="{5480B12E-E3E8-3E34-BC02-EF33C5533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0378C-27C3-C58D-A05D-DAAA54640E84}"/>
              </a:ext>
            </a:extLst>
          </p:cNvPr>
          <p:cNvSpPr>
            <a:spLocks noGrp="1"/>
          </p:cNvSpPr>
          <p:nvPr>
            <p:ph type="sldNum" sz="quarter" idx="12"/>
          </p:nvPr>
        </p:nvSpPr>
        <p:spPr/>
        <p:txBody>
          <a:bodyPr/>
          <a:lstStyle/>
          <a:p>
            <a:fld id="{03BF5F28-C913-44A0-8EBC-1E6688B4691E}" type="slidenum">
              <a:rPr lang="en-US" smtClean="0"/>
              <a:t>‹#›</a:t>
            </a:fld>
            <a:endParaRPr lang="en-US"/>
          </a:p>
        </p:txBody>
      </p:sp>
    </p:spTree>
    <p:extLst>
      <p:ext uri="{BB962C8B-B14F-4D97-AF65-F5344CB8AC3E}">
        <p14:creationId xmlns:p14="http://schemas.microsoft.com/office/powerpoint/2010/main" val="384573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FCBB-47B4-6B32-5A68-7F9F9A33E1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A1F7E0-410A-E033-23E5-6D48648358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10208-7FED-C497-1C79-E98B4111041F}"/>
              </a:ext>
            </a:extLst>
          </p:cNvPr>
          <p:cNvSpPr>
            <a:spLocks noGrp="1"/>
          </p:cNvSpPr>
          <p:nvPr>
            <p:ph type="dt" sz="half" idx="10"/>
          </p:nvPr>
        </p:nvSpPr>
        <p:spPr/>
        <p:txBody>
          <a:bodyPr/>
          <a:lstStyle/>
          <a:p>
            <a:fld id="{DFE900EA-7130-428A-BFD0-33DA9E57ABCA}" type="datetimeFigureOut">
              <a:rPr lang="en-US" smtClean="0"/>
              <a:t>1/1/2025</a:t>
            </a:fld>
            <a:endParaRPr lang="en-US"/>
          </a:p>
        </p:txBody>
      </p:sp>
      <p:sp>
        <p:nvSpPr>
          <p:cNvPr id="5" name="Footer Placeholder 4">
            <a:extLst>
              <a:ext uri="{FF2B5EF4-FFF2-40B4-BE49-F238E27FC236}">
                <a16:creationId xmlns:a16="http://schemas.microsoft.com/office/drawing/2014/main" id="{41C3DF5F-8807-7697-084C-5901E38DF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7C97E-8155-03B8-BB71-EFCA317409FA}"/>
              </a:ext>
            </a:extLst>
          </p:cNvPr>
          <p:cNvSpPr>
            <a:spLocks noGrp="1"/>
          </p:cNvSpPr>
          <p:nvPr>
            <p:ph type="sldNum" sz="quarter" idx="12"/>
          </p:nvPr>
        </p:nvSpPr>
        <p:spPr/>
        <p:txBody>
          <a:bodyPr/>
          <a:lstStyle/>
          <a:p>
            <a:fld id="{03BF5F28-C913-44A0-8EBC-1E6688B4691E}" type="slidenum">
              <a:rPr lang="en-US" smtClean="0"/>
              <a:t>‹#›</a:t>
            </a:fld>
            <a:endParaRPr lang="en-US"/>
          </a:p>
        </p:txBody>
      </p:sp>
    </p:spTree>
    <p:extLst>
      <p:ext uri="{BB962C8B-B14F-4D97-AF65-F5344CB8AC3E}">
        <p14:creationId xmlns:p14="http://schemas.microsoft.com/office/powerpoint/2010/main" val="67875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8B6F-ED34-EF26-2CBE-DBA1B7D9B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6337E-DA6F-AE2C-2474-B3C5474AE5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B50078-171F-65EA-1876-EE1CD02025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6DD034-479E-EBE1-CD53-E1DCDDCF0FE6}"/>
              </a:ext>
            </a:extLst>
          </p:cNvPr>
          <p:cNvSpPr>
            <a:spLocks noGrp="1"/>
          </p:cNvSpPr>
          <p:nvPr>
            <p:ph type="dt" sz="half" idx="10"/>
          </p:nvPr>
        </p:nvSpPr>
        <p:spPr/>
        <p:txBody>
          <a:bodyPr/>
          <a:lstStyle/>
          <a:p>
            <a:fld id="{DFE900EA-7130-428A-BFD0-33DA9E57ABCA}" type="datetimeFigureOut">
              <a:rPr lang="en-US" smtClean="0"/>
              <a:t>1/1/2025</a:t>
            </a:fld>
            <a:endParaRPr lang="en-US"/>
          </a:p>
        </p:txBody>
      </p:sp>
      <p:sp>
        <p:nvSpPr>
          <p:cNvPr id="6" name="Footer Placeholder 5">
            <a:extLst>
              <a:ext uri="{FF2B5EF4-FFF2-40B4-BE49-F238E27FC236}">
                <a16:creationId xmlns:a16="http://schemas.microsoft.com/office/drawing/2014/main" id="{E2C9889A-5B66-6B8C-6B08-F3F31CB76B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AC314-29F2-1904-C3EE-C64410D341F6}"/>
              </a:ext>
            </a:extLst>
          </p:cNvPr>
          <p:cNvSpPr>
            <a:spLocks noGrp="1"/>
          </p:cNvSpPr>
          <p:nvPr>
            <p:ph type="sldNum" sz="quarter" idx="12"/>
          </p:nvPr>
        </p:nvSpPr>
        <p:spPr/>
        <p:txBody>
          <a:bodyPr/>
          <a:lstStyle/>
          <a:p>
            <a:fld id="{03BF5F28-C913-44A0-8EBC-1E6688B4691E}" type="slidenum">
              <a:rPr lang="en-US" smtClean="0"/>
              <a:t>‹#›</a:t>
            </a:fld>
            <a:endParaRPr lang="en-US"/>
          </a:p>
        </p:txBody>
      </p:sp>
    </p:spTree>
    <p:extLst>
      <p:ext uri="{BB962C8B-B14F-4D97-AF65-F5344CB8AC3E}">
        <p14:creationId xmlns:p14="http://schemas.microsoft.com/office/powerpoint/2010/main" val="113173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4244-ED12-6573-3D45-8FE52C0CC4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6F1F96-567E-2337-390E-F115CA33D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E1CD68-B69B-9099-AEC4-A42E36A7C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63F5F9-338B-5628-1537-E42639F4C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32E05E-ED4C-3F6F-D72D-03FC1467E9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657716-15AA-BB15-67BD-274402A1166F}"/>
              </a:ext>
            </a:extLst>
          </p:cNvPr>
          <p:cNvSpPr>
            <a:spLocks noGrp="1"/>
          </p:cNvSpPr>
          <p:nvPr>
            <p:ph type="dt" sz="half" idx="10"/>
          </p:nvPr>
        </p:nvSpPr>
        <p:spPr/>
        <p:txBody>
          <a:bodyPr/>
          <a:lstStyle/>
          <a:p>
            <a:fld id="{DFE900EA-7130-428A-BFD0-33DA9E57ABCA}" type="datetimeFigureOut">
              <a:rPr lang="en-US" smtClean="0"/>
              <a:t>1/1/2025</a:t>
            </a:fld>
            <a:endParaRPr lang="en-US"/>
          </a:p>
        </p:txBody>
      </p:sp>
      <p:sp>
        <p:nvSpPr>
          <p:cNvPr id="8" name="Footer Placeholder 7">
            <a:extLst>
              <a:ext uri="{FF2B5EF4-FFF2-40B4-BE49-F238E27FC236}">
                <a16:creationId xmlns:a16="http://schemas.microsoft.com/office/drawing/2014/main" id="{6AF2AED4-3E90-456C-E6D2-9A19B9F19B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C993A2-611C-7EE9-49C0-E5EA710655C2}"/>
              </a:ext>
            </a:extLst>
          </p:cNvPr>
          <p:cNvSpPr>
            <a:spLocks noGrp="1"/>
          </p:cNvSpPr>
          <p:nvPr>
            <p:ph type="sldNum" sz="quarter" idx="12"/>
          </p:nvPr>
        </p:nvSpPr>
        <p:spPr/>
        <p:txBody>
          <a:bodyPr/>
          <a:lstStyle/>
          <a:p>
            <a:fld id="{03BF5F28-C913-44A0-8EBC-1E6688B4691E}" type="slidenum">
              <a:rPr lang="en-US" smtClean="0"/>
              <a:t>‹#›</a:t>
            </a:fld>
            <a:endParaRPr lang="en-US"/>
          </a:p>
        </p:txBody>
      </p:sp>
    </p:spTree>
    <p:extLst>
      <p:ext uri="{BB962C8B-B14F-4D97-AF65-F5344CB8AC3E}">
        <p14:creationId xmlns:p14="http://schemas.microsoft.com/office/powerpoint/2010/main" val="130540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03A0-7ED5-EB2B-B736-A8DE662D58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A037BA-D253-DC6C-95E4-1C3E4576D32C}"/>
              </a:ext>
            </a:extLst>
          </p:cNvPr>
          <p:cNvSpPr>
            <a:spLocks noGrp="1"/>
          </p:cNvSpPr>
          <p:nvPr>
            <p:ph type="dt" sz="half" idx="10"/>
          </p:nvPr>
        </p:nvSpPr>
        <p:spPr/>
        <p:txBody>
          <a:bodyPr/>
          <a:lstStyle/>
          <a:p>
            <a:fld id="{DFE900EA-7130-428A-BFD0-33DA9E57ABCA}" type="datetimeFigureOut">
              <a:rPr lang="en-US" smtClean="0"/>
              <a:t>1/1/2025</a:t>
            </a:fld>
            <a:endParaRPr lang="en-US"/>
          </a:p>
        </p:txBody>
      </p:sp>
      <p:sp>
        <p:nvSpPr>
          <p:cNvPr id="4" name="Footer Placeholder 3">
            <a:extLst>
              <a:ext uri="{FF2B5EF4-FFF2-40B4-BE49-F238E27FC236}">
                <a16:creationId xmlns:a16="http://schemas.microsoft.com/office/drawing/2014/main" id="{55308406-C3B4-A5B0-9471-327504F6EE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7D3C43-DE9F-85BD-7745-57DAD819A6F8}"/>
              </a:ext>
            </a:extLst>
          </p:cNvPr>
          <p:cNvSpPr>
            <a:spLocks noGrp="1"/>
          </p:cNvSpPr>
          <p:nvPr>
            <p:ph type="sldNum" sz="quarter" idx="12"/>
          </p:nvPr>
        </p:nvSpPr>
        <p:spPr/>
        <p:txBody>
          <a:bodyPr/>
          <a:lstStyle/>
          <a:p>
            <a:fld id="{03BF5F28-C913-44A0-8EBC-1E6688B4691E}" type="slidenum">
              <a:rPr lang="en-US" smtClean="0"/>
              <a:t>‹#›</a:t>
            </a:fld>
            <a:endParaRPr lang="en-US"/>
          </a:p>
        </p:txBody>
      </p:sp>
    </p:spTree>
    <p:extLst>
      <p:ext uri="{BB962C8B-B14F-4D97-AF65-F5344CB8AC3E}">
        <p14:creationId xmlns:p14="http://schemas.microsoft.com/office/powerpoint/2010/main" val="2476777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F981D-12BB-280B-845B-207FA3E32807}"/>
              </a:ext>
            </a:extLst>
          </p:cNvPr>
          <p:cNvSpPr>
            <a:spLocks noGrp="1"/>
          </p:cNvSpPr>
          <p:nvPr>
            <p:ph type="dt" sz="half" idx="10"/>
          </p:nvPr>
        </p:nvSpPr>
        <p:spPr/>
        <p:txBody>
          <a:bodyPr/>
          <a:lstStyle/>
          <a:p>
            <a:fld id="{DFE900EA-7130-428A-BFD0-33DA9E57ABCA}" type="datetimeFigureOut">
              <a:rPr lang="en-US" smtClean="0"/>
              <a:t>1/1/2025</a:t>
            </a:fld>
            <a:endParaRPr lang="en-US"/>
          </a:p>
        </p:txBody>
      </p:sp>
      <p:sp>
        <p:nvSpPr>
          <p:cNvPr id="3" name="Footer Placeholder 2">
            <a:extLst>
              <a:ext uri="{FF2B5EF4-FFF2-40B4-BE49-F238E27FC236}">
                <a16:creationId xmlns:a16="http://schemas.microsoft.com/office/drawing/2014/main" id="{4CC22324-880C-96F8-F78A-21CB9A6174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F05709-9031-57A8-5218-0B28A3AC8528}"/>
              </a:ext>
            </a:extLst>
          </p:cNvPr>
          <p:cNvSpPr>
            <a:spLocks noGrp="1"/>
          </p:cNvSpPr>
          <p:nvPr>
            <p:ph type="sldNum" sz="quarter" idx="12"/>
          </p:nvPr>
        </p:nvSpPr>
        <p:spPr/>
        <p:txBody>
          <a:bodyPr/>
          <a:lstStyle/>
          <a:p>
            <a:fld id="{03BF5F28-C913-44A0-8EBC-1E6688B4691E}" type="slidenum">
              <a:rPr lang="en-US" smtClean="0"/>
              <a:t>‹#›</a:t>
            </a:fld>
            <a:endParaRPr lang="en-US"/>
          </a:p>
        </p:txBody>
      </p:sp>
    </p:spTree>
    <p:extLst>
      <p:ext uri="{BB962C8B-B14F-4D97-AF65-F5344CB8AC3E}">
        <p14:creationId xmlns:p14="http://schemas.microsoft.com/office/powerpoint/2010/main" val="163418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9B2F-0047-A52B-A811-BFB7D64FE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FF869A-069E-18C8-F0C5-1B2DE86CEA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8CDB37-4CF3-FF23-CC00-0F62BD018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F48D8-ECB7-DA89-ADF5-669CAE40B432}"/>
              </a:ext>
            </a:extLst>
          </p:cNvPr>
          <p:cNvSpPr>
            <a:spLocks noGrp="1"/>
          </p:cNvSpPr>
          <p:nvPr>
            <p:ph type="dt" sz="half" idx="10"/>
          </p:nvPr>
        </p:nvSpPr>
        <p:spPr/>
        <p:txBody>
          <a:bodyPr/>
          <a:lstStyle/>
          <a:p>
            <a:fld id="{DFE900EA-7130-428A-BFD0-33DA9E57ABCA}" type="datetimeFigureOut">
              <a:rPr lang="en-US" smtClean="0"/>
              <a:t>1/1/2025</a:t>
            </a:fld>
            <a:endParaRPr lang="en-US"/>
          </a:p>
        </p:txBody>
      </p:sp>
      <p:sp>
        <p:nvSpPr>
          <p:cNvPr id="6" name="Footer Placeholder 5">
            <a:extLst>
              <a:ext uri="{FF2B5EF4-FFF2-40B4-BE49-F238E27FC236}">
                <a16:creationId xmlns:a16="http://schemas.microsoft.com/office/drawing/2014/main" id="{F8FC1127-11DE-F2DD-D9B8-2BA3BF459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F8D705-A9C3-FA51-EFB8-58594881C3FF}"/>
              </a:ext>
            </a:extLst>
          </p:cNvPr>
          <p:cNvSpPr>
            <a:spLocks noGrp="1"/>
          </p:cNvSpPr>
          <p:nvPr>
            <p:ph type="sldNum" sz="quarter" idx="12"/>
          </p:nvPr>
        </p:nvSpPr>
        <p:spPr/>
        <p:txBody>
          <a:bodyPr/>
          <a:lstStyle/>
          <a:p>
            <a:fld id="{03BF5F28-C913-44A0-8EBC-1E6688B4691E}" type="slidenum">
              <a:rPr lang="en-US" smtClean="0"/>
              <a:t>‹#›</a:t>
            </a:fld>
            <a:endParaRPr lang="en-US"/>
          </a:p>
        </p:txBody>
      </p:sp>
    </p:spTree>
    <p:extLst>
      <p:ext uri="{BB962C8B-B14F-4D97-AF65-F5344CB8AC3E}">
        <p14:creationId xmlns:p14="http://schemas.microsoft.com/office/powerpoint/2010/main" val="427073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5FFB-E58A-ECD9-2BCB-C82CAE3C1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BFA89D-5185-B4DA-B024-7454166E0E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0805EB-CE6F-C13D-A5AF-D61F4C273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6D172-A00E-BD74-FAA4-B336E205475C}"/>
              </a:ext>
            </a:extLst>
          </p:cNvPr>
          <p:cNvSpPr>
            <a:spLocks noGrp="1"/>
          </p:cNvSpPr>
          <p:nvPr>
            <p:ph type="dt" sz="half" idx="10"/>
          </p:nvPr>
        </p:nvSpPr>
        <p:spPr/>
        <p:txBody>
          <a:bodyPr/>
          <a:lstStyle/>
          <a:p>
            <a:fld id="{DFE900EA-7130-428A-BFD0-33DA9E57ABCA}" type="datetimeFigureOut">
              <a:rPr lang="en-US" smtClean="0"/>
              <a:t>1/1/2025</a:t>
            </a:fld>
            <a:endParaRPr lang="en-US"/>
          </a:p>
        </p:txBody>
      </p:sp>
      <p:sp>
        <p:nvSpPr>
          <p:cNvPr id="6" name="Footer Placeholder 5">
            <a:extLst>
              <a:ext uri="{FF2B5EF4-FFF2-40B4-BE49-F238E27FC236}">
                <a16:creationId xmlns:a16="http://schemas.microsoft.com/office/drawing/2014/main" id="{FC4842BB-313E-EAF9-082A-27231B20D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EC1AB-DD60-2779-151E-F26066F41A02}"/>
              </a:ext>
            </a:extLst>
          </p:cNvPr>
          <p:cNvSpPr>
            <a:spLocks noGrp="1"/>
          </p:cNvSpPr>
          <p:nvPr>
            <p:ph type="sldNum" sz="quarter" idx="12"/>
          </p:nvPr>
        </p:nvSpPr>
        <p:spPr/>
        <p:txBody>
          <a:bodyPr/>
          <a:lstStyle/>
          <a:p>
            <a:fld id="{03BF5F28-C913-44A0-8EBC-1E6688B4691E}" type="slidenum">
              <a:rPr lang="en-US" smtClean="0"/>
              <a:t>‹#›</a:t>
            </a:fld>
            <a:endParaRPr lang="en-US"/>
          </a:p>
        </p:txBody>
      </p:sp>
    </p:spTree>
    <p:extLst>
      <p:ext uri="{BB962C8B-B14F-4D97-AF65-F5344CB8AC3E}">
        <p14:creationId xmlns:p14="http://schemas.microsoft.com/office/powerpoint/2010/main" val="322157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168CB5-5FFE-B7C8-557E-458E38903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4A4723-8AED-95BC-22BD-317ED3C7DB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4EF89-9692-40C6-5E42-F01964E9A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E900EA-7130-428A-BFD0-33DA9E57ABCA}" type="datetimeFigureOut">
              <a:rPr lang="en-US" smtClean="0"/>
              <a:t>1/1/2025</a:t>
            </a:fld>
            <a:endParaRPr lang="en-US"/>
          </a:p>
        </p:txBody>
      </p:sp>
      <p:sp>
        <p:nvSpPr>
          <p:cNvPr id="5" name="Footer Placeholder 4">
            <a:extLst>
              <a:ext uri="{FF2B5EF4-FFF2-40B4-BE49-F238E27FC236}">
                <a16:creationId xmlns:a16="http://schemas.microsoft.com/office/drawing/2014/main" id="{32302FAD-0EE0-EAB3-5CCF-CFF8F4594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9B9E01A-AF44-228F-97F5-7C25C64804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BF5F28-C913-44A0-8EBC-1E6688B4691E}" type="slidenum">
              <a:rPr lang="en-US" smtClean="0"/>
              <a:t>‹#›</a:t>
            </a:fld>
            <a:endParaRPr lang="en-US"/>
          </a:p>
        </p:txBody>
      </p:sp>
    </p:spTree>
    <p:extLst>
      <p:ext uri="{BB962C8B-B14F-4D97-AF65-F5344CB8AC3E}">
        <p14:creationId xmlns:p14="http://schemas.microsoft.com/office/powerpoint/2010/main" val="1072846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60719E9-02A3-507C-E14C-E27DF08D51DC}"/>
              </a:ext>
            </a:extLst>
          </p:cNvPr>
          <p:cNvSpPr>
            <a:spLocks noGrp="1"/>
          </p:cNvSpPr>
          <p:nvPr>
            <p:ph type="ctrTitle"/>
          </p:nvPr>
        </p:nvSpPr>
        <p:spPr>
          <a:xfrm>
            <a:off x="1314824" y="735106"/>
            <a:ext cx="10053763" cy="2928470"/>
          </a:xfrm>
        </p:spPr>
        <p:txBody>
          <a:bodyPr anchor="b">
            <a:normAutofit/>
          </a:bodyPr>
          <a:lstStyle/>
          <a:p>
            <a:pPr algn="l"/>
            <a:r>
              <a:rPr lang="vi-VN" sz="4800">
                <a:solidFill>
                  <a:srgbClr val="FFFFFF"/>
                </a:solidFill>
              </a:rPr>
              <a:t>Microfrontend</a:t>
            </a:r>
            <a:endParaRPr lang="en-US" sz="4800">
              <a:solidFill>
                <a:srgbClr val="FFFFFF"/>
              </a:solidFill>
            </a:endParaRPr>
          </a:p>
        </p:txBody>
      </p:sp>
      <p:sp>
        <p:nvSpPr>
          <p:cNvPr id="3" name="Subtitle 2">
            <a:extLst>
              <a:ext uri="{FF2B5EF4-FFF2-40B4-BE49-F238E27FC236}">
                <a16:creationId xmlns:a16="http://schemas.microsoft.com/office/drawing/2014/main" id="{D6A65AC6-E8C1-51BA-1CEC-8DEDBF31AA67}"/>
              </a:ext>
            </a:extLst>
          </p:cNvPr>
          <p:cNvSpPr>
            <a:spLocks noGrp="1"/>
          </p:cNvSpPr>
          <p:nvPr>
            <p:ph type="subTitle" idx="1"/>
          </p:nvPr>
        </p:nvSpPr>
        <p:spPr>
          <a:xfrm>
            <a:off x="1350682" y="4870824"/>
            <a:ext cx="10005951" cy="1458258"/>
          </a:xfrm>
        </p:spPr>
        <p:txBody>
          <a:bodyPr anchor="ctr">
            <a:normAutofit/>
          </a:bodyPr>
          <a:lstStyle/>
          <a:p>
            <a:pPr algn="l"/>
            <a:r>
              <a:rPr lang="vi-VN" dirty="0"/>
              <a:t>Trần Quang Huy – 21522169</a:t>
            </a:r>
          </a:p>
          <a:p>
            <a:pPr algn="l"/>
            <a:r>
              <a:rPr lang="vi-VN" dirty="0"/>
              <a:t>Ngô Hữu Thiên - 21522622</a:t>
            </a:r>
            <a:endParaRPr lang="en-US" dirty="0"/>
          </a:p>
        </p:txBody>
      </p:sp>
    </p:spTree>
    <p:extLst>
      <p:ext uri="{BB962C8B-B14F-4D97-AF65-F5344CB8AC3E}">
        <p14:creationId xmlns:p14="http://schemas.microsoft.com/office/powerpoint/2010/main" val="254499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9A0F93-905E-D165-39C0-3CBA5CBAECA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14178-CC68-FFAE-8C7D-CA56D8EB41D5}"/>
              </a:ext>
            </a:extLst>
          </p:cNvPr>
          <p:cNvSpPr>
            <a:spLocks noGrp="1"/>
          </p:cNvSpPr>
          <p:nvPr>
            <p:ph type="title"/>
          </p:nvPr>
        </p:nvSpPr>
        <p:spPr>
          <a:xfrm>
            <a:off x="818984" y="4230093"/>
            <a:ext cx="4150581" cy="1800165"/>
          </a:xfrm>
        </p:spPr>
        <p:txBody>
          <a:bodyPr anchor="t">
            <a:normAutofit/>
          </a:bodyPr>
          <a:lstStyle/>
          <a:p>
            <a:pPr algn="r"/>
            <a:r>
              <a:rPr lang="vi-VN" sz="3400"/>
              <a:t>Triển khai microfrontend sử dụng </a:t>
            </a:r>
            <a:br>
              <a:rPr lang="vi-VN" sz="3400"/>
            </a:br>
            <a:r>
              <a:rPr lang="vi-VN" sz="3400"/>
              <a:t>Module Federation</a:t>
            </a:r>
            <a:endParaRPr lang="en-US" sz="3400"/>
          </a:p>
        </p:txBody>
      </p:sp>
      <p:pic>
        <p:nvPicPr>
          <p:cNvPr id="5" name="Picture 4" descr="A computer screen shot of a computer code&#10;&#10;Description automatically generated">
            <a:extLst>
              <a:ext uri="{FF2B5EF4-FFF2-40B4-BE49-F238E27FC236}">
                <a16:creationId xmlns:a16="http://schemas.microsoft.com/office/drawing/2014/main" id="{5A6AC9C5-4D88-6207-6698-226193C1957C}"/>
              </a:ext>
            </a:extLst>
          </p:cNvPr>
          <p:cNvPicPr>
            <a:picLocks noChangeAspect="1"/>
          </p:cNvPicPr>
          <p:nvPr/>
        </p:nvPicPr>
        <p:blipFill>
          <a:blip r:embed="rId2"/>
          <a:stretch>
            <a:fillRect/>
          </a:stretch>
        </p:blipFill>
        <p:spPr>
          <a:xfrm>
            <a:off x="851175" y="457200"/>
            <a:ext cx="10550612" cy="3455325"/>
          </a:xfrm>
          <a:prstGeom prst="rect">
            <a:avLst/>
          </a:prstGeom>
        </p:spPr>
      </p:pic>
      <p:sp>
        <p:nvSpPr>
          <p:cNvPr id="3" name="Content Placeholder 2">
            <a:extLst>
              <a:ext uri="{FF2B5EF4-FFF2-40B4-BE49-F238E27FC236}">
                <a16:creationId xmlns:a16="http://schemas.microsoft.com/office/drawing/2014/main" id="{CE4D39CA-3503-FC87-8D52-980C39F2025D}"/>
              </a:ext>
            </a:extLst>
          </p:cNvPr>
          <p:cNvSpPr>
            <a:spLocks noGrp="1"/>
          </p:cNvSpPr>
          <p:nvPr>
            <p:ph idx="1"/>
          </p:nvPr>
        </p:nvSpPr>
        <p:spPr>
          <a:xfrm>
            <a:off x="5246415" y="4230094"/>
            <a:ext cx="6235268" cy="1800164"/>
          </a:xfrm>
        </p:spPr>
        <p:txBody>
          <a:bodyPr anchor="t">
            <a:normAutofit/>
          </a:bodyPr>
          <a:lstStyle/>
          <a:p>
            <a:pPr marL="742950" marR="0" lvl="1" indent="-285750">
              <a:buFont typeface="Symbol" panose="05050102010706020507" pitchFamily="18" charset="2"/>
              <a:buChar char=""/>
            </a:pPr>
            <a:r>
              <a:rPr lang="vi-VN" sz="2000" b="1" kern="100">
                <a:effectLst/>
                <a:latin typeface="Times New Roman" panose="02020603050405020304" pitchFamily="18" charset="0"/>
                <a:ea typeface="Aptos" panose="020B0004020202020204" pitchFamily="34" charset="0"/>
                <a:cs typeface="Times New Roman" panose="02020603050405020304" pitchFamily="18" charset="0"/>
              </a:rPr>
              <a:t>Output</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Font typeface="Times New Roman" panose="02020603050405020304" pitchFamily="18" charset="0"/>
              <a:buChar char="-"/>
            </a:pPr>
            <a:r>
              <a:rPr lang="en-US" sz="2000" kern="100">
                <a:effectLst/>
                <a:latin typeface="Times New Roman" panose="02020603050405020304" pitchFamily="18" charset="0"/>
                <a:ea typeface="Aptos" panose="020B0004020202020204" pitchFamily="34" charset="0"/>
                <a:cs typeface="Times New Roman" panose="02020603050405020304" pitchFamily="18" charset="0"/>
              </a:rPr>
              <a:t>Thuộc tính output cho Webpack biết nơi để xuất ra các bundle mà nó tạo ra và cách đặt tên cho các tệp này. Mặc định, tệp đầu ra chính là ./dist/main.js và thư mục cho các tệp được tạo khác là ./dist.</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Font typeface="Times New Roman" panose="02020603050405020304" pitchFamily="18" charset="0"/>
              <a:buChar char="-"/>
            </a:pP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496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FD26E6-18BF-AACF-B47C-479E41B30663}"/>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74966-C121-45C9-3F6A-9F4D17C29192}"/>
              </a:ext>
            </a:extLst>
          </p:cNvPr>
          <p:cNvSpPr>
            <a:spLocks noGrp="1"/>
          </p:cNvSpPr>
          <p:nvPr>
            <p:ph type="title"/>
          </p:nvPr>
        </p:nvSpPr>
        <p:spPr>
          <a:xfrm>
            <a:off x="818984" y="4230093"/>
            <a:ext cx="4150581" cy="1800165"/>
          </a:xfrm>
        </p:spPr>
        <p:txBody>
          <a:bodyPr anchor="t">
            <a:normAutofit/>
          </a:bodyPr>
          <a:lstStyle/>
          <a:p>
            <a:pPr algn="r"/>
            <a:r>
              <a:rPr lang="vi-VN" sz="3400"/>
              <a:t>Triển khai microfrontend sử dụng </a:t>
            </a:r>
            <a:br>
              <a:rPr lang="vi-VN" sz="3400"/>
            </a:br>
            <a:r>
              <a:rPr lang="vi-VN" sz="3400"/>
              <a:t>Module Federation</a:t>
            </a:r>
            <a:endParaRPr lang="en-US" sz="3400"/>
          </a:p>
        </p:txBody>
      </p:sp>
      <p:pic>
        <p:nvPicPr>
          <p:cNvPr id="4" name="Picture 3" descr="A computer screen shot of a computer code&#10;&#10;Description automatically generated">
            <a:extLst>
              <a:ext uri="{FF2B5EF4-FFF2-40B4-BE49-F238E27FC236}">
                <a16:creationId xmlns:a16="http://schemas.microsoft.com/office/drawing/2014/main" id="{93CA9C7A-4128-647A-83D3-A2E3DF0B9C4C}"/>
              </a:ext>
            </a:extLst>
          </p:cNvPr>
          <p:cNvPicPr>
            <a:picLocks noChangeAspect="1"/>
          </p:cNvPicPr>
          <p:nvPr/>
        </p:nvPicPr>
        <p:blipFill>
          <a:blip r:embed="rId2"/>
          <a:stretch>
            <a:fillRect/>
          </a:stretch>
        </p:blipFill>
        <p:spPr>
          <a:xfrm>
            <a:off x="1259827" y="457200"/>
            <a:ext cx="9733308" cy="3455325"/>
          </a:xfrm>
          <a:prstGeom prst="rect">
            <a:avLst/>
          </a:prstGeom>
        </p:spPr>
      </p:pic>
      <p:sp>
        <p:nvSpPr>
          <p:cNvPr id="3" name="Content Placeholder 2">
            <a:extLst>
              <a:ext uri="{FF2B5EF4-FFF2-40B4-BE49-F238E27FC236}">
                <a16:creationId xmlns:a16="http://schemas.microsoft.com/office/drawing/2014/main" id="{132A7547-D9B7-BA2A-53B0-D5E7FDD5AC87}"/>
              </a:ext>
            </a:extLst>
          </p:cNvPr>
          <p:cNvSpPr>
            <a:spLocks noGrp="1"/>
          </p:cNvSpPr>
          <p:nvPr>
            <p:ph idx="1"/>
          </p:nvPr>
        </p:nvSpPr>
        <p:spPr>
          <a:xfrm>
            <a:off x="5246415" y="4230094"/>
            <a:ext cx="6235268" cy="1800164"/>
          </a:xfrm>
        </p:spPr>
        <p:txBody>
          <a:bodyPr anchor="t">
            <a:normAutofit/>
          </a:bodyPr>
          <a:lstStyle/>
          <a:p>
            <a:pPr marL="742950" marR="0" lvl="1" indent="-285750">
              <a:buFont typeface="Symbol" panose="05050102010706020507" pitchFamily="18" charset="2"/>
              <a:buChar char=""/>
            </a:pPr>
            <a:r>
              <a:rPr lang="vi-VN" sz="1100" b="1" kern="100">
                <a:effectLst/>
                <a:latin typeface="Times New Roman" panose="02020603050405020304" pitchFamily="18" charset="0"/>
                <a:ea typeface="Aptos" panose="020B0004020202020204" pitchFamily="34" charset="0"/>
                <a:cs typeface="Times New Roman" panose="02020603050405020304" pitchFamily="18" charset="0"/>
              </a:rPr>
              <a:t>Loaders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marL="914400" marR="0"/>
            <a:r>
              <a:rPr lang="vi-VN" sz="1100" kern="100">
                <a:effectLst/>
                <a:latin typeface="Times New Roman" panose="02020603050405020304" pitchFamily="18" charset="0"/>
                <a:ea typeface="Aptos" panose="020B0004020202020204" pitchFamily="34" charset="0"/>
                <a:cs typeface="Times New Roman" panose="02020603050405020304" pitchFamily="18" charset="0"/>
              </a:rPr>
              <a:t>-</a:t>
            </a:r>
            <a:r>
              <a:rPr lang="en-US" sz="1100" kern="100">
                <a:effectLst/>
                <a:latin typeface="Times New Roman" panose="02020603050405020304" pitchFamily="18" charset="0"/>
                <a:ea typeface="Aptos" panose="020B0004020202020204" pitchFamily="34" charset="0"/>
                <a:cs typeface="Times New Roman" panose="02020603050405020304" pitchFamily="18" charset="0"/>
              </a:rPr>
              <a:t>Mặc định, Webpack chỉ hiểu các tệp JavaScript và JSON. Loaders cho phép Webpack xử lý các loại tệp khác và chuyển đổi chúng thành các module hợp lệ có thể được ứng dụng của bạn sử dụng và thêm vào đồ thị phụ thuộc.</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marL="914400" marR="0"/>
            <a:r>
              <a:rPr lang="vi-VN" sz="11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00" kern="100">
                <a:effectLst/>
                <a:latin typeface="Times New Roman" panose="02020603050405020304" pitchFamily="18" charset="0"/>
                <a:ea typeface="Aptos" panose="020B0004020202020204" pitchFamily="34" charset="0"/>
                <a:cs typeface="Times New Roman" panose="02020603050405020304" pitchFamily="18" charset="0"/>
              </a:rPr>
              <a:t>loaders có hai thuộc tính trong cấu hình webpack của bạn: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marL="914400" marR="0">
              <a:spcAft>
                <a:spcPts val="800"/>
              </a:spcAft>
            </a:pPr>
            <a:r>
              <a:rPr lang="en-US" sz="1100" kern="100">
                <a:effectLst/>
                <a:latin typeface="Times New Roman" panose="02020603050405020304" pitchFamily="18" charset="0"/>
                <a:ea typeface="Aptos" panose="020B0004020202020204" pitchFamily="34" charset="0"/>
                <a:cs typeface="Times New Roman" panose="02020603050405020304" pitchFamily="18" charset="0"/>
              </a:rPr>
              <a:t>Thuộc tính test xác định tệp hoặc các tệp nào nên được chuyển đổi. Thuộc tính use chỉ định loader nào nên được sử dụng để thực hiện quá trình chuyển đổi.</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Font typeface="Times New Roman" panose="02020603050405020304" pitchFamily="18" charset="0"/>
              <a:buChar char="-"/>
            </a:pP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612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0051BE-3DDE-FDFA-F163-EE8C856DFCE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A75FF-9A31-D86D-A0DF-8A3C456A8BF8}"/>
              </a:ext>
            </a:extLst>
          </p:cNvPr>
          <p:cNvSpPr>
            <a:spLocks noGrp="1"/>
          </p:cNvSpPr>
          <p:nvPr>
            <p:ph type="title"/>
          </p:nvPr>
        </p:nvSpPr>
        <p:spPr>
          <a:xfrm>
            <a:off x="818984" y="4230093"/>
            <a:ext cx="4150581" cy="1800165"/>
          </a:xfrm>
        </p:spPr>
        <p:txBody>
          <a:bodyPr anchor="t">
            <a:normAutofit/>
          </a:bodyPr>
          <a:lstStyle/>
          <a:p>
            <a:pPr algn="r"/>
            <a:r>
              <a:rPr lang="vi-VN" sz="3400"/>
              <a:t>Triển khai microfrontend sử dụng </a:t>
            </a:r>
            <a:br>
              <a:rPr lang="vi-VN" sz="3400"/>
            </a:br>
            <a:r>
              <a:rPr lang="vi-VN" sz="3400"/>
              <a:t>Module Federation</a:t>
            </a:r>
            <a:endParaRPr lang="en-US" sz="3400"/>
          </a:p>
        </p:txBody>
      </p:sp>
      <p:pic>
        <p:nvPicPr>
          <p:cNvPr id="5" name="Picture 4" descr="A computer screen shot of a program code&#10;&#10;Description automatically generated">
            <a:extLst>
              <a:ext uri="{FF2B5EF4-FFF2-40B4-BE49-F238E27FC236}">
                <a16:creationId xmlns:a16="http://schemas.microsoft.com/office/drawing/2014/main" id="{088E603C-581F-78E1-47DE-BC4CDA4C95D7}"/>
              </a:ext>
            </a:extLst>
          </p:cNvPr>
          <p:cNvPicPr>
            <a:picLocks noChangeAspect="1"/>
          </p:cNvPicPr>
          <p:nvPr/>
        </p:nvPicPr>
        <p:blipFill>
          <a:blip r:embed="rId2"/>
          <a:stretch>
            <a:fillRect/>
          </a:stretch>
        </p:blipFill>
        <p:spPr>
          <a:xfrm>
            <a:off x="851175" y="457200"/>
            <a:ext cx="10550612" cy="3455325"/>
          </a:xfrm>
          <a:prstGeom prst="rect">
            <a:avLst/>
          </a:prstGeom>
        </p:spPr>
      </p:pic>
      <p:sp>
        <p:nvSpPr>
          <p:cNvPr id="3" name="Content Placeholder 2">
            <a:extLst>
              <a:ext uri="{FF2B5EF4-FFF2-40B4-BE49-F238E27FC236}">
                <a16:creationId xmlns:a16="http://schemas.microsoft.com/office/drawing/2014/main" id="{5E1DD4A9-0EEB-9694-EED2-863AAC333473}"/>
              </a:ext>
            </a:extLst>
          </p:cNvPr>
          <p:cNvSpPr>
            <a:spLocks noGrp="1"/>
          </p:cNvSpPr>
          <p:nvPr>
            <p:ph idx="1"/>
          </p:nvPr>
        </p:nvSpPr>
        <p:spPr>
          <a:xfrm>
            <a:off x="5246415" y="4230094"/>
            <a:ext cx="6235268" cy="1800164"/>
          </a:xfrm>
        </p:spPr>
        <p:txBody>
          <a:bodyPr anchor="t">
            <a:normAutofit/>
          </a:bodyPr>
          <a:lstStyle/>
          <a:p>
            <a:pPr marL="742950" marR="0" lvl="1" indent="-285750">
              <a:buFont typeface="Symbol" panose="05050102010706020507" pitchFamily="18" charset="2"/>
              <a:buChar char=""/>
            </a:pPr>
            <a:r>
              <a:rPr lang="vi-VN" sz="1000" b="1" kern="100">
                <a:effectLst/>
                <a:latin typeface="Times New Roman" panose="02020603050405020304" pitchFamily="18" charset="0"/>
                <a:ea typeface="Aptos" panose="020B0004020202020204" pitchFamily="34" charset="0"/>
                <a:cs typeface="Times New Roman" panose="02020603050405020304" pitchFamily="18" charset="0"/>
              </a:rPr>
              <a:t>Plugins</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Times New Roman" panose="02020603050405020304" pitchFamily="18" charset="0"/>
              <a:buChar char="-"/>
            </a:pPr>
            <a:r>
              <a:rPr lang="en-US" sz="1000" kern="100">
                <a:effectLst/>
                <a:latin typeface="Times New Roman" panose="02020603050405020304" pitchFamily="18" charset="0"/>
                <a:ea typeface="Aptos" panose="020B0004020202020204" pitchFamily="34" charset="0"/>
                <a:cs typeface="Times New Roman" panose="02020603050405020304" pitchFamily="18" charset="0"/>
              </a:rPr>
              <a:t>Trong khi loaders được sử dụng để chuyển đổi một số loại module nhất định, plugins có thể được tận dụng để thực hiện một loạt các tác vụ rộng hơn như tối ưu hóa bundle, quản lý tài sản và tiêm các biến môi trường.</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Times New Roman" panose="02020603050405020304" pitchFamily="18" charset="0"/>
              <a:buChar char="-"/>
            </a:pPr>
            <a:r>
              <a:rPr lang="vi-VN" sz="1000" kern="100">
                <a:effectLst/>
                <a:latin typeface="Times New Roman" panose="02020603050405020304" pitchFamily="18" charset="0"/>
                <a:ea typeface="Aptos" panose="020B0004020202020204" pitchFamily="34" charset="0"/>
                <a:cs typeface="Times New Roman" panose="02020603050405020304" pitchFamily="18" charset="0"/>
              </a:rPr>
              <a:t>Để sử dụng một plugin, cần:</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buFont typeface="Courier New" panose="02070309020205020404" pitchFamily="49" charset="0"/>
              <a:buChar char="o"/>
            </a:pPr>
            <a:r>
              <a:rPr lang="vi-VN" sz="1000" kern="100">
                <a:effectLst/>
                <a:latin typeface="Times New Roman" panose="02020603050405020304" pitchFamily="18" charset="0"/>
                <a:ea typeface="Aptos" panose="020B0004020202020204" pitchFamily="34" charset="0"/>
                <a:cs typeface="Times New Roman" panose="02020603050405020304" pitchFamily="18" charset="0"/>
              </a:rPr>
              <a:t>require() nó và thêm nó vào mảng plugins.</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buFont typeface="Courier New" panose="02070309020205020404" pitchFamily="49" charset="0"/>
              <a:buChar char="o"/>
            </a:pPr>
            <a:r>
              <a:rPr lang="vi-VN" sz="1000" kern="100">
                <a:effectLst/>
                <a:latin typeface="Times New Roman" panose="02020603050405020304" pitchFamily="18" charset="0"/>
                <a:ea typeface="Aptos" panose="020B0004020202020204" pitchFamily="34" charset="0"/>
                <a:cs typeface="Times New Roman" panose="02020603050405020304" pitchFamily="18" charset="0"/>
              </a:rPr>
              <a:t>Hầu hết các plugin đều có thể tùy chỉnh thông qua các tùy chọn.</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Aft>
                <a:spcPts val="800"/>
              </a:spcAft>
              <a:buFont typeface="Courier New" panose="02070309020205020404" pitchFamily="49" charset="0"/>
              <a:buChar char="o"/>
            </a:pPr>
            <a:r>
              <a:rPr lang="vi-VN" sz="1000" kern="100">
                <a:effectLst/>
                <a:latin typeface="Times New Roman" panose="02020603050405020304" pitchFamily="18" charset="0"/>
                <a:ea typeface="Aptos" panose="020B0004020202020204" pitchFamily="34" charset="0"/>
                <a:cs typeface="Times New Roman" panose="02020603050405020304" pitchFamily="18" charset="0"/>
              </a:rPr>
              <a:t>Vì có thể sử dụng một plugin nhiều lần trong một cấu hình cho các mục đích khác nhau, bạn cần tạo một instance của nó bằng cách gọi nó với toán tử new.   </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Font typeface="Times New Roman" panose="02020603050405020304" pitchFamily="18" charset="0"/>
              <a:buChar char="-"/>
            </a:pP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08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6920FF-97A9-DAC3-2595-8FFDE550517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1080B-6DFC-76A3-A29B-CA83EB293413}"/>
              </a:ext>
            </a:extLst>
          </p:cNvPr>
          <p:cNvSpPr>
            <a:spLocks noGrp="1"/>
          </p:cNvSpPr>
          <p:nvPr>
            <p:ph type="title"/>
          </p:nvPr>
        </p:nvSpPr>
        <p:spPr>
          <a:xfrm>
            <a:off x="818984" y="4230093"/>
            <a:ext cx="4150581" cy="1800165"/>
          </a:xfrm>
        </p:spPr>
        <p:txBody>
          <a:bodyPr anchor="t">
            <a:normAutofit/>
          </a:bodyPr>
          <a:lstStyle/>
          <a:p>
            <a:pPr algn="r"/>
            <a:r>
              <a:rPr lang="vi-VN" sz="3400"/>
              <a:t>Triển khai microfrontend sử dụng </a:t>
            </a:r>
            <a:br>
              <a:rPr lang="vi-VN" sz="3400"/>
            </a:br>
            <a:r>
              <a:rPr lang="vi-VN" sz="3400"/>
              <a:t>Module Federation</a:t>
            </a:r>
            <a:endParaRPr lang="en-US" sz="3400"/>
          </a:p>
        </p:txBody>
      </p:sp>
      <p:pic>
        <p:nvPicPr>
          <p:cNvPr id="4" name="Picture 3" descr="A close-up of a blue rectangle&#10;&#10;Description automatically generated">
            <a:extLst>
              <a:ext uri="{FF2B5EF4-FFF2-40B4-BE49-F238E27FC236}">
                <a16:creationId xmlns:a16="http://schemas.microsoft.com/office/drawing/2014/main" id="{C8A3A908-E63C-097F-E880-A1AE4D6B04B4}"/>
              </a:ext>
            </a:extLst>
          </p:cNvPr>
          <p:cNvPicPr>
            <a:picLocks noChangeAspect="1"/>
          </p:cNvPicPr>
          <p:nvPr/>
        </p:nvPicPr>
        <p:blipFill>
          <a:blip r:embed="rId2"/>
          <a:stretch>
            <a:fillRect/>
          </a:stretch>
        </p:blipFill>
        <p:spPr>
          <a:xfrm>
            <a:off x="556592" y="1474701"/>
            <a:ext cx="11139778" cy="1420322"/>
          </a:xfrm>
          <a:prstGeom prst="rect">
            <a:avLst/>
          </a:prstGeom>
        </p:spPr>
      </p:pic>
      <p:sp>
        <p:nvSpPr>
          <p:cNvPr id="3" name="Content Placeholder 2">
            <a:extLst>
              <a:ext uri="{FF2B5EF4-FFF2-40B4-BE49-F238E27FC236}">
                <a16:creationId xmlns:a16="http://schemas.microsoft.com/office/drawing/2014/main" id="{4531A0A8-72AC-39DE-0AE9-6C3B2CC4940A}"/>
              </a:ext>
            </a:extLst>
          </p:cNvPr>
          <p:cNvSpPr>
            <a:spLocks noGrp="1"/>
          </p:cNvSpPr>
          <p:nvPr>
            <p:ph idx="1"/>
          </p:nvPr>
        </p:nvSpPr>
        <p:spPr>
          <a:xfrm>
            <a:off x="5246415" y="4230094"/>
            <a:ext cx="6235268" cy="1800164"/>
          </a:xfrm>
        </p:spPr>
        <p:txBody>
          <a:bodyPr anchor="t">
            <a:normAutofit/>
          </a:bodyPr>
          <a:lstStyle/>
          <a:p>
            <a:pPr marL="742950" marR="0" lvl="1" indent="-285750">
              <a:buFont typeface="Symbol" panose="05050102010706020507" pitchFamily="18" charset="2"/>
              <a:buChar char=""/>
            </a:pPr>
            <a:r>
              <a:rPr lang="vi-VN" sz="2000" b="1" kern="100">
                <a:effectLst/>
                <a:latin typeface="Times New Roman" panose="02020603050405020304" pitchFamily="18" charset="0"/>
                <a:ea typeface="Aptos" panose="020B0004020202020204" pitchFamily="34" charset="0"/>
                <a:cs typeface="Times New Roman" panose="02020603050405020304" pitchFamily="18" charset="0"/>
              </a:rPr>
              <a:t>Mode</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Font typeface="Times New Roman" panose="02020603050405020304" pitchFamily="18" charset="0"/>
              <a:buChar char="-"/>
            </a:pPr>
            <a:r>
              <a:rPr lang="en-US" sz="2000" kern="100">
                <a:effectLst/>
                <a:latin typeface="Times New Roman" panose="02020603050405020304" pitchFamily="18" charset="0"/>
                <a:ea typeface="Aptos" panose="020B0004020202020204" pitchFamily="34" charset="0"/>
                <a:cs typeface="Times New Roman" panose="02020603050405020304" pitchFamily="18" charset="0"/>
              </a:rPr>
              <a:t>Bằng cách thiết lập tham số mode thành development, production hoặc none, bạn có thể kích hoạt các tối ưu hóa tích hợp sẵn của webpack tương ứng với từng môi trường. Giá trị mặc định là production.</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Font typeface="Times New Roman" panose="02020603050405020304" pitchFamily="18" charset="0"/>
              <a:buChar char="-"/>
            </a:pP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7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E8F8B4-3D34-C92B-D198-4F461F5E5AA5}"/>
              </a:ext>
            </a:extLst>
          </p:cNvPr>
          <p:cNvSpPr>
            <a:spLocks noGrp="1"/>
          </p:cNvSpPr>
          <p:nvPr>
            <p:ph type="title"/>
          </p:nvPr>
        </p:nvSpPr>
        <p:spPr>
          <a:xfrm>
            <a:off x="826396" y="586855"/>
            <a:ext cx="4230100" cy="3387497"/>
          </a:xfrm>
        </p:spPr>
        <p:txBody>
          <a:bodyPr anchor="b">
            <a:normAutofit/>
          </a:bodyPr>
          <a:lstStyle/>
          <a:p>
            <a:pPr algn="r"/>
            <a:r>
              <a:rPr lang="vi-VN" sz="4000" dirty="0">
                <a:solidFill>
                  <a:srgbClr val="FFFFFF"/>
                </a:solidFill>
              </a:rPr>
              <a:t>Quản lý trạng thái của các microfrontend như thế nào?</a:t>
            </a:r>
            <a:endParaRPr lang="en-US" sz="4000" dirty="0">
              <a:solidFill>
                <a:srgbClr val="FFFFFF"/>
              </a:solidFill>
            </a:endParaRPr>
          </a:p>
        </p:txBody>
      </p:sp>
      <p:sp>
        <p:nvSpPr>
          <p:cNvPr id="3" name="Content Placeholder 2">
            <a:extLst>
              <a:ext uri="{FF2B5EF4-FFF2-40B4-BE49-F238E27FC236}">
                <a16:creationId xmlns:a16="http://schemas.microsoft.com/office/drawing/2014/main" id="{ED37E493-B0E6-24AF-3DAB-B3DA7469441B}"/>
              </a:ext>
            </a:extLst>
          </p:cNvPr>
          <p:cNvSpPr>
            <a:spLocks noGrp="1"/>
          </p:cNvSpPr>
          <p:nvPr>
            <p:ph idx="1"/>
          </p:nvPr>
        </p:nvSpPr>
        <p:spPr>
          <a:xfrm>
            <a:off x="6503158" y="649480"/>
            <a:ext cx="4862447" cy="5546047"/>
          </a:xfrm>
        </p:spPr>
        <p:txBody>
          <a:bodyPr anchor="ctr">
            <a:normAutofit/>
          </a:bodyPr>
          <a:lstStyle/>
          <a:p>
            <a:endParaRPr lang="en-US" sz="2000" dirty="0"/>
          </a:p>
        </p:txBody>
      </p:sp>
    </p:spTree>
    <p:extLst>
      <p:ext uri="{BB962C8B-B14F-4D97-AF65-F5344CB8AC3E}">
        <p14:creationId xmlns:p14="http://schemas.microsoft.com/office/powerpoint/2010/main" val="3397244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C19DE-C078-D0B9-2D7F-4C042249407C}"/>
              </a:ext>
            </a:extLst>
          </p:cNvPr>
          <p:cNvSpPr>
            <a:spLocks noGrp="1"/>
          </p:cNvSpPr>
          <p:nvPr>
            <p:ph type="title"/>
          </p:nvPr>
        </p:nvSpPr>
        <p:spPr>
          <a:xfrm>
            <a:off x="589560" y="856180"/>
            <a:ext cx="4560584" cy="1128068"/>
          </a:xfrm>
        </p:spPr>
        <p:txBody>
          <a:bodyPr anchor="ctr">
            <a:normAutofit/>
          </a:bodyPr>
          <a:lstStyle/>
          <a:p>
            <a:r>
              <a:rPr lang="vi-VN" sz="4000" b="1"/>
              <a:t>Dùng props</a:t>
            </a:r>
            <a:endParaRPr lang="en-US" sz="4000" b="1"/>
          </a:p>
        </p:txBody>
      </p:sp>
      <p:grpSp>
        <p:nvGrpSpPr>
          <p:cNvPr id="22" name="Group 2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6B7BB9-3709-A560-9AE1-6AB1E6E6DB32}"/>
              </a:ext>
            </a:extLst>
          </p:cNvPr>
          <p:cNvSpPr>
            <a:spLocks noGrp="1"/>
          </p:cNvSpPr>
          <p:nvPr>
            <p:ph idx="1"/>
          </p:nvPr>
        </p:nvSpPr>
        <p:spPr>
          <a:xfrm>
            <a:off x="590719" y="2330505"/>
            <a:ext cx="4559425" cy="3979585"/>
          </a:xfrm>
        </p:spPr>
        <p:txBody>
          <a:bodyPr anchor="ctr">
            <a:normAutofit/>
          </a:bodyPr>
          <a:lstStyle/>
          <a:p>
            <a:pPr marL="342900" marR="0" lvl="0" indent="-342900">
              <a:buFont typeface="Symbol" panose="05050102010706020507" pitchFamily="18" charset="2"/>
              <a:buChar char=""/>
            </a:pPr>
            <a:r>
              <a:rPr lang="en-US" sz="2000" dirty="0" err="1">
                <a:effectLst/>
                <a:latin typeface="Times New Roman" panose="02020603050405020304" pitchFamily="18" charset="0"/>
                <a:ea typeface="Times New Roman" panose="02020603050405020304" pitchFamily="18" charset="0"/>
              </a:rPr>
              <a:t>Đây</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là</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kỹ</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thuật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cơ</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nhất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để</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giao</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tiếp</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chéo</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giữa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rPr>
              <a:t> micro-frontend, </a:t>
            </a:r>
            <a:r>
              <a:rPr lang="en-US" sz="2000" dirty="0" err="1">
                <a:effectLst/>
                <a:latin typeface="Times New Roman" panose="02020603050405020304" pitchFamily="18" charset="0"/>
                <a:ea typeface="Times New Roman" panose="02020603050405020304" pitchFamily="18" charset="0"/>
              </a:rPr>
              <a:t>trong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đó</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ứng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dụng</a:t>
            </a:r>
            <a:r>
              <a:rPr lang="en-US" sz="2000" dirty="0">
                <a:effectLst/>
                <a:latin typeface="Times New Roman" panose="02020603050405020304" pitchFamily="18" charset="0"/>
                <a:ea typeface="Times New Roman" panose="02020603050405020304" pitchFamily="18" charset="0"/>
              </a:rPr>
              <a:t> container </a:t>
            </a:r>
            <a:r>
              <a:rPr lang="en-US" sz="2000" dirty="0" err="1">
                <a:effectLst/>
                <a:latin typeface="Times New Roman" panose="02020603050405020304" pitchFamily="18" charset="0"/>
                <a:ea typeface="Times New Roman" panose="02020603050405020304" pitchFamily="18" charset="0"/>
              </a:rPr>
              <a:t>duy</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trì</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trạng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thái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và</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truyền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nó</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đến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rPr>
              <a:t> micro-frontend </a:t>
            </a:r>
            <a:r>
              <a:rPr lang="en-US" sz="2000" dirty="0" err="1">
                <a:effectLst/>
                <a:latin typeface="Times New Roman" panose="02020603050405020304" pitchFamily="18" charset="0"/>
                <a:ea typeface="Times New Roman" panose="02020603050405020304" pitchFamily="18" charset="0"/>
              </a:rPr>
              <a:t>cần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thiết</a:t>
            </a:r>
            <a:r>
              <a:rPr lang="en-US" sz="2000" dirty="0">
                <a:effectLst/>
                <a:latin typeface="Times New Roman" panose="02020603050405020304" pitchFamily="18" charset="0"/>
                <a:ea typeface="Times New Roman" panose="02020603050405020304" pitchFamily="18" charset="0"/>
              </a:rPr>
              <a:t>.</a:t>
            </a:r>
          </a:p>
          <a:p>
            <a:pPr marL="342900" marR="0" lvl="0" indent="-342900">
              <a:buFont typeface="Symbol" panose="05050102010706020507" pitchFamily="18" charset="2"/>
              <a:buChar char=""/>
            </a:pPr>
            <a:r>
              <a:rPr lang="en-US" sz="2000" dirty="0" err="1">
                <a:effectLst/>
                <a:latin typeface="Times New Roman" panose="02020603050405020304" pitchFamily="18" charset="0"/>
                <a:ea typeface="Times New Roman" panose="02020603050405020304" pitchFamily="18" charset="0"/>
              </a:rPr>
              <a:t>Lấy</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ví</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dụ</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về</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trang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thương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mại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điện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tử</a:t>
            </a:r>
            <a:r>
              <a:rPr lang="en-US" sz="2000" dirty="0">
                <a:effectLst/>
                <a:latin typeface="Times New Roman" panose="02020603050405020304" pitchFamily="18" charset="0"/>
                <a:ea typeface="Times New Roman" panose="02020603050405020304" pitchFamily="18" charset="0"/>
              </a:rPr>
              <a:t>, micro-frontend Catalog </a:t>
            </a:r>
            <a:r>
              <a:rPr lang="en-US" sz="2000" dirty="0" err="1">
                <a:effectLst/>
                <a:latin typeface="Times New Roman" panose="02020603050405020304" pitchFamily="18" charset="0"/>
                <a:ea typeface="Times New Roman" panose="02020603050405020304" pitchFamily="18" charset="0"/>
              </a:rPr>
              <a:t>nhận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một</a:t>
            </a:r>
            <a:r>
              <a:rPr lang="en-US" sz="2000" dirty="0">
                <a:effectLst/>
                <a:latin typeface="Times New Roman" panose="02020603050405020304" pitchFamily="18" charset="0"/>
                <a:ea typeface="Times New Roman" panose="02020603050405020304" pitchFamily="18" charset="0"/>
              </a:rPr>
              <a:t> callback </a:t>
            </a:r>
            <a:r>
              <a:rPr lang="en-US" sz="2000" dirty="0" err="1">
                <a:effectLst/>
                <a:latin typeface="Times New Roman" panose="02020603050405020304" pitchFamily="18" charset="0"/>
                <a:ea typeface="Times New Roman" panose="02020603050405020304" pitchFamily="18" charset="0"/>
              </a:rPr>
              <a:t>để</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thêm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sản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phẩm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vào</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giỏ</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hàng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chịu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trách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nhiệm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tăng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tổng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số</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lượng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và</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truyền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số</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lượng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đến</a:t>
            </a:r>
            <a:r>
              <a:rPr lang="en-US" sz="2000" dirty="0">
                <a:effectLst/>
                <a:latin typeface="Times New Roman" panose="02020603050405020304" pitchFamily="18" charset="0"/>
                <a:ea typeface="Times New Roman" panose="02020603050405020304" pitchFamily="18" charset="0"/>
              </a:rPr>
              <a:t> micro-frontend Cart.</a:t>
            </a:r>
          </a:p>
          <a:p>
            <a:endParaRPr lang="en-US" sz="2000" dirty="0"/>
          </a:p>
        </p:txBody>
      </p:sp>
      <p:sp>
        <p:nvSpPr>
          <p:cNvPr id="28" name="Rectangle 2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 code&#10;&#10;Description automatically generated">
            <a:extLst>
              <a:ext uri="{FF2B5EF4-FFF2-40B4-BE49-F238E27FC236}">
                <a16:creationId xmlns:a16="http://schemas.microsoft.com/office/drawing/2014/main" id="{F550E59E-A43B-5FD5-2BB7-99FCBBCF9705}"/>
              </a:ext>
            </a:extLst>
          </p:cNvPr>
          <p:cNvPicPr>
            <a:picLocks noChangeAspect="1"/>
          </p:cNvPicPr>
          <p:nvPr/>
        </p:nvPicPr>
        <p:blipFill>
          <a:blip r:embed="rId2"/>
          <a:srcRect l="2437" r="29219" b="-2"/>
          <a:stretch/>
        </p:blipFill>
        <p:spPr>
          <a:xfrm>
            <a:off x="5977788" y="799352"/>
            <a:ext cx="5425410" cy="5259296"/>
          </a:xfrm>
          <a:prstGeom prst="rect">
            <a:avLst/>
          </a:prstGeom>
        </p:spPr>
      </p:pic>
    </p:spTree>
    <p:extLst>
      <p:ext uri="{BB962C8B-B14F-4D97-AF65-F5344CB8AC3E}">
        <p14:creationId xmlns:p14="http://schemas.microsoft.com/office/powerpoint/2010/main" val="333164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8E17D4-5C85-BF6F-A6E8-DECE3A4195C4}"/>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AEF9C-FE48-2863-C44F-503F4D5C0DE6}"/>
              </a:ext>
            </a:extLst>
          </p:cNvPr>
          <p:cNvSpPr>
            <a:spLocks noGrp="1"/>
          </p:cNvSpPr>
          <p:nvPr>
            <p:ph type="title"/>
          </p:nvPr>
        </p:nvSpPr>
        <p:spPr>
          <a:xfrm>
            <a:off x="589560" y="856180"/>
            <a:ext cx="4560584" cy="1128068"/>
          </a:xfrm>
        </p:spPr>
        <p:txBody>
          <a:bodyPr anchor="ctr">
            <a:normAutofit/>
          </a:bodyPr>
          <a:lstStyle/>
          <a:p>
            <a:r>
              <a:rPr lang="vi-VN" sz="4000" b="1"/>
              <a:t>Dùng props</a:t>
            </a:r>
            <a:endParaRPr lang="en-US" sz="4000" b="1"/>
          </a:p>
        </p:txBody>
      </p:sp>
      <p:grpSp>
        <p:nvGrpSpPr>
          <p:cNvPr id="22" name="Group 2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EA8EA2-2BFE-E196-D3D3-D0659DB8FF87}"/>
              </a:ext>
            </a:extLst>
          </p:cNvPr>
          <p:cNvSpPr>
            <a:spLocks noGrp="1"/>
          </p:cNvSpPr>
          <p:nvPr>
            <p:ph idx="1"/>
          </p:nvPr>
        </p:nvSpPr>
        <p:spPr>
          <a:xfrm>
            <a:off x="590719" y="2330505"/>
            <a:ext cx="4559425" cy="3979585"/>
          </a:xfrm>
        </p:spPr>
        <p:txBody>
          <a:bodyPr anchor="ctr">
            <a:normAutofit/>
          </a:bodyPr>
          <a:lstStyle/>
          <a:p>
            <a:pPr marL="457200" marR="0"/>
            <a:r>
              <a:rPr lang="vi-VN" sz="1400" b="1" kern="100">
                <a:effectLst/>
                <a:latin typeface="Times New Roman" panose="02020603050405020304" pitchFamily="18" charset="0"/>
                <a:ea typeface="Aptos" panose="020B0004020202020204" pitchFamily="34" charset="0"/>
                <a:cs typeface="Times New Roman" panose="02020603050405020304" pitchFamily="18" charset="0"/>
              </a:rPr>
              <a:t>Ưu điểm: </a:t>
            </a:r>
            <a:endParaRPr lang="en-US" sz="1400" b="1"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400" kern="100">
                <a:effectLst/>
                <a:latin typeface="Times New Roman" panose="02020603050405020304" pitchFamily="18" charset="0"/>
                <a:ea typeface="Aptos" panose="020B0004020202020204" pitchFamily="34" charset="0"/>
                <a:cs typeface="Times New Roman" panose="02020603050405020304" pitchFamily="18" charset="0"/>
              </a:rPr>
              <a:t>Đây là một trong những kỹ thuật truyền dữ liệu rất nổi tiếng trong kiến trúc dựa trên thành phần.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400" kern="100">
                <a:effectLst/>
                <a:latin typeface="Times New Roman" panose="02020603050405020304" pitchFamily="18" charset="0"/>
                <a:ea typeface="Aptos" panose="020B0004020202020204" pitchFamily="34" charset="0"/>
                <a:cs typeface="Times New Roman" panose="02020603050405020304" pitchFamily="18" charset="0"/>
              </a:rPr>
              <a:t>Hầu hết các framework đều hỗ trợ cách này.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400" kern="100">
                <a:effectLst/>
                <a:latin typeface="Times New Roman" panose="02020603050405020304" pitchFamily="18" charset="0"/>
                <a:ea typeface="Aptos" panose="020B0004020202020204" pitchFamily="34" charset="0"/>
                <a:cs typeface="Times New Roman" panose="02020603050405020304" pitchFamily="18" charset="0"/>
              </a:rPr>
              <a:t>Người ta luôn có thể sử dụng các cấu trúc framework để tránh các vấn đề phát</a:t>
            </a:r>
            <a:r>
              <a:rPr lang="vi-VN" sz="1400" kern="100">
                <a:effectLst/>
                <a:latin typeface="Times New Roman" panose="02020603050405020304" pitchFamily="18" charset="0"/>
                <a:ea typeface="Aptos" panose="020B0004020202020204" pitchFamily="34" charset="0"/>
                <a:cs typeface="Times New Roman" panose="02020603050405020304" pitchFamily="18" charset="0"/>
              </a:rPr>
              <a:t> sinh từ </a:t>
            </a:r>
            <a:r>
              <a:rPr lang="en-US" sz="1400" kern="100">
                <a:effectLst/>
                <a:latin typeface="Times New Roman" panose="02020603050405020304" pitchFamily="18" charset="0"/>
                <a:ea typeface="Aptos" panose="020B0004020202020204" pitchFamily="34" charset="0"/>
                <a:cs typeface="Times New Roman" panose="02020603050405020304" pitchFamily="18" charset="0"/>
              </a:rPr>
              <a:t>prop, ví dụ: React Context, v.v.</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457200" marR="0"/>
            <a:r>
              <a:rPr lang="vi-VN" sz="1400" b="1" kern="100">
                <a:effectLst/>
                <a:latin typeface="Times New Roman" panose="02020603050405020304" pitchFamily="18" charset="0"/>
                <a:ea typeface="Aptos" panose="020B0004020202020204" pitchFamily="34" charset="0"/>
                <a:cs typeface="Times New Roman" panose="02020603050405020304" pitchFamily="18" charset="0"/>
              </a:rPr>
              <a:t>Nhược điểm: </a:t>
            </a:r>
            <a:endParaRPr lang="en-US" sz="1400" b="1"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400" kern="100">
                <a:effectLst/>
                <a:latin typeface="Times New Roman" panose="02020603050405020304" pitchFamily="18" charset="0"/>
                <a:ea typeface="Aptos" panose="020B0004020202020204" pitchFamily="34" charset="0"/>
                <a:cs typeface="Times New Roman" panose="02020603050405020304" pitchFamily="18" charset="0"/>
              </a:rPr>
              <a:t>Tăng cường sự liên kết giữa các micro-frontend và ứng dụng container.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400" kern="100">
                <a:effectLst/>
                <a:latin typeface="Times New Roman" panose="02020603050405020304" pitchFamily="18" charset="0"/>
                <a:ea typeface="Aptos" panose="020B0004020202020204" pitchFamily="34" charset="0"/>
                <a:cs typeface="Times New Roman" panose="02020603050405020304" pitchFamily="18" charset="0"/>
              </a:rPr>
              <a:t>Khó đạt được nếu hai micro-frontend không sử dụng cùng một framework.</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Font typeface="Symbol" panose="05050102010706020507" pitchFamily="18" charset="2"/>
              <a:buChar char=""/>
            </a:pPr>
            <a:r>
              <a:rPr lang="en-US" sz="1400" kern="100">
                <a:effectLst/>
                <a:latin typeface="Times New Roman" panose="02020603050405020304" pitchFamily="18" charset="0"/>
                <a:ea typeface="Aptos" panose="020B0004020202020204" pitchFamily="34" charset="0"/>
                <a:cs typeface="Times New Roman" panose="02020603050405020304" pitchFamily="18" charset="0"/>
              </a:rPr>
              <a:t>Nó có thể ảnh hưởng đến hiệu suất tổng thể của ứng dụng vì nhiều lớp không mong muốn sẽ được hiển thị lại với mỗi thay đổi trạng thái.</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endParaRPr lang="en-US" sz="1400"/>
          </a:p>
        </p:txBody>
      </p:sp>
      <p:sp>
        <p:nvSpPr>
          <p:cNvPr id="28" name="Rectangle 2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 code&#10;&#10;Description automatically generated">
            <a:extLst>
              <a:ext uri="{FF2B5EF4-FFF2-40B4-BE49-F238E27FC236}">
                <a16:creationId xmlns:a16="http://schemas.microsoft.com/office/drawing/2014/main" id="{5E1BC566-B768-C337-A379-B3F2B5602548}"/>
              </a:ext>
            </a:extLst>
          </p:cNvPr>
          <p:cNvPicPr>
            <a:picLocks noChangeAspect="1"/>
          </p:cNvPicPr>
          <p:nvPr/>
        </p:nvPicPr>
        <p:blipFill>
          <a:blip r:embed="rId2"/>
          <a:srcRect l="2437" r="29219" b="-2"/>
          <a:stretch/>
        </p:blipFill>
        <p:spPr>
          <a:xfrm>
            <a:off x="5977788" y="799352"/>
            <a:ext cx="5425410" cy="5259296"/>
          </a:xfrm>
          <a:prstGeom prst="rect">
            <a:avLst/>
          </a:prstGeom>
        </p:spPr>
      </p:pic>
    </p:spTree>
    <p:extLst>
      <p:ext uri="{BB962C8B-B14F-4D97-AF65-F5344CB8AC3E}">
        <p14:creationId xmlns:p14="http://schemas.microsoft.com/office/powerpoint/2010/main" val="2645166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5EC013-2F4F-0F65-E7AF-2917C325ABF6}"/>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B44D9-1013-3555-97A7-658E951BEA41}"/>
              </a:ext>
            </a:extLst>
          </p:cNvPr>
          <p:cNvSpPr>
            <a:spLocks noGrp="1"/>
          </p:cNvSpPr>
          <p:nvPr>
            <p:ph type="title"/>
          </p:nvPr>
        </p:nvSpPr>
        <p:spPr>
          <a:xfrm>
            <a:off x="589560" y="856180"/>
            <a:ext cx="4560584" cy="1128068"/>
          </a:xfrm>
        </p:spPr>
        <p:txBody>
          <a:bodyPr anchor="ctr">
            <a:normAutofit/>
          </a:bodyPr>
          <a:lstStyle/>
          <a:p>
            <a:pPr marR="0" lvl="0">
              <a:spcAft>
                <a:spcPts val="800"/>
              </a:spcAft>
            </a:pPr>
            <a:r>
              <a:rPr lang="vi-VN" sz="3700" b="1" kern="100">
                <a:effectLst/>
                <a:latin typeface="Times New Roman" panose="02020603050405020304" pitchFamily="18" charset="0"/>
                <a:ea typeface="Aptos" panose="020B0004020202020204" pitchFamily="34" charset="0"/>
                <a:cs typeface="Times New Roman" panose="02020603050405020304" pitchFamily="18" charset="0"/>
              </a:rPr>
              <a:t>Dùng Platform Storage Apis</a:t>
            </a:r>
            <a:endParaRPr lang="en-US" sz="3700" b="1" kern="10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44" name="Group 4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5" name="Rectangle 4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AFD859-55E0-4E4E-7C6D-CD6921DB0173}"/>
              </a:ext>
            </a:extLst>
          </p:cNvPr>
          <p:cNvSpPr>
            <a:spLocks noGrp="1"/>
          </p:cNvSpPr>
          <p:nvPr>
            <p:ph idx="1"/>
          </p:nvPr>
        </p:nvSpPr>
        <p:spPr>
          <a:xfrm>
            <a:off x="590719" y="2330505"/>
            <a:ext cx="4559425" cy="3979585"/>
          </a:xfrm>
        </p:spPr>
        <p:txBody>
          <a:bodyPr anchor="ctr">
            <a:normAutofit/>
          </a:bodyPr>
          <a:lstStyle/>
          <a:p>
            <a:pPr marL="342900" marR="0" lvl="0" indent="-342900">
              <a:buFont typeface="Symbol" panose="05050102010706020507" pitchFamily="18" charset="2"/>
              <a:buChar char=""/>
            </a:pPr>
            <a:r>
              <a:rPr lang="en-US" sz="1600">
                <a:effectLst/>
                <a:latin typeface="Times New Roman" panose="02020603050405020304" pitchFamily="18" charset="0"/>
                <a:ea typeface="Times New Roman" panose="02020603050405020304" pitchFamily="18" charset="0"/>
              </a:rPr>
              <a:t>Trong kỹ thuật này, chúng ta có thể tận dụng các API lưu trữ tích hợp sẵn của nền tảng như Local Storage trong trình duyệt và Async Storage trong các giải pháp đa nền tảng như React Native cho các micro-frontend di động.</a:t>
            </a:r>
          </a:p>
          <a:p>
            <a:pPr marL="342900" marR="0" lvl="0" indent="-342900">
              <a:buFont typeface="Symbol" panose="05050102010706020507" pitchFamily="18" charset="2"/>
              <a:buChar char=""/>
            </a:pPr>
            <a:r>
              <a:rPr lang="en-US" sz="1600">
                <a:effectLst/>
                <a:latin typeface="Times New Roman" panose="02020603050405020304" pitchFamily="18" charset="0"/>
                <a:ea typeface="Times New Roman" panose="02020603050405020304" pitchFamily="18" charset="0"/>
              </a:rPr>
              <a:t>Chúng ta có thể tạo một thư viện tiện ích lưu trữ đơn giản, cung cấp setter và getter từ các API lưu trữ. Giờ đây, thay vì khiến các micro-frontend giao tiếp thông qua ứng dụng container, mỗi micro-frontend khác nhau có thể đặt và đọc dữ liệu trực tiếp bằng cách sử dụng.</a:t>
            </a:r>
          </a:p>
          <a:p>
            <a:pPr marL="342900" marR="0" lvl="0" indent="-342900">
              <a:buFont typeface="Symbol" panose="05050102010706020507" pitchFamily="18" charset="2"/>
              <a:buChar char=""/>
            </a:pPr>
            <a:r>
              <a:rPr lang="en-US" sz="1600">
                <a:effectLst/>
                <a:latin typeface="Times New Roman" panose="02020603050405020304" pitchFamily="18" charset="0"/>
                <a:ea typeface="Times New Roman" panose="02020603050405020304" pitchFamily="18" charset="0"/>
              </a:rPr>
              <a:t>Trong ví dụ dưới đây, Catalog và Cart, cả hai micro-frontend đều sử dụng thư viện tiện ích lưu trữ. Micro-frontend Catalog đặt số lượng sản phẩm được thêm mới nhất vào bộ nhớ, sau đó được micro-frontend Cart đọc.</a:t>
            </a:r>
          </a:p>
          <a:p>
            <a:endParaRPr lang="en-US" sz="1600"/>
          </a:p>
        </p:txBody>
      </p:sp>
      <p:sp>
        <p:nvSpPr>
          <p:cNvPr id="50" name="Rectangle 4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program&#10;&#10;Description automatically generated">
            <a:extLst>
              <a:ext uri="{FF2B5EF4-FFF2-40B4-BE49-F238E27FC236}">
                <a16:creationId xmlns:a16="http://schemas.microsoft.com/office/drawing/2014/main" id="{4C1C0DA2-E0C3-FA77-CD89-95F30930C665}"/>
              </a:ext>
            </a:extLst>
          </p:cNvPr>
          <p:cNvPicPr>
            <a:picLocks noChangeAspect="1"/>
          </p:cNvPicPr>
          <p:nvPr/>
        </p:nvPicPr>
        <p:blipFill>
          <a:blip r:embed="rId2"/>
          <a:srcRect t="14" r="2" b="6927"/>
          <a:stretch/>
        </p:blipFill>
        <p:spPr>
          <a:xfrm>
            <a:off x="5977788" y="799352"/>
            <a:ext cx="5425410" cy="5259296"/>
          </a:xfrm>
          <a:prstGeom prst="rect">
            <a:avLst/>
          </a:prstGeom>
        </p:spPr>
      </p:pic>
    </p:spTree>
    <p:extLst>
      <p:ext uri="{BB962C8B-B14F-4D97-AF65-F5344CB8AC3E}">
        <p14:creationId xmlns:p14="http://schemas.microsoft.com/office/powerpoint/2010/main" val="1357896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DB15E2-6DF5-8DEC-8A92-A95F6FEAA399}"/>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F7C68-F7DF-1D35-0516-56CB277BAE4D}"/>
              </a:ext>
            </a:extLst>
          </p:cNvPr>
          <p:cNvSpPr>
            <a:spLocks noGrp="1"/>
          </p:cNvSpPr>
          <p:nvPr>
            <p:ph type="title"/>
          </p:nvPr>
        </p:nvSpPr>
        <p:spPr>
          <a:xfrm>
            <a:off x="589560" y="856180"/>
            <a:ext cx="4560584" cy="1128068"/>
          </a:xfrm>
        </p:spPr>
        <p:txBody>
          <a:bodyPr anchor="ctr">
            <a:normAutofit/>
          </a:bodyPr>
          <a:lstStyle/>
          <a:p>
            <a:pPr marR="0" lvl="0">
              <a:spcAft>
                <a:spcPts val="800"/>
              </a:spcAft>
            </a:pPr>
            <a:r>
              <a:rPr lang="vi-VN" sz="3700" b="1" kern="100">
                <a:effectLst/>
                <a:latin typeface="Times New Roman" panose="02020603050405020304" pitchFamily="18" charset="0"/>
                <a:ea typeface="Aptos" panose="020B0004020202020204" pitchFamily="34" charset="0"/>
                <a:cs typeface="Times New Roman" panose="02020603050405020304" pitchFamily="18" charset="0"/>
              </a:rPr>
              <a:t>Dùng Platform Storage Apis</a:t>
            </a:r>
            <a:endParaRPr lang="en-US" sz="3700" b="1" kern="10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44" name="Group 4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5" name="Rectangle 4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02A4FA-5B5C-B700-A991-6D0923A71B37}"/>
              </a:ext>
            </a:extLst>
          </p:cNvPr>
          <p:cNvSpPr>
            <a:spLocks noGrp="1"/>
          </p:cNvSpPr>
          <p:nvPr>
            <p:ph idx="1"/>
          </p:nvPr>
        </p:nvSpPr>
        <p:spPr>
          <a:xfrm>
            <a:off x="590719" y="2330505"/>
            <a:ext cx="4559425" cy="3979585"/>
          </a:xfrm>
        </p:spPr>
        <p:txBody>
          <a:bodyPr anchor="ctr">
            <a:normAutofit/>
          </a:bodyPr>
          <a:lstStyle/>
          <a:p>
            <a:pPr marL="457200" marR="0"/>
            <a:r>
              <a:rPr lang="vi-VN" sz="1400" kern="100">
                <a:effectLst/>
                <a:latin typeface="Times New Roman" panose="02020603050405020304" pitchFamily="18" charset="0"/>
                <a:ea typeface="Aptos" panose="020B0004020202020204" pitchFamily="34" charset="0"/>
                <a:cs typeface="Times New Roman" panose="02020603050405020304" pitchFamily="18" charset="0"/>
              </a:rPr>
              <a:t>Ưu điểm:</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400" kern="100">
                <a:effectLst/>
                <a:latin typeface="Times New Roman" panose="02020603050405020304" pitchFamily="18" charset="0"/>
                <a:ea typeface="Aptos" panose="020B0004020202020204" pitchFamily="34" charset="0"/>
                <a:cs typeface="Times New Roman" panose="02020603050405020304" pitchFamily="18" charset="0"/>
              </a:rPr>
              <a:t>Có sẵn cho cả trình duyệt và thiết bị di động. Local storage cho trình duyệt và Async storage cho ứng dụng di động.</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400" kern="100">
                <a:effectLst/>
                <a:latin typeface="Times New Roman" panose="02020603050405020304" pitchFamily="18" charset="0"/>
                <a:ea typeface="Aptos" panose="020B0004020202020204" pitchFamily="34" charset="0"/>
                <a:cs typeface="Times New Roman" panose="02020603050405020304" pitchFamily="18" charset="0"/>
              </a:rPr>
              <a:t>Ít sự liên kết hơn so với truyền props giữa App và micro-frontend nhưng khó gỡ lỗi micro-frontend nào đang đặt dữ liệu.</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457200" marR="0"/>
            <a:r>
              <a:rPr lang="vi-VN" sz="1400" kern="100">
                <a:effectLst/>
                <a:latin typeface="Times New Roman" panose="02020603050405020304" pitchFamily="18" charset="0"/>
                <a:ea typeface="Aptos" panose="020B0004020202020204" pitchFamily="34" charset="0"/>
                <a:cs typeface="Times New Roman" panose="02020603050405020304" pitchFamily="18" charset="0"/>
              </a:rPr>
              <a:t>Nhược điểm:</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400" kern="100">
                <a:effectLst/>
                <a:latin typeface="Times New Roman" panose="02020603050405020304" pitchFamily="18" charset="0"/>
                <a:ea typeface="Aptos" panose="020B0004020202020204" pitchFamily="34" charset="0"/>
                <a:cs typeface="Times New Roman" panose="02020603050405020304" pitchFamily="18" charset="0"/>
              </a:rPr>
              <a:t>Không phải là giải pháp khả mở rộng cho các ứng dụng lớn hơn. Nhưng có thể được sử dụng cho một tập hợp dữ liệu nhỏ. Luôn tốt khi đặt tên không gian dữ liệu vào bộ nhớ của nền tảng theo tên ứng dụng để tránh sự mơ hồ.</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Font typeface="Symbol" panose="05050102010706020507" pitchFamily="18" charset="2"/>
              <a:buChar char=""/>
            </a:pPr>
            <a:r>
              <a:rPr lang="en-US" sz="1400" kern="100">
                <a:effectLst/>
                <a:latin typeface="Times New Roman" panose="02020603050405020304" pitchFamily="18" charset="0"/>
                <a:ea typeface="Aptos" panose="020B0004020202020204" pitchFamily="34" charset="0"/>
                <a:cs typeface="Times New Roman" panose="02020603050405020304" pitchFamily="18" charset="0"/>
              </a:rPr>
              <a:t>Không phải là kỹ thuật an toàn để lưu trữ dữ liệu bảo mật.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endParaRPr lang="en-US" sz="1400" dirty="0"/>
          </a:p>
        </p:txBody>
      </p:sp>
      <p:sp>
        <p:nvSpPr>
          <p:cNvPr id="50" name="Rectangle 4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9FF3F72E-184F-EC8D-7C86-3CC26B144A6F}"/>
              </a:ext>
            </a:extLst>
          </p:cNvPr>
          <p:cNvPicPr>
            <a:picLocks noChangeAspect="1"/>
          </p:cNvPicPr>
          <p:nvPr/>
        </p:nvPicPr>
        <p:blipFill>
          <a:blip r:embed="rId2"/>
          <a:srcRect t="14" r="2" b="6927"/>
          <a:stretch/>
        </p:blipFill>
        <p:spPr>
          <a:xfrm>
            <a:off x="5977788" y="799352"/>
            <a:ext cx="5425410" cy="5259296"/>
          </a:xfrm>
          <a:prstGeom prst="rect">
            <a:avLst/>
          </a:prstGeom>
        </p:spPr>
      </p:pic>
    </p:spTree>
    <p:extLst>
      <p:ext uri="{BB962C8B-B14F-4D97-AF65-F5344CB8AC3E}">
        <p14:creationId xmlns:p14="http://schemas.microsoft.com/office/powerpoint/2010/main" val="1864327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4BFF5E-A95F-D5D6-409B-04685712678C}"/>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7BFEF-414E-6588-3CA4-90AD01AA1203}"/>
              </a:ext>
            </a:extLst>
          </p:cNvPr>
          <p:cNvSpPr>
            <a:spLocks noGrp="1"/>
          </p:cNvSpPr>
          <p:nvPr>
            <p:ph type="title"/>
          </p:nvPr>
        </p:nvSpPr>
        <p:spPr>
          <a:xfrm>
            <a:off x="589560" y="856180"/>
            <a:ext cx="4560584" cy="1128068"/>
          </a:xfrm>
        </p:spPr>
        <p:txBody>
          <a:bodyPr anchor="ctr">
            <a:normAutofit/>
          </a:bodyPr>
          <a:lstStyle/>
          <a:p>
            <a:pPr marR="0" lvl="0">
              <a:spcAft>
                <a:spcPts val="800"/>
              </a:spcAft>
            </a:pPr>
            <a:r>
              <a:rPr lang="en-US" sz="3700" b="1" kern="100">
                <a:effectLst/>
                <a:latin typeface="Times New Roman" panose="02020603050405020304" pitchFamily="18" charset="0"/>
                <a:ea typeface="Aptos" panose="020B0004020202020204" pitchFamily="34" charset="0"/>
                <a:cs typeface="Times New Roman" panose="02020603050405020304" pitchFamily="18" charset="0"/>
              </a:rPr>
              <a:t>Sử dụng Custom Events</a:t>
            </a:r>
            <a:endParaRPr lang="en-US" sz="3700" b="1" kern="10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55" name="Group 5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6" name="Rectangle 5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B8320-6DC0-B70D-1FD5-11F0AB825847}"/>
              </a:ext>
            </a:extLst>
          </p:cNvPr>
          <p:cNvSpPr>
            <a:spLocks noGrp="1"/>
          </p:cNvSpPr>
          <p:nvPr>
            <p:ph idx="1"/>
          </p:nvPr>
        </p:nvSpPr>
        <p:spPr>
          <a:xfrm>
            <a:off x="590719" y="2330505"/>
            <a:ext cx="4559425" cy="3979585"/>
          </a:xfrm>
        </p:spPr>
        <p:txBody>
          <a:bodyPr anchor="ctr">
            <a:normAutofit/>
          </a:bodyPr>
          <a:lstStyle/>
          <a:p>
            <a:pPr marL="342900" marR="0" lvl="0" indent="-342900">
              <a:buFont typeface="Symbol" panose="05050102010706020507" pitchFamily="18" charset="2"/>
              <a:buChar char=""/>
            </a:pPr>
            <a:r>
              <a:rPr lang="en-US" sz="1400">
                <a:effectLst/>
                <a:latin typeface="Times New Roman" panose="02020603050405020304" pitchFamily="18" charset="0"/>
                <a:ea typeface="Times New Roman" panose="02020603050405020304" pitchFamily="18" charset="0"/>
              </a:rPr>
              <a:t>Kỹ thuật này phù hợp hơn với các web micro-frontend và là một kỹ thuật khả mở rộng hơn cho các micro-frontend thời gian chạy. Ý tưởng chính ở đây là tận dụng API sự kiện tùy chỉnh tích hợp sẵn của trình duyệt để xuất bản các sự kiện với dữ liệu từ một micro-frontend và các micro-frontend khác đăng ký các sự kiện để nhận dữ liệu. Kỹ thuật này gần nhất với kiến trúc điều khiển sự kiện trong thế giới microservices.</a:t>
            </a:r>
          </a:p>
          <a:p>
            <a:pPr marL="342900" marR="0" lvl="0" indent="-342900">
              <a:buFont typeface="Symbol" panose="05050102010706020507" pitchFamily="18" charset="2"/>
              <a:buChar char=""/>
            </a:pPr>
            <a:r>
              <a:rPr lang="en-US" sz="1400">
                <a:effectLst/>
                <a:latin typeface="Times New Roman" panose="02020603050405020304" pitchFamily="18" charset="0"/>
                <a:ea typeface="Times New Roman" panose="02020603050405020304" pitchFamily="18" charset="0"/>
              </a:rPr>
              <a:t>Trong ví dụ dưới đây, Catalog và Cart, cả hai micro-frontend đều sử dụng thư viện sự kiện. Micro-frontend Catalog tạo ra một sự kiện ADD_TO_CART trong thanh ghi sự kiện và sau đó xuất bản cùng một sự kiện đó. Micro-frontend Cart đăng ký cùng một sự kiện và nhận được số lượng sản phẩm cập nhật trong giỏ hàng thông qua dữ liệu sự kiện. Chúng ta cũng cần đảm bảo rằng các sự kiện đã đăng ký được hủy đăng ký khi thành phần được tháo gỡ.</a:t>
            </a:r>
          </a:p>
          <a:p>
            <a:endParaRPr lang="en-US" sz="1400" dirty="0"/>
          </a:p>
        </p:txBody>
      </p:sp>
      <p:sp>
        <p:nvSpPr>
          <p:cNvPr id="61" name="Rectangle 6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179B1810-304B-3152-E912-B640788CC296}"/>
              </a:ext>
            </a:extLst>
          </p:cNvPr>
          <p:cNvPicPr>
            <a:picLocks noChangeAspect="1"/>
          </p:cNvPicPr>
          <p:nvPr/>
        </p:nvPicPr>
        <p:blipFill>
          <a:blip r:embed="rId2"/>
          <a:srcRect t="4731" b="3420"/>
          <a:stretch/>
        </p:blipFill>
        <p:spPr>
          <a:xfrm>
            <a:off x="5977788" y="799352"/>
            <a:ext cx="5425410" cy="5259296"/>
          </a:xfrm>
          <a:prstGeom prst="rect">
            <a:avLst/>
          </a:prstGeom>
        </p:spPr>
      </p:pic>
    </p:spTree>
    <p:extLst>
      <p:ext uri="{BB962C8B-B14F-4D97-AF65-F5344CB8AC3E}">
        <p14:creationId xmlns:p14="http://schemas.microsoft.com/office/powerpoint/2010/main" val="19590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D4F5EC-8951-DDAB-EEB7-05E942E0949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771EC-32D5-EA4D-73F4-7E7F40A390AE}"/>
              </a:ext>
            </a:extLst>
          </p:cNvPr>
          <p:cNvSpPr>
            <a:spLocks noGrp="1"/>
          </p:cNvSpPr>
          <p:nvPr>
            <p:ph type="title"/>
          </p:nvPr>
        </p:nvSpPr>
        <p:spPr>
          <a:xfrm>
            <a:off x="793662" y="386930"/>
            <a:ext cx="10066122" cy="1298448"/>
          </a:xfrm>
        </p:spPr>
        <p:txBody>
          <a:bodyPr anchor="b">
            <a:normAutofit/>
          </a:bodyPr>
          <a:lstStyle/>
          <a:p>
            <a:r>
              <a:rPr lang="vi-VN" sz="4800" dirty="0"/>
              <a:t>Định nghĩa</a:t>
            </a:r>
            <a:endParaRPr lang="en-US" sz="4800" dirty="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784DE3-2B03-723B-B290-8E9EEBAF0F17}"/>
              </a:ext>
            </a:extLst>
          </p:cNvPr>
          <p:cNvSpPr>
            <a:spLocks noGrp="1"/>
          </p:cNvSpPr>
          <p:nvPr>
            <p:ph idx="1"/>
          </p:nvPr>
        </p:nvSpPr>
        <p:spPr>
          <a:xfrm>
            <a:off x="793661" y="2599509"/>
            <a:ext cx="4530898" cy="3639450"/>
          </a:xfrm>
        </p:spPr>
        <p:txBody>
          <a:bodyPr anchor="ctr">
            <a:normAutofit/>
          </a:bodyPr>
          <a:lstStyle/>
          <a:p>
            <a:r>
              <a:rPr lang="vi-VN" sz="1600" dirty="0">
                <a:latin typeface="+mj-lt"/>
              </a:rPr>
              <a:t>Micro frontend là một kiến trúc ứng dụng web chia nhỏ ứng dụng thành các module hoặc chức năng riêng lẻ, được triển khai và quản lý độc lập. Giống như microservice ở phía backend, micro frontend mang lại nhiều lợi ích cho việc phát triển và bảo trì các ứng dụng web phức tạp.</a:t>
            </a:r>
          </a:p>
          <a:p>
            <a:r>
              <a:rPr lang="vi-VN" sz="1600" dirty="0">
                <a:latin typeface="+mj-lt"/>
              </a:rPr>
              <a:t>Kiến trúc micro frontend mở rộng các khái niệm của microservice sang thế giới frontend. Micro frontend là một kiểu kiến trúc trong đó một ứng dụng web được chia thành các module hoặc chức năng riêng lẻ khác nhau, được triển khai tự chủ, cho phép các nhóm frontend có cùng mức độ linh hoạt và tốc độ mà microservice cung cấp cho các nhóm backend.</a:t>
            </a:r>
          </a:p>
          <a:p>
            <a:endParaRPr lang="en-US" sz="1600" dirty="0">
              <a:latin typeface="+mj-lt"/>
            </a:endParaRPr>
          </a:p>
        </p:txBody>
      </p:sp>
      <p:pic>
        <p:nvPicPr>
          <p:cNvPr id="4" name="Picture 3" descr="A diagram of a web application&#10;&#10;Description automatically generated">
            <a:extLst>
              <a:ext uri="{FF2B5EF4-FFF2-40B4-BE49-F238E27FC236}">
                <a16:creationId xmlns:a16="http://schemas.microsoft.com/office/drawing/2014/main" id="{020C35E8-5F1B-D2BE-BDCB-D85DAD4A55FC}"/>
              </a:ext>
            </a:extLst>
          </p:cNvPr>
          <p:cNvPicPr>
            <a:picLocks noChangeAspect="1"/>
          </p:cNvPicPr>
          <p:nvPr/>
        </p:nvPicPr>
        <p:blipFill>
          <a:blip r:embed="rId2"/>
          <a:stretch>
            <a:fillRect/>
          </a:stretch>
        </p:blipFill>
        <p:spPr>
          <a:xfrm>
            <a:off x="5911532" y="2545218"/>
            <a:ext cx="5150277" cy="3592318"/>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7633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2B1640-B84D-D799-7B64-0461E4D66AB4}"/>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E9FD1-8B27-7890-F085-6183DAB6075B}"/>
              </a:ext>
            </a:extLst>
          </p:cNvPr>
          <p:cNvSpPr>
            <a:spLocks noGrp="1"/>
          </p:cNvSpPr>
          <p:nvPr>
            <p:ph type="title"/>
          </p:nvPr>
        </p:nvSpPr>
        <p:spPr>
          <a:xfrm>
            <a:off x="589560" y="856180"/>
            <a:ext cx="4560584" cy="1128068"/>
          </a:xfrm>
        </p:spPr>
        <p:txBody>
          <a:bodyPr anchor="ctr">
            <a:normAutofit/>
          </a:bodyPr>
          <a:lstStyle/>
          <a:p>
            <a:pPr marR="0" lvl="0">
              <a:spcAft>
                <a:spcPts val="800"/>
              </a:spcAft>
            </a:pPr>
            <a:r>
              <a:rPr lang="en-US" sz="3700" b="1" kern="100">
                <a:effectLst/>
                <a:latin typeface="Times New Roman" panose="02020603050405020304" pitchFamily="18" charset="0"/>
                <a:ea typeface="Aptos" panose="020B0004020202020204" pitchFamily="34" charset="0"/>
                <a:cs typeface="Times New Roman" panose="02020603050405020304" pitchFamily="18" charset="0"/>
              </a:rPr>
              <a:t>Sử dụng Custom Events</a:t>
            </a:r>
            <a:endParaRPr lang="en-US" sz="3700" b="1" kern="10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55" name="Group 5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6" name="Rectangle 5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FD5F0D-1BD3-8B9D-9103-4957C60EBFEB}"/>
              </a:ext>
            </a:extLst>
          </p:cNvPr>
          <p:cNvSpPr>
            <a:spLocks noGrp="1"/>
          </p:cNvSpPr>
          <p:nvPr>
            <p:ph idx="1"/>
          </p:nvPr>
        </p:nvSpPr>
        <p:spPr>
          <a:xfrm>
            <a:off x="590719" y="2330505"/>
            <a:ext cx="4559425" cy="3979585"/>
          </a:xfrm>
        </p:spPr>
        <p:txBody>
          <a:bodyPr anchor="ctr">
            <a:normAutofit/>
          </a:bodyPr>
          <a:lstStyle/>
          <a:p>
            <a:pPr marL="457200" marR="0"/>
            <a:r>
              <a:rPr lang="vi-VN" sz="1700" kern="100">
                <a:effectLst/>
                <a:latin typeface="Times New Roman" panose="02020603050405020304" pitchFamily="18" charset="0"/>
                <a:ea typeface="Aptos" panose="020B0004020202020204" pitchFamily="34" charset="0"/>
                <a:cs typeface="Times New Roman" panose="02020603050405020304" pitchFamily="18" charset="0"/>
              </a:rPr>
              <a:t>Ưu điểm: </a:t>
            </a:r>
            <a:endParaRPr lang="en-US" sz="17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vi-VN" sz="1700" kern="100">
                <a:effectLst/>
                <a:latin typeface="Times New Roman" panose="02020603050405020304" pitchFamily="18" charset="0"/>
                <a:ea typeface="Aptos" panose="020B0004020202020204" pitchFamily="34" charset="0"/>
                <a:cs typeface="Times New Roman" panose="02020603050405020304" pitchFamily="18" charset="0"/>
              </a:rPr>
              <a:t>Giải pháp tích hợp sẵn trong nền tảng trình duyệt.</a:t>
            </a:r>
            <a:endParaRPr lang="en-US" sz="17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vi-VN" sz="1700" kern="100">
                <a:effectLst/>
                <a:latin typeface="Times New Roman" panose="02020603050405020304" pitchFamily="18" charset="0"/>
                <a:ea typeface="Aptos" panose="020B0004020202020204" pitchFamily="34" charset="0"/>
                <a:cs typeface="Times New Roman" panose="02020603050405020304" pitchFamily="18" charset="0"/>
              </a:rPr>
              <a:t>Rất gần với kiến trúc sự kiện bất đồng bộ trong thế giới microservices. Dễ hiểu đối với cả các nhà phát triển backend.</a:t>
            </a:r>
            <a:endParaRPr lang="en-US" sz="17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vi-VN" sz="1700" kern="100">
                <a:effectLst/>
                <a:latin typeface="Times New Roman" panose="02020603050405020304" pitchFamily="18" charset="0"/>
                <a:ea typeface="Aptos" panose="020B0004020202020204" pitchFamily="34" charset="0"/>
                <a:cs typeface="Times New Roman" panose="02020603050405020304" pitchFamily="18" charset="0"/>
              </a:rPr>
              <a:t>Chi phí thiết lập cao nhưng dễ mở rộng.</a:t>
            </a:r>
            <a:endParaRPr lang="en-US" sz="17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Font typeface="Symbol" panose="05050102010706020507" pitchFamily="18" charset="2"/>
              <a:buChar char=""/>
            </a:pPr>
            <a:r>
              <a:rPr lang="vi-VN" sz="1700" kern="100">
                <a:effectLst/>
                <a:latin typeface="Times New Roman" panose="02020603050405020304" pitchFamily="18" charset="0"/>
                <a:ea typeface="Aptos" panose="020B0004020202020204" pitchFamily="34" charset="0"/>
                <a:cs typeface="Times New Roman" panose="02020603050405020304" pitchFamily="18" charset="0"/>
              </a:rPr>
              <a:t>Xây dựng một cơ chế chung mà tất cả các nhóm micro-frontend có thể theo dõi.</a:t>
            </a:r>
            <a:endParaRPr lang="en-US" sz="1700" kern="100">
              <a:effectLst/>
              <a:latin typeface="Aptos" panose="020B0004020202020204" pitchFamily="34" charset="0"/>
              <a:ea typeface="Aptos" panose="020B0004020202020204" pitchFamily="34" charset="0"/>
              <a:cs typeface="Times New Roman" panose="02020603050405020304" pitchFamily="18" charset="0"/>
            </a:endParaRPr>
          </a:p>
          <a:p>
            <a:pPr marL="457200" marR="0">
              <a:spcAft>
                <a:spcPts val="800"/>
              </a:spcAft>
            </a:pPr>
            <a:r>
              <a:rPr lang="vi-VN" sz="1700" kern="100">
                <a:effectLst/>
                <a:latin typeface="Times New Roman" panose="02020603050405020304" pitchFamily="18" charset="0"/>
                <a:ea typeface="Aptos" panose="020B0004020202020204" pitchFamily="34" charset="0"/>
                <a:cs typeface="Times New Roman" panose="02020603050405020304" pitchFamily="18" charset="0"/>
              </a:rPr>
              <a:t>Nhược điểm:</a:t>
            </a:r>
            <a:endParaRPr lang="en-US" sz="17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Font typeface="Symbol" panose="05050102010706020507" pitchFamily="18" charset="2"/>
              <a:buChar char=""/>
            </a:pPr>
            <a:r>
              <a:rPr lang="en-US" sz="1700" kern="100">
                <a:effectLst/>
                <a:latin typeface="Times New Roman" panose="02020603050405020304" pitchFamily="18" charset="0"/>
                <a:ea typeface="Aptos" panose="020B0004020202020204" pitchFamily="34" charset="0"/>
                <a:cs typeface="Times New Roman" panose="02020603050405020304" pitchFamily="18" charset="0"/>
              </a:rPr>
              <a:t>Không thể đạt được trong trường hợp của micro-frontend di động.</a:t>
            </a:r>
            <a:endParaRPr lang="en-US" sz="1700" kern="100">
              <a:effectLst/>
              <a:latin typeface="Aptos" panose="020B0004020202020204" pitchFamily="34" charset="0"/>
              <a:ea typeface="Aptos" panose="020B0004020202020204" pitchFamily="34" charset="0"/>
              <a:cs typeface="Times New Roman" panose="02020603050405020304" pitchFamily="18" charset="0"/>
            </a:endParaRPr>
          </a:p>
          <a:p>
            <a:endParaRPr lang="en-US" sz="1700"/>
          </a:p>
        </p:txBody>
      </p:sp>
      <p:sp>
        <p:nvSpPr>
          <p:cNvPr id="61" name="Rectangle 6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Description automatically generated">
            <a:extLst>
              <a:ext uri="{FF2B5EF4-FFF2-40B4-BE49-F238E27FC236}">
                <a16:creationId xmlns:a16="http://schemas.microsoft.com/office/drawing/2014/main" id="{A068646B-D5CA-5623-9CCA-FC9DED149C9C}"/>
              </a:ext>
            </a:extLst>
          </p:cNvPr>
          <p:cNvPicPr>
            <a:picLocks noChangeAspect="1"/>
          </p:cNvPicPr>
          <p:nvPr/>
        </p:nvPicPr>
        <p:blipFill>
          <a:blip r:embed="rId2"/>
          <a:srcRect t="4731" b="3420"/>
          <a:stretch/>
        </p:blipFill>
        <p:spPr>
          <a:xfrm>
            <a:off x="5977788" y="799352"/>
            <a:ext cx="5425410" cy="5259296"/>
          </a:xfrm>
          <a:prstGeom prst="rect">
            <a:avLst/>
          </a:prstGeom>
        </p:spPr>
      </p:pic>
    </p:spTree>
    <p:extLst>
      <p:ext uri="{BB962C8B-B14F-4D97-AF65-F5344CB8AC3E}">
        <p14:creationId xmlns:p14="http://schemas.microsoft.com/office/powerpoint/2010/main" val="114072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7C0503-75C8-D93C-98E1-A23F82819971}"/>
              </a:ext>
            </a:extLst>
          </p:cNvPr>
          <p:cNvSpPr>
            <a:spLocks noGrp="1"/>
          </p:cNvSpPr>
          <p:nvPr>
            <p:ph type="title"/>
          </p:nvPr>
        </p:nvSpPr>
        <p:spPr>
          <a:xfrm>
            <a:off x="466722" y="586855"/>
            <a:ext cx="3201366" cy="3387497"/>
          </a:xfrm>
        </p:spPr>
        <p:txBody>
          <a:bodyPr anchor="b">
            <a:normAutofit/>
          </a:bodyPr>
          <a:lstStyle/>
          <a:p>
            <a:pPr algn="r"/>
            <a:r>
              <a:rPr lang="vi-VN" sz="4000">
                <a:solidFill>
                  <a:srgbClr val="FFFFFF"/>
                </a:solidFill>
              </a:rPr>
              <a:t>Đánh giá về Microfrontend</a:t>
            </a:r>
            <a:endParaRPr lang="en-US" sz="4000">
              <a:solidFill>
                <a:srgbClr val="FFFFFF"/>
              </a:solidFill>
            </a:endParaRPr>
          </a:p>
        </p:txBody>
      </p:sp>
      <p:sp>
        <p:nvSpPr>
          <p:cNvPr id="3" name="Content Placeholder 2">
            <a:extLst>
              <a:ext uri="{FF2B5EF4-FFF2-40B4-BE49-F238E27FC236}">
                <a16:creationId xmlns:a16="http://schemas.microsoft.com/office/drawing/2014/main" id="{1B4E6963-54A4-BA27-6A71-2C7A6ED3B6B0}"/>
              </a:ext>
            </a:extLst>
          </p:cNvPr>
          <p:cNvSpPr>
            <a:spLocks noGrp="1"/>
          </p:cNvSpPr>
          <p:nvPr>
            <p:ph idx="1"/>
          </p:nvPr>
        </p:nvSpPr>
        <p:spPr>
          <a:xfrm>
            <a:off x="4810259" y="649480"/>
            <a:ext cx="6555347" cy="5546047"/>
          </a:xfrm>
        </p:spPr>
        <p:txBody>
          <a:bodyPr anchor="ctr">
            <a:normAutofit/>
          </a:bodyPr>
          <a:lstStyle/>
          <a:p>
            <a:r>
              <a:rPr lang="vi-VN" sz="1800" b="1" dirty="0"/>
              <a:t>Ưu điểm</a:t>
            </a:r>
          </a:p>
          <a:p>
            <a:endParaRPr lang="vi-VN" sz="1800" b="1" dirty="0"/>
          </a:p>
          <a:p>
            <a:pPr lvl="1"/>
            <a:r>
              <a:rPr lang="vi-VN" sz="1800" dirty="0"/>
              <a:t>Độc lập về công nghệ</a:t>
            </a:r>
          </a:p>
          <a:p>
            <a:pPr lvl="1"/>
            <a:endParaRPr lang="vi-VN" sz="1800" dirty="0"/>
          </a:p>
          <a:p>
            <a:pPr lvl="1"/>
            <a:r>
              <a:rPr lang="vi-VN" sz="1800" dirty="0"/>
              <a:t>Phát triển song song</a:t>
            </a:r>
          </a:p>
          <a:p>
            <a:pPr lvl="1"/>
            <a:endParaRPr lang="vi-VN" sz="1800" dirty="0"/>
          </a:p>
          <a:p>
            <a:pPr lvl="1"/>
            <a:r>
              <a:rPr lang="vi-VN" sz="1800" dirty="0"/>
              <a:t>Dễ dàng bảo trì </a:t>
            </a:r>
          </a:p>
          <a:p>
            <a:pPr lvl="1"/>
            <a:endParaRPr lang="vi-VN" sz="1800" dirty="0"/>
          </a:p>
          <a:p>
            <a:pPr lvl="1"/>
            <a:r>
              <a:rPr lang="vi-VN" sz="1800" dirty="0"/>
              <a:t>Tái sử dụng</a:t>
            </a:r>
          </a:p>
          <a:p>
            <a:pPr lvl="1"/>
            <a:endParaRPr lang="vi-VN" sz="1800" dirty="0"/>
          </a:p>
          <a:p>
            <a:pPr lvl="1"/>
            <a:r>
              <a:rPr lang="vi-VN" sz="1800" dirty="0"/>
              <a:t>Triển khai độc lập</a:t>
            </a:r>
          </a:p>
        </p:txBody>
      </p:sp>
    </p:spTree>
    <p:extLst>
      <p:ext uri="{BB962C8B-B14F-4D97-AF65-F5344CB8AC3E}">
        <p14:creationId xmlns:p14="http://schemas.microsoft.com/office/powerpoint/2010/main" val="1118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5B8B1B-DD29-332B-3DF5-0BFDCB38B2B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D91015-3A03-C063-1DAE-19F5FE6C0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FE591B4-A02D-65A6-07F7-21BC8B811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B81F9B-BDFB-0B31-F7CE-44A219D77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9B0B81-D881-CFE1-53E8-D6CBC84C1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CDE5A0-9FD8-E0E1-536E-531DDCA84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4582691-4F1B-457C-B9F8-7E51245C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2B8F618C-21B8-B5DF-37E5-E9A3E2048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777160-89C5-5029-A025-0D589AEF1E4B}"/>
              </a:ext>
            </a:extLst>
          </p:cNvPr>
          <p:cNvSpPr>
            <a:spLocks noGrp="1"/>
          </p:cNvSpPr>
          <p:nvPr>
            <p:ph type="title"/>
          </p:nvPr>
        </p:nvSpPr>
        <p:spPr>
          <a:xfrm>
            <a:off x="466722" y="586855"/>
            <a:ext cx="3201366" cy="3387497"/>
          </a:xfrm>
        </p:spPr>
        <p:txBody>
          <a:bodyPr anchor="b">
            <a:normAutofit/>
          </a:bodyPr>
          <a:lstStyle/>
          <a:p>
            <a:pPr algn="r"/>
            <a:r>
              <a:rPr lang="vi-VN" sz="4000">
                <a:solidFill>
                  <a:srgbClr val="FFFFFF"/>
                </a:solidFill>
              </a:rPr>
              <a:t>Đánh giá về Microfrontend</a:t>
            </a:r>
            <a:endParaRPr lang="en-US" sz="4000">
              <a:solidFill>
                <a:srgbClr val="FFFFFF"/>
              </a:solidFill>
            </a:endParaRPr>
          </a:p>
        </p:txBody>
      </p:sp>
      <p:sp>
        <p:nvSpPr>
          <p:cNvPr id="3" name="Content Placeholder 2">
            <a:extLst>
              <a:ext uri="{FF2B5EF4-FFF2-40B4-BE49-F238E27FC236}">
                <a16:creationId xmlns:a16="http://schemas.microsoft.com/office/drawing/2014/main" id="{F2F0D1E7-CB62-A2DE-1FA0-921A1F2C99CF}"/>
              </a:ext>
            </a:extLst>
          </p:cNvPr>
          <p:cNvSpPr>
            <a:spLocks noGrp="1"/>
          </p:cNvSpPr>
          <p:nvPr>
            <p:ph idx="1"/>
          </p:nvPr>
        </p:nvSpPr>
        <p:spPr>
          <a:xfrm>
            <a:off x="4810259" y="649480"/>
            <a:ext cx="6555347" cy="5546047"/>
          </a:xfrm>
        </p:spPr>
        <p:txBody>
          <a:bodyPr anchor="ctr">
            <a:normAutofit/>
          </a:bodyPr>
          <a:lstStyle/>
          <a:p>
            <a:r>
              <a:rPr lang="vi-VN" sz="1800" b="1" dirty="0"/>
              <a:t>Nhược điểm</a:t>
            </a:r>
          </a:p>
          <a:p>
            <a:endParaRPr lang="vi-VN" sz="1800" b="1" dirty="0"/>
          </a:p>
          <a:p>
            <a:pPr lvl="1"/>
            <a:r>
              <a:rPr lang="vi-VN" sz="1800" dirty="0"/>
              <a:t>Độ phức tạp</a:t>
            </a:r>
          </a:p>
          <a:p>
            <a:pPr lvl="1"/>
            <a:endParaRPr lang="vi-VN" sz="1800" dirty="0"/>
          </a:p>
          <a:p>
            <a:pPr lvl="1"/>
            <a:r>
              <a:rPr lang="vi-VN" sz="1800" dirty="0"/>
              <a:t>Giao tiếp giữa các micro frontend</a:t>
            </a:r>
          </a:p>
          <a:p>
            <a:pPr lvl="1"/>
            <a:endParaRPr lang="vi-VN" sz="1800" dirty="0"/>
          </a:p>
          <a:p>
            <a:pPr lvl="1"/>
            <a:r>
              <a:rPr lang="vi-VN" sz="1800" dirty="0"/>
              <a:t>Khởi động ứng dụng</a:t>
            </a:r>
          </a:p>
          <a:p>
            <a:pPr lvl="1"/>
            <a:endParaRPr lang="vi-VN" sz="1800" dirty="0"/>
          </a:p>
          <a:p>
            <a:pPr lvl="1"/>
            <a:r>
              <a:rPr lang="vi-VN" sz="1800" dirty="0"/>
              <a:t>Thử nghiệm</a:t>
            </a:r>
          </a:p>
          <a:p>
            <a:pPr lvl="1"/>
            <a:endParaRPr lang="vi-VN" sz="1800" dirty="0"/>
          </a:p>
          <a:p>
            <a:pPr lvl="1"/>
            <a:r>
              <a:rPr lang="vi-VN" sz="1800" dirty="0"/>
              <a:t>Chi phí ban đầu</a:t>
            </a:r>
          </a:p>
        </p:txBody>
      </p:sp>
    </p:spTree>
    <p:extLst>
      <p:ext uri="{BB962C8B-B14F-4D97-AF65-F5344CB8AC3E}">
        <p14:creationId xmlns:p14="http://schemas.microsoft.com/office/powerpoint/2010/main" val="332885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6147E2-49A8-661E-64D5-0B3F7031538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3521C1-193D-CB79-5D1E-AFC72E40F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956AE492-9962-B5F0-D2CB-5D05CBFDA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2103A4-FFD8-3582-B254-54A2549C0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2C879F-43FD-0301-1731-6C8A2E99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460214-8305-BCBD-D123-DE7B7B731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945156D-20E4-1DC7-A057-9A91942E1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BD17E411-2283-387A-4E7D-6F8E4E4DE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76994-E9F9-FE3E-C5DC-713FBC5B7F1E}"/>
              </a:ext>
            </a:extLst>
          </p:cNvPr>
          <p:cNvSpPr>
            <a:spLocks noGrp="1"/>
          </p:cNvSpPr>
          <p:nvPr>
            <p:ph type="title"/>
          </p:nvPr>
        </p:nvSpPr>
        <p:spPr>
          <a:xfrm>
            <a:off x="466722" y="586855"/>
            <a:ext cx="3201366" cy="3387497"/>
          </a:xfrm>
        </p:spPr>
        <p:txBody>
          <a:bodyPr anchor="b">
            <a:normAutofit/>
          </a:bodyPr>
          <a:lstStyle/>
          <a:p>
            <a:pPr algn="r"/>
            <a:r>
              <a:rPr lang="vi-VN" sz="4000">
                <a:solidFill>
                  <a:srgbClr val="FFFFFF"/>
                </a:solidFill>
              </a:rPr>
              <a:t>Đánh giá về Microfrontend</a:t>
            </a:r>
            <a:endParaRPr lang="en-US" sz="4000">
              <a:solidFill>
                <a:srgbClr val="FFFFFF"/>
              </a:solidFill>
            </a:endParaRPr>
          </a:p>
        </p:txBody>
      </p:sp>
      <p:sp>
        <p:nvSpPr>
          <p:cNvPr id="3" name="Content Placeholder 2">
            <a:extLst>
              <a:ext uri="{FF2B5EF4-FFF2-40B4-BE49-F238E27FC236}">
                <a16:creationId xmlns:a16="http://schemas.microsoft.com/office/drawing/2014/main" id="{506D0985-36F2-FBD4-62AF-9DE8F4FB4676}"/>
              </a:ext>
            </a:extLst>
          </p:cNvPr>
          <p:cNvSpPr>
            <a:spLocks noGrp="1"/>
          </p:cNvSpPr>
          <p:nvPr>
            <p:ph idx="1"/>
          </p:nvPr>
        </p:nvSpPr>
        <p:spPr>
          <a:xfrm>
            <a:off x="4810259" y="649480"/>
            <a:ext cx="6555347" cy="5546047"/>
          </a:xfrm>
        </p:spPr>
        <p:txBody>
          <a:bodyPr anchor="ctr">
            <a:normAutofit/>
          </a:bodyPr>
          <a:lstStyle/>
          <a:p>
            <a:r>
              <a:rPr lang="vi-VN" sz="2000" dirty="0"/>
              <a:t>Microfrontend không phải là giải pháp về mặt kĩ thuật, mà microfrontend là giải pháp về mặt vận hành các đội nhóm ở quy môn lớn và rất lớn.</a:t>
            </a:r>
          </a:p>
          <a:p>
            <a:r>
              <a:rPr lang="vi-VN" sz="2000" dirty="0"/>
              <a:t>Việc xây dựng một cấu trúc tốt cho ứng dụng FE để phân phối các trang sẽ hiệu quả hơn nhiều. Nó sẽ dễ dàng hơn, trực quan hơn và dễ dàng làm việc hơn, cả đối với nhà phát triển và đội ngũ DevOps.</a:t>
            </a:r>
          </a:p>
          <a:p>
            <a:r>
              <a:rPr lang="vi-VN" sz="2000" dirty="0"/>
              <a:t>Việc tách rời những phần cần phải kết nối với nhau là không hợp lý. Việc sử dụng nhiều công nghệ khác nhau để xây dựng các phần khác nhau của ứng dụng chỉ có thể làm tăng sự phức tạp và kích thước của gói ứng dụng.</a:t>
            </a:r>
          </a:p>
          <a:p>
            <a:endParaRPr lang="en-US" sz="2000" dirty="0"/>
          </a:p>
        </p:txBody>
      </p:sp>
    </p:spTree>
    <p:extLst>
      <p:ext uri="{BB962C8B-B14F-4D97-AF65-F5344CB8AC3E}">
        <p14:creationId xmlns:p14="http://schemas.microsoft.com/office/powerpoint/2010/main" val="124453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E2038-CE8F-2B85-922E-F07498752FE3}"/>
              </a:ext>
            </a:extLst>
          </p:cNvPr>
          <p:cNvSpPr>
            <a:spLocks noGrp="1"/>
          </p:cNvSpPr>
          <p:nvPr>
            <p:ph type="title"/>
          </p:nvPr>
        </p:nvSpPr>
        <p:spPr>
          <a:xfrm>
            <a:off x="793662" y="386930"/>
            <a:ext cx="10066122" cy="1298448"/>
          </a:xfrm>
        </p:spPr>
        <p:txBody>
          <a:bodyPr anchor="b">
            <a:normAutofit/>
          </a:bodyPr>
          <a:lstStyle/>
          <a:p>
            <a:r>
              <a:rPr lang="vi-VN" sz="4800"/>
              <a:t>Cách hoạt động</a:t>
            </a:r>
            <a:endParaRPr lang="en-US"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627518-E992-D5C6-4A03-F3F3F2C9068B}"/>
              </a:ext>
            </a:extLst>
          </p:cNvPr>
          <p:cNvSpPr>
            <a:spLocks noGrp="1"/>
          </p:cNvSpPr>
          <p:nvPr>
            <p:ph idx="1"/>
          </p:nvPr>
        </p:nvSpPr>
        <p:spPr>
          <a:xfrm>
            <a:off x="793661" y="2599509"/>
            <a:ext cx="4530898" cy="3639450"/>
          </a:xfrm>
        </p:spPr>
        <p:txBody>
          <a:bodyPr anchor="ctr">
            <a:normAutofit/>
          </a:bodyPr>
          <a:lstStyle/>
          <a:p>
            <a:r>
              <a:rPr lang="vi-VN" sz="1400" dirty="0">
                <a:latin typeface="+mj-lt"/>
              </a:rPr>
              <a:t>Microfrontend: Mỗi Microfrontend là một ứng dụng web riêng lẻ, có thể được xây dựng bằng các công nghệ web khác nhau như HTML, CSS, JavaScript.</a:t>
            </a:r>
          </a:p>
          <a:p>
            <a:r>
              <a:rPr lang="vi-VN" sz="1400" dirty="0">
                <a:latin typeface="+mj-lt"/>
              </a:rPr>
              <a:t>Shell: Shell là ứng dụng web chính, chịu trách nhiệm tải và hiển thị các Microfrontend. Shell thường được xây dựng bằng một framework JavaScript như React, Angular hoặc Vue.js.</a:t>
            </a:r>
          </a:p>
          <a:p>
            <a:r>
              <a:rPr lang="vi-VN" sz="1400" dirty="0">
                <a:latin typeface="+mj-lt"/>
              </a:rPr>
              <a:t>Bộ định tuyến: Bộ định tuyến chịu trách nhiệm xác định Microfrontend nào cần được tải cho mỗi URL. Bộ định tuyến có thể được thực hiện bằng các thư viện JavaScript như Single-Spa, Bit hoặc Module Federation.</a:t>
            </a:r>
          </a:p>
          <a:p>
            <a:r>
              <a:rPr lang="vi-VN" sz="1400" dirty="0">
                <a:latin typeface="+mj-lt"/>
              </a:rPr>
              <a:t>Giao tiếp: Các Microfrontend có thể giao tiếp với nhau thông qua các phương thức như HTTP hoặc WebSocket. Giao tiếp này cho phép các Microfrontend chia sẻ dữ liệu và chức năng với nhau.</a:t>
            </a:r>
          </a:p>
          <a:p>
            <a:endParaRPr lang="en-US" sz="1400" dirty="0">
              <a:latin typeface="+mj-lt"/>
            </a:endParaRPr>
          </a:p>
        </p:txBody>
      </p:sp>
      <p:pic>
        <p:nvPicPr>
          <p:cNvPr id="4" name="Content Placeholder 3">
            <a:extLst>
              <a:ext uri="{FF2B5EF4-FFF2-40B4-BE49-F238E27FC236}">
                <a16:creationId xmlns:a16="http://schemas.microsoft.com/office/drawing/2014/main" id="{0E6055ED-A4E6-9C2F-CACD-BABC2B0D747D}"/>
              </a:ext>
            </a:extLst>
          </p:cNvPr>
          <p:cNvPicPr>
            <a:picLocks/>
          </p:cNvPicPr>
          <p:nvPr/>
        </p:nvPicPr>
        <p:blipFill>
          <a:blip r:embed="rId2"/>
          <a:stretch>
            <a:fillRect/>
          </a:stretch>
        </p:blipFill>
        <p:spPr>
          <a:xfrm>
            <a:off x="5911532" y="2673975"/>
            <a:ext cx="5150277" cy="333480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21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7A784D-AE9D-716A-D1C4-168A334A58B0}"/>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27064-AEF2-845F-4709-D80664CB2B89}"/>
              </a:ext>
            </a:extLst>
          </p:cNvPr>
          <p:cNvSpPr>
            <a:spLocks noGrp="1"/>
          </p:cNvSpPr>
          <p:nvPr>
            <p:ph type="title"/>
          </p:nvPr>
        </p:nvSpPr>
        <p:spPr>
          <a:xfrm>
            <a:off x="793662" y="386930"/>
            <a:ext cx="10066122" cy="1298448"/>
          </a:xfrm>
        </p:spPr>
        <p:txBody>
          <a:bodyPr anchor="b">
            <a:normAutofit/>
          </a:bodyPr>
          <a:lstStyle/>
          <a:p>
            <a:r>
              <a:rPr lang="vi-VN" sz="4800" dirty="0"/>
              <a:t>Cách hoạt động cơ bản của React</a:t>
            </a:r>
            <a:endParaRPr lang="en-US" sz="4800" dirty="0"/>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E1ED5D51-1B55-5B05-D5A5-1F45243F6484}"/>
              </a:ext>
            </a:extLst>
          </p:cNvPr>
          <p:cNvSpPr>
            <a:spLocks noGrp="1"/>
          </p:cNvSpPr>
          <p:nvPr>
            <p:ph idx="1"/>
          </p:nvPr>
        </p:nvSpPr>
        <p:spPr>
          <a:xfrm>
            <a:off x="793661" y="2599509"/>
            <a:ext cx="4530898" cy="3639450"/>
          </a:xfrm>
        </p:spPr>
        <p:txBody>
          <a:bodyPr anchor="ctr">
            <a:normAutofit fontScale="92500" lnSpcReduction="10000"/>
          </a:bodyPr>
          <a:lstStyle/>
          <a:p>
            <a:pPr marL="0" marR="0">
              <a:lnSpc>
                <a:spcPct val="107000"/>
              </a:lnSpc>
              <a:spcAft>
                <a:spcPts val="800"/>
              </a:spcAft>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Bước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đầu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tiên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"Render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kích</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hoạt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xảy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cập</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nhật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trạng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thái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ở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đâu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đó</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Sau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đó</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Pha Render, React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gọi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thành</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phần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tìm</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cách</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DOM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nên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cập</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nhật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Tiếp</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theo</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pha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commit, React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thực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sự</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viết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vào</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DOM,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cập</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nhật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chèn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xóa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phần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tử</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Cuối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cùng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pha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vẽ</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trình</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duyệt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nơi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tất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cả</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việc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hiển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thị</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xảy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vi-VN" sz="1800" kern="100" dirty="0">
                <a:effectLst/>
                <a:latin typeface="Times New Roman" panose="02020603050405020304" pitchFamily="18" charset="0"/>
                <a:ea typeface="Aptos" panose="020B0004020202020204" pitchFamily="34" charset="0"/>
                <a:cs typeface="Times New Roman" panose="02020603050405020304" pitchFamily="18" charset="0"/>
              </a:rPr>
              <a:t>Bạn phải nhớ rõ tuyên bố này: "Trong React, Render KHÔNG phải là cập nhật DOM hoặc hiển thị các phần tử trên màn hình. Render chỉ xảy ra nội bộ bên trong React; nó không tạo ra thay đổi trực quan."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000" dirty="0"/>
          </a:p>
        </p:txBody>
      </p:sp>
      <p:pic>
        <p:nvPicPr>
          <p:cNvPr id="6" name="Content Placeholder 5" descr="A diagram of a company&#10;&#10;Description automatically generated">
            <a:extLst>
              <a:ext uri="{FF2B5EF4-FFF2-40B4-BE49-F238E27FC236}">
                <a16:creationId xmlns:a16="http://schemas.microsoft.com/office/drawing/2014/main" id="{CC475CB3-8544-A0D4-E166-0A64364FF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11532" y="3807036"/>
            <a:ext cx="5150277" cy="1068682"/>
          </a:xfrm>
          <a:prstGeom prst="rect">
            <a:avLst/>
          </a:prstGeom>
          <a:noFill/>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582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57AF5B-B33E-BC39-6A2F-10FCB0BC7179}"/>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6C11D5-36A5-0BF4-F4DA-32412EC94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03955-927B-8AFE-2A38-E717F0235B91}"/>
              </a:ext>
            </a:extLst>
          </p:cNvPr>
          <p:cNvSpPr>
            <a:spLocks noGrp="1"/>
          </p:cNvSpPr>
          <p:nvPr>
            <p:ph type="title"/>
          </p:nvPr>
        </p:nvSpPr>
        <p:spPr>
          <a:xfrm>
            <a:off x="793662" y="386930"/>
            <a:ext cx="10066122" cy="1298448"/>
          </a:xfrm>
        </p:spPr>
        <p:txBody>
          <a:bodyPr anchor="b">
            <a:normAutofit/>
          </a:bodyPr>
          <a:lstStyle/>
          <a:p>
            <a:r>
              <a:rPr lang="vi-VN" sz="4800"/>
              <a:t>Cách hoạt động</a:t>
            </a:r>
            <a:endParaRPr lang="en-US" sz="4800"/>
          </a:p>
        </p:txBody>
      </p:sp>
      <p:sp>
        <p:nvSpPr>
          <p:cNvPr id="15" name="Rectangle 14">
            <a:extLst>
              <a:ext uri="{FF2B5EF4-FFF2-40B4-BE49-F238E27FC236}">
                <a16:creationId xmlns:a16="http://schemas.microsoft.com/office/drawing/2014/main" id="{A3B76552-272D-F116-558E-54D9A9B9C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E66D1AE-5C4D-EB42-B560-6E2ACA69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C1C910A0-D16C-CAD6-2736-46CEA3A2D784}"/>
              </a:ext>
            </a:extLst>
          </p:cNvPr>
          <p:cNvSpPr>
            <a:spLocks noGrp="1"/>
          </p:cNvSpPr>
          <p:nvPr>
            <p:ph idx="1"/>
          </p:nvPr>
        </p:nvSpPr>
        <p:spPr>
          <a:xfrm>
            <a:off x="793661" y="2599509"/>
            <a:ext cx="4530898" cy="3639450"/>
          </a:xfrm>
        </p:spPr>
        <p:txBody>
          <a:bodyPr anchor="ctr">
            <a:normAutofit/>
          </a:bodyPr>
          <a:lstStyle/>
          <a:p>
            <a:pPr marL="0" marR="0">
              <a:lnSpc>
                <a:spcPct val="107000"/>
              </a:lnSpc>
              <a:spcAft>
                <a:spcPts val="800"/>
              </a:spcAft>
            </a:pPr>
            <a:r>
              <a:rPr lang="vi-VN" sz="1800" kern="100" dirty="0">
                <a:effectLst/>
                <a:latin typeface="Times New Roman" panose="02020603050405020304" pitchFamily="18" charset="0"/>
                <a:ea typeface="Aptos" panose="020B0004020202020204" pitchFamily="34" charset="0"/>
                <a:cs typeface="Times New Roman" panose="02020603050405020304" pitchFamily="18" charset="0"/>
              </a:rPr>
              <a:t>Vậy các mfe được render bằng các nào?</a:t>
            </a:r>
          </a:p>
          <a:p>
            <a:pPr marL="514350" lvl="1" indent="-285750">
              <a:lnSpc>
                <a:spcPct val="107000"/>
              </a:lnSpc>
              <a:spcAft>
                <a:spcPts val="800"/>
              </a:spcAft>
              <a:buFont typeface="Wingdings" panose="05000000000000000000" pitchFamily="2" charset="2"/>
              <a:buChar char="Ø"/>
            </a:pPr>
            <a:r>
              <a:rPr lang="vi-VN" sz="1600" dirty="0"/>
              <a:t>Mfe sẽ được expose dưới dạng một file entry.js</a:t>
            </a:r>
          </a:p>
          <a:p>
            <a:pPr marL="514350" lvl="1" indent="-285750">
              <a:lnSpc>
                <a:spcPct val="107000"/>
              </a:lnSpc>
              <a:spcAft>
                <a:spcPts val="800"/>
              </a:spcAft>
              <a:buFont typeface="Wingdings" panose="05000000000000000000" pitchFamily="2" charset="2"/>
              <a:buChar char="Ø"/>
            </a:pPr>
            <a:r>
              <a:rPr lang="vi-VN" sz="1600" dirty="0"/>
              <a:t>File entry.js bao gồm các node_modules và các file js đc cấu hình để expose bởi mfe đó và được khai báo ở các frontend cần sử dụng nó</a:t>
            </a:r>
          </a:p>
          <a:p>
            <a:pPr marL="514350" lvl="1" indent="-285750">
              <a:lnSpc>
                <a:spcPct val="107000"/>
              </a:lnSpc>
              <a:spcAft>
                <a:spcPts val="800"/>
              </a:spcAft>
              <a:buFont typeface="Wingdings" panose="05000000000000000000" pitchFamily="2" charset="2"/>
              <a:buChar char="Ø"/>
            </a:pPr>
            <a:r>
              <a:rPr lang="vi-VN" sz="1600" dirty="0"/>
              <a:t>File này sẽ được đọc và render ở Render phase và sẽ được browser vẽ </a:t>
            </a:r>
            <a:endParaRPr lang="en-US" sz="1600" dirty="0"/>
          </a:p>
        </p:txBody>
      </p:sp>
      <p:pic>
        <p:nvPicPr>
          <p:cNvPr id="6" name="Content Placeholder 5" descr="A diagram of a company&#10;&#10;Description automatically generated">
            <a:extLst>
              <a:ext uri="{FF2B5EF4-FFF2-40B4-BE49-F238E27FC236}">
                <a16:creationId xmlns:a16="http://schemas.microsoft.com/office/drawing/2014/main" id="{9638FF08-AB23-6507-1B23-B007C969B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11532" y="3807036"/>
            <a:ext cx="5150277" cy="1068682"/>
          </a:xfrm>
          <a:prstGeom prst="rect">
            <a:avLst/>
          </a:prstGeom>
          <a:noFill/>
        </p:spPr>
      </p:pic>
      <p:sp>
        <p:nvSpPr>
          <p:cNvPr id="19" name="Rectangle 18">
            <a:extLst>
              <a:ext uri="{FF2B5EF4-FFF2-40B4-BE49-F238E27FC236}">
                <a16:creationId xmlns:a16="http://schemas.microsoft.com/office/drawing/2014/main" id="{8A0A63E5-AD18-B5A3-F9B0-10E135D28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05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3922C3-D9BD-6DFD-7332-76FB41DF6F26}"/>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435CB6-034E-3271-3884-F94352479369}"/>
              </a:ext>
            </a:extLst>
          </p:cNvPr>
          <p:cNvSpPr>
            <a:spLocks noGrp="1"/>
          </p:cNvSpPr>
          <p:nvPr>
            <p:ph type="title"/>
          </p:nvPr>
        </p:nvSpPr>
        <p:spPr>
          <a:xfrm>
            <a:off x="826396" y="586855"/>
            <a:ext cx="4230100" cy="3387497"/>
          </a:xfrm>
        </p:spPr>
        <p:txBody>
          <a:bodyPr anchor="b">
            <a:normAutofit/>
          </a:bodyPr>
          <a:lstStyle/>
          <a:p>
            <a:pPr algn="r"/>
            <a:r>
              <a:rPr lang="vi-VN" sz="4000">
                <a:solidFill>
                  <a:srgbClr val="FFFFFF"/>
                </a:solidFill>
              </a:rPr>
              <a:t>Ý tưởng cốt lõi</a:t>
            </a:r>
            <a:endParaRPr lang="en-US" sz="4000">
              <a:solidFill>
                <a:srgbClr val="FFFFFF"/>
              </a:solidFill>
            </a:endParaRPr>
          </a:p>
        </p:txBody>
      </p:sp>
      <p:sp>
        <p:nvSpPr>
          <p:cNvPr id="5" name="Rectangle 3">
            <a:extLst>
              <a:ext uri="{FF2B5EF4-FFF2-40B4-BE49-F238E27FC236}">
                <a16:creationId xmlns:a16="http://schemas.microsoft.com/office/drawing/2014/main" id="{C08101F9-9C02-400A-CFDB-E6686AA945AF}"/>
              </a:ext>
            </a:extLst>
          </p:cNvPr>
          <p:cNvSpPr>
            <a:spLocks noGrp="1" noChangeArrowheads="1"/>
          </p:cNvSpPr>
          <p:nvPr>
            <p:ph idx="1"/>
          </p:nvPr>
        </p:nvSpPr>
        <p:spPr bwMode="auto">
          <a:xfrm>
            <a:off x="6503158" y="649480"/>
            <a:ext cx="48624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err="1">
                <a:ln>
                  <a:noFill/>
                </a:ln>
                <a:effectLst/>
                <a:latin typeface="Arial" panose="020B0604020202020204" pitchFamily="34" charset="0"/>
              </a:rPr>
              <a:t>Độc</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lập</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về</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công</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nghệ</a:t>
            </a:r>
            <a:r>
              <a:rPr kumimoji="0" lang="en-US" altLang="en-US" sz="1600" b="1" i="0" u="none" strike="noStrike" cap="none" normalizeH="0" baseline="0" dirty="0">
                <a:ln>
                  <a:noFill/>
                </a:ln>
                <a:effectLst/>
                <a:latin typeface="Arial" panose="020B0604020202020204" pitchFamily="34" charset="0"/>
              </a:rPr>
              <a:t>:</a:t>
            </a:r>
            <a:endParaRPr kumimoji="0" lang="en-US" altLang="en-US" sz="1600" b="0" i="0" u="none" strike="noStrike" cap="none" normalizeH="0" baseline="0" dirty="0">
              <a:ln>
                <a:noFill/>
              </a:ln>
              <a:effectLst/>
              <a:latin typeface="Arial" panose="020B0604020202020204" pitchFamily="34" charset="0"/>
            </a:endParaRPr>
          </a:p>
          <a:p>
            <a:pPr marL="457200" lvl="1" indent="0" eaLnBrk="0" fontAlgn="base" hangingPunct="0">
              <a:spcBef>
                <a:spcPct val="0"/>
              </a:spcBef>
              <a:spcAft>
                <a:spcPts val="600"/>
              </a:spcAft>
              <a:buFontTx/>
              <a:buChar char="•"/>
            </a:pPr>
            <a:r>
              <a:rPr kumimoji="0" lang="en-US" altLang="en-US" sz="1600" b="0" i="0" u="none" strike="noStrike" cap="none" normalizeH="0" baseline="0" dirty="0" err="1">
                <a:ln>
                  <a:noFill/>
                </a:ln>
                <a:effectLst/>
                <a:latin typeface="Arial" panose="020B0604020202020204" pitchFamily="34" charset="0"/>
              </a:rPr>
              <a:t>Mỗi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nhóm</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nên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có</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thể</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tự</a:t>
            </a:r>
            <a:r>
              <a:rPr kumimoji="0" lang="en-US" altLang="en-US" sz="1600" b="0" i="0" u="none" strike="noStrike" cap="none" normalizeH="0" baseline="0" dirty="0">
                <a:ln>
                  <a:noFill/>
                </a:ln>
                <a:effectLst/>
                <a:latin typeface="Arial" panose="020B0604020202020204" pitchFamily="34" charset="0"/>
              </a:rPr>
              <a:t> do </a:t>
            </a:r>
            <a:r>
              <a:rPr kumimoji="0" lang="en-US" altLang="en-US" sz="1600" b="0" i="0" u="none" strike="noStrike" cap="none" normalizeH="0" baseline="0" dirty="0" err="1">
                <a:ln>
                  <a:noFill/>
                </a:ln>
                <a:effectLst/>
                <a:latin typeface="Arial" panose="020B0604020202020204" pitchFamily="34" charset="0"/>
              </a:rPr>
              <a:t>lựa</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chọn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và</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nâng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cấp</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công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nghệ</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của</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mình</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mà</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không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cần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phối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hợp</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với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các</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nhóm</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khác</a:t>
            </a:r>
            <a:r>
              <a:rPr kumimoji="0" lang="en-US" altLang="en-US" sz="1600" b="0" i="0" u="none" strike="noStrike" cap="none" normalizeH="0" baseline="0" dirty="0">
                <a:ln>
                  <a:noFill/>
                </a:ln>
                <a:effectLst/>
                <a:latin typeface="Arial" panose="020B0604020202020204" pitchFamily="34" charset="0"/>
              </a:rPr>
              <a:t>.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latin typeface="Arial" panose="020B0604020202020204" pitchFamily="34" charset="0"/>
              </a:rPr>
              <a:t>Custom Elements </a:t>
            </a:r>
            <a:r>
              <a:rPr kumimoji="0" lang="en-US" altLang="en-US" sz="1600" b="0" i="0" u="none" strike="noStrike" cap="none" normalizeH="0" baseline="0" dirty="0" err="1">
                <a:ln>
                  <a:noFill/>
                </a:ln>
                <a:effectLst/>
                <a:latin typeface="Arial" panose="020B0604020202020204" pitchFamily="34" charset="0"/>
              </a:rPr>
              <a:t>là</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một</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cách</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tuyệt</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vời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để</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ẩn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đi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các</a:t>
            </a:r>
            <a:r>
              <a:rPr kumimoji="0" lang="en-US" altLang="en-US" sz="1600" b="0" i="0" u="none" strike="noStrike" cap="none" normalizeH="0" baseline="0" dirty="0">
                <a:ln>
                  <a:noFill/>
                </a:ln>
                <a:effectLst/>
                <a:latin typeface="Arial" panose="020B0604020202020204" pitchFamily="34" charset="0"/>
              </a:rPr>
              <a:t> chi </a:t>
            </a:r>
            <a:r>
              <a:rPr kumimoji="0" lang="en-US" altLang="en-US" sz="1600" b="0" i="0" u="none" strike="noStrike" cap="none" normalizeH="0" baseline="0" dirty="0" err="1">
                <a:ln>
                  <a:noFill/>
                </a:ln>
                <a:effectLst/>
                <a:latin typeface="Arial" panose="020B0604020202020204" pitchFamily="34" charset="0"/>
              </a:rPr>
              <a:t>tiết</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triển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khai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trong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khi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vẫn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cung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cấp</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một</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giao</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diện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trung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lập</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cho</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những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người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khác</a:t>
            </a:r>
            <a:r>
              <a:rPr kumimoji="0" lang="en-US" altLang="en-US" sz="1600" b="0" i="0" u="none" strike="noStrike" cap="none" normalizeH="0" baseline="0" dirty="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FontTx/>
              <a:buChar char="•"/>
              <a:tabLst/>
            </a:pPr>
            <a:r>
              <a:rPr kumimoji="0" lang="vi-VN" altLang="en-US" sz="1600" b="1" i="0" u="none" strike="noStrike" cap="none" normalizeH="0" baseline="0" dirty="0">
                <a:ln>
                  <a:noFill/>
                </a:ln>
                <a:effectLst/>
                <a:latin typeface="Arial" panose="020B0604020202020204" pitchFamily="34" charset="0"/>
              </a:rPr>
              <a:t>Tách biệt code</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của</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từng</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nhóm</a:t>
            </a:r>
            <a:r>
              <a:rPr kumimoji="0" lang="en-US" altLang="en-US" sz="1600" b="1" i="0" u="none" strike="noStrike" cap="none" normalizeH="0" baseline="0" dirty="0">
                <a:ln>
                  <a:noFill/>
                </a:ln>
                <a:effectLst/>
                <a:latin typeface="Arial" panose="020B0604020202020204" pitchFamily="34" charset="0"/>
              </a:rPr>
              <a:t>:</a:t>
            </a:r>
            <a:endParaRPr kumimoji="0" lang="en-US" altLang="en-US" sz="1600" b="0" i="0" u="none" strike="noStrike" cap="none" normalizeH="0" baseline="0" dirty="0">
              <a:ln>
                <a:noFill/>
              </a:ln>
              <a:effectLst/>
              <a:latin typeface="Arial" panose="020B0604020202020204" pitchFamily="34" charset="0"/>
            </a:endParaRPr>
          </a:p>
          <a:p>
            <a:pPr marL="457200" lvl="1" indent="0" eaLnBrk="0" fontAlgn="base" hangingPunct="0">
              <a:spcBef>
                <a:spcPct val="0"/>
              </a:spcBef>
              <a:spcAft>
                <a:spcPts val="600"/>
              </a:spcAft>
              <a:buFontTx/>
              <a:buChar char="•"/>
            </a:pPr>
            <a:r>
              <a:rPr kumimoji="0" lang="en-US" altLang="en-US" sz="1600" b="0" i="0" u="none" strike="noStrike" cap="none" normalizeH="0" baseline="0" dirty="0" err="1">
                <a:ln>
                  <a:noFill/>
                </a:ln>
                <a:effectLst/>
                <a:latin typeface="Arial" panose="020B0604020202020204" pitchFamily="34" charset="0"/>
              </a:rPr>
              <a:t>Không</a:t>
            </a:r>
            <a:r>
              <a:rPr kumimoji="0" lang="en-US" altLang="en-US" sz="1600" b="0" i="0" u="none" strike="noStrike" cap="none" normalizeH="0" baseline="0" dirty="0">
                <a:ln>
                  <a:noFill/>
                </a:ln>
                <a:effectLst/>
                <a:latin typeface="Arial" panose="020B0604020202020204" pitchFamily="34" charset="0"/>
              </a:rPr>
              <a:t> chia </a:t>
            </a:r>
            <a:r>
              <a:rPr kumimoji="0" lang="en-US" altLang="en-US" sz="1600" b="0" i="0" u="none" strike="noStrike" cap="none" normalizeH="0" baseline="0" dirty="0" err="1">
                <a:ln>
                  <a:noFill/>
                </a:ln>
                <a:effectLst/>
                <a:latin typeface="Arial" panose="020B0604020202020204" pitchFamily="34" charset="0"/>
              </a:rPr>
              <a:t>sẻ</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môi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trường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thực</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thi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ngay</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cả</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khi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tất</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cả</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các</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nhóm</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đều</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sử</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dụng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cùng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một</a:t>
            </a:r>
            <a:r>
              <a:rPr kumimoji="0" lang="en-US" altLang="en-US" sz="1600" b="0" i="0" u="none" strike="noStrike" cap="none" normalizeH="0" baseline="0" dirty="0">
                <a:ln>
                  <a:noFill/>
                </a:ln>
                <a:effectLst/>
                <a:latin typeface="Arial" panose="020B0604020202020204" pitchFamily="34" charset="0"/>
              </a:rPr>
              <a:t> framework. </a:t>
            </a:r>
          </a:p>
          <a:p>
            <a:pPr marL="457200" lvl="1" indent="0" eaLnBrk="0" fontAlgn="base" hangingPunct="0">
              <a:spcBef>
                <a:spcPct val="0"/>
              </a:spcBef>
              <a:spcAft>
                <a:spcPts val="600"/>
              </a:spcAft>
              <a:buFontTx/>
              <a:buChar char="•"/>
            </a:pPr>
            <a:r>
              <a:rPr kumimoji="0" lang="en-US" altLang="en-US" sz="1600" b="0" i="0" u="none" strike="noStrike" cap="none" normalizeH="0" baseline="0" dirty="0" err="1">
                <a:ln>
                  <a:noFill/>
                </a:ln>
                <a:effectLst/>
                <a:latin typeface="Arial" panose="020B0604020202020204" pitchFamily="34" charset="0"/>
              </a:rPr>
              <a:t>Xây</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dựng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các</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ứng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dụng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độc</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lập</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tự</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chứa</a:t>
            </a:r>
            <a:r>
              <a:rPr kumimoji="0" lang="en-US" altLang="en-US" sz="1600" b="0" i="0" u="none" strike="noStrike" cap="none" normalizeH="0" baseline="0" dirty="0">
                <a:ln>
                  <a:noFill/>
                </a:ln>
                <a:effectLst/>
                <a:latin typeface="Arial" panose="020B0604020202020204" pitchFamily="34" charset="0"/>
              </a:rPr>
              <a:t>. </a:t>
            </a:r>
          </a:p>
          <a:p>
            <a:pPr marL="457200" lvl="1" indent="0" eaLnBrk="0" fontAlgn="base" hangingPunct="0">
              <a:spcBef>
                <a:spcPct val="0"/>
              </a:spcBef>
              <a:spcAft>
                <a:spcPts val="600"/>
              </a:spcAft>
              <a:buFontTx/>
              <a:buChar char="•"/>
            </a:pPr>
            <a:r>
              <a:rPr kumimoji="0" lang="en-US" altLang="en-US" sz="1600" b="0" i="0" u="none" strike="noStrike" cap="none" normalizeH="0" baseline="0" dirty="0" err="1">
                <a:ln>
                  <a:noFill/>
                </a:ln>
                <a:effectLst/>
                <a:latin typeface="Arial" panose="020B0604020202020204" pitchFamily="34" charset="0"/>
              </a:rPr>
              <a:t>Không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phụ</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thuộc</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vào</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trạng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thái</a:t>
            </a:r>
            <a:r>
              <a:rPr kumimoji="0" lang="en-US" altLang="en-US" sz="1600" b="0" i="0" u="none" strike="noStrike" cap="none" normalizeH="0" baseline="0" dirty="0">
                <a:ln>
                  <a:noFill/>
                </a:ln>
                <a:effectLst/>
                <a:latin typeface="Arial" panose="020B0604020202020204" pitchFamily="34" charset="0"/>
              </a:rPr>
              <a:t> chia </a:t>
            </a:r>
            <a:r>
              <a:rPr kumimoji="0" lang="en-US" altLang="en-US" sz="1600" b="0" i="0" u="none" strike="noStrike" cap="none" normalizeH="0" baseline="0" dirty="0" err="1">
                <a:ln>
                  <a:noFill/>
                </a:ln>
                <a:effectLst/>
                <a:latin typeface="Arial" panose="020B0604020202020204" pitchFamily="34" charset="0"/>
              </a:rPr>
              <a:t>sẻ</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hoặc</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biến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toàn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cục</a:t>
            </a:r>
            <a:r>
              <a:rPr kumimoji="0" lang="en-US" altLang="en-US" sz="1600" b="0" i="0" u="none" strike="noStrike" cap="none" normalizeH="0" baseline="0" dirty="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err="1">
                <a:ln>
                  <a:noFill/>
                </a:ln>
                <a:effectLst/>
                <a:latin typeface="Arial" panose="020B0604020202020204" pitchFamily="34" charset="0"/>
              </a:rPr>
              <a:t>Thiết</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lập</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tiền</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tố</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cho</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từng</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nhóm</a:t>
            </a:r>
            <a:r>
              <a:rPr kumimoji="0" lang="en-US" altLang="en-US" sz="1600" b="1" i="0" u="none" strike="noStrike" cap="none" normalizeH="0" baseline="0" dirty="0">
                <a:ln>
                  <a:noFill/>
                </a:ln>
                <a:effectLst/>
                <a:latin typeface="Arial" panose="020B0604020202020204" pitchFamily="34" charset="0"/>
              </a:rPr>
              <a:t>:</a:t>
            </a:r>
            <a:endParaRPr kumimoji="0" lang="en-US" altLang="en-US" sz="1600" b="0" i="0" u="none" strike="noStrike" cap="none" normalizeH="0" baseline="0" dirty="0">
              <a:ln>
                <a:noFill/>
              </a:ln>
              <a:effectLst/>
              <a:latin typeface="Arial" panose="020B0604020202020204" pitchFamily="34" charset="0"/>
            </a:endParaRPr>
          </a:p>
          <a:p>
            <a:pPr marL="457200" lvl="1" indent="0" eaLnBrk="0" fontAlgn="base" hangingPunct="0">
              <a:spcBef>
                <a:spcPct val="0"/>
              </a:spcBef>
              <a:spcAft>
                <a:spcPts val="600"/>
              </a:spcAft>
              <a:buFontTx/>
              <a:buChar char="•"/>
            </a:pPr>
            <a:r>
              <a:rPr kumimoji="0" lang="en-US" altLang="en-US" sz="1600" b="0" i="0" u="none" strike="noStrike" cap="none" normalizeH="0" baseline="0" dirty="0" err="1">
                <a:ln>
                  <a:noFill/>
                </a:ln>
                <a:effectLst/>
                <a:latin typeface="Arial" panose="020B0604020202020204" pitchFamily="34" charset="0"/>
              </a:rPr>
              <a:t>Thống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nhất</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các</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quy</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tắc</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đặt</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tên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trong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những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trường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hợp</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chưa</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thể</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cách</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ly</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hoàn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toàn</a:t>
            </a:r>
            <a:r>
              <a:rPr kumimoji="0" lang="en-US" altLang="en-US" sz="1600" b="0" i="0" u="none" strike="noStrike" cap="none" normalizeH="0" baseline="0" dirty="0">
                <a:ln>
                  <a:noFill/>
                </a:ln>
                <a:effectLst/>
                <a:latin typeface="Arial" panose="020B0604020202020204" pitchFamily="34" charset="0"/>
              </a:rPr>
              <a:t>. </a:t>
            </a:r>
          </a:p>
          <a:p>
            <a:pPr marL="457200" lvl="1" indent="0" eaLnBrk="0" fontAlgn="base" hangingPunct="0">
              <a:spcBef>
                <a:spcPct val="0"/>
              </a:spcBef>
              <a:spcAft>
                <a:spcPts val="600"/>
              </a:spcAft>
              <a:buFontTx/>
              <a:buChar char="•"/>
            </a:pPr>
            <a:r>
              <a:rPr kumimoji="0" lang="en-US" altLang="en-US" sz="1600" b="0" i="0" u="none" strike="noStrike" cap="none" normalizeH="0" baseline="0" dirty="0" err="1">
                <a:ln>
                  <a:noFill/>
                </a:ln>
                <a:effectLst/>
                <a:latin typeface="Arial" panose="020B0604020202020204" pitchFamily="34" charset="0"/>
              </a:rPr>
              <a:t>Sử</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dụng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không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gian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tên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cho</a:t>
            </a:r>
            <a:r>
              <a:rPr kumimoji="0" lang="en-US" altLang="en-US" sz="1600" b="0" i="0" u="none" strike="noStrike" cap="none" normalizeH="0" baseline="0" dirty="0">
                <a:ln>
                  <a:noFill/>
                </a:ln>
                <a:effectLst/>
                <a:latin typeface="Arial" panose="020B0604020202020204" pitchFamily="34" charset="0"/>
              </a:rPr>
              <a:t> CSS, Events, Local Storage </a:t>
            </a:r>
            <a:r>
              <a:rPr kumimoji="0" lang="en-US" altLang="en-US" sz="1600" b="0" i="0" u="none" strike="noStrike" cap="none" normalizeH="0" baseline="0" dirty="0" err="1">
                <a:ln>
                  <a:noFill/>
                </a:ln>
                <a:effectLst/>
                <a:latin typeface="Arial" panose="020B0604020202020204" pitchFamily="34" charset="0"/>
              </a:rPr>
              <a:t>và</a:t>
            </a:r>
            <a:r>
              <a:rPr kumimoji="0" lang="en-US" altLang="en-US" sz="1600" b="0" i="0" u="none" strike="noStrike" cap="none" normalizeH="0" baseline="0" dirty="0">
                <a:ln>
                  <a:noFill/>
                </a:ln>
                <a:effectLst/>
                <a:latin typeface="Arial" panose="020B0604020202020204" pitchFamily="34" charset="0"/>
              </a:rPr>
              <a:t> Cookies </a:t>
            </a:r>
            <a:r>
              <a:rPr kumimoji="0" lang="en-US" altLang="en-US" sz="1600" b="0" i="0" u="none" strike="noStrike" cap="none" normalizeH="0" baseline="0" dirty="0" err="1">
                <a:ln>
                  <a:noFill/>
                </a:ln>
                <a:effectLst/>
                <a:latin typeface="Arial" panose="020B0604020202020204" pitchFamily="34" charset="0"/>
              </a:rPr>
              <a:t>để</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tránh</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xung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đột</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và</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làm</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rõ</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quyền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sở</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hữu</a:t>
            </a:r>
            <a:r>
              <a:rPr kumimoji="0" lang="en-US" altLang="en-US" sz="1600" b="0" i="0" u="none" strike="noStrike" cap="none" normalizeH="0" baseline="0" dirty="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9636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D265AE-420A-D7D5-03D7-A1FD5F106724}"/>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3F68794-F03B-961B-EB93-3A2F57A5D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DF4F6B-E14B-2250-DC8F-E0C615D82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827F48-B9F1-92EB-0986-3317506C6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D803656-DFB0-8646-F2C4-B0A46B03B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533397BD-009D-608C-6EAF-D7F86E74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E9A450-AD40-2C34-639B-6D8D2B561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EC1DF3-CC1D-500E-2340-19A5D157CBDA}"/>
              </a:ext>
            </a:extLst>
          </p:cNvPr>
          <p:cNvSpPr>
            <a:spLocks noGrp="1"/>
          </p:cNvSpPr>
          <p:nvPr>
            <p:ph type="title"/>
          </p:nvPr>
        </p:nvSpPr>
        <p:spPr>
          <a:xfrm>
            <a:off x="826396" y="586855"/>
            <a:ext cx="4230100" cy="3387497"/>
          </a:xfrm>
        </p:spPr>
        <p:txBody>
          <a:bodyPr anchor="b">
            <a:normAutofit/>
          </a:bodyPr>
          <a:lstStyle/>
          <a:p>
            <a:pPr algn="r"/>
            <a:r>
              <a:rPr lang="vi-VN" sz="4000">
                <a:solidFill>
                  <a:srgbClr val="FFFFFF"/>
                </a:solidFill>
              </a:rPr>
              <a:t>Ý tưởng cốt lõi</a:t>
            </a:r>
            <a:endParaRPr lang="en-US" sz="4000">
              <a:solidFill>
                <a:srgbClr val="FFFFFF"/>
              </a:solidFill>
            </a:endParaRPr>
          </a:p>
        </p:txBody>
      </p:sp>
      <p:sp>
        <p:nvSpPr>
          <p:cNvPr id="5" name="Rectangle 3">
            <a:extLst>
              <a:ext uri="{FF2B5EF4-FFF2-40B4-BE49-F238E27FC236}">
                <a16:creationId xmlns:a16="http://schemas.microsoft.com/office/drawing/2014/main" id="{53AADCF8-C6E0-C403-9431-E4F5DD57B560}"/>
              </a:ext>
            </a:extLst>
          </p:cNvPr>
          <p:cNvSpPr>
            <a:spLocks noGrp="1" noChangeArrowheads="1"/>
          </p:cNvSpPr>
          <p:nvPr>
            <p:ph idx="1"/>
          </p:nvPr>
        </p:nvSpPr>
        <p:spPr bwMode="auto">
          <a:xfrm>
            <a:off x="6503158" y="649480"/>
            <a:ext cx="48624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err="1">
                <a:ln>
                  <a:noFill/>
                </a:ln>
                <a:effectLst/>
                <a:latin typeface="Arial" panose="020B0604020202020204" pitchFamily="34" charset="0"/>
              </a:rPr>
              <a:t>Xây</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dựng</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một</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trang</a:t>
            </a:r>
            <a:r>
              <a:rPr kumimoji="0" lang="en-US" altLang="en-US" sz="1600" b="1" i="0" u="none" strike="noStrike" cap="none" normalizeH="0" baseline="0" dirty="0">
                <a:ln>
                  <a:noFill/>
                </a:ln>
                <a:effectLst/>
                <a:latin typeface="Arial" panose="020B0604020202020204" pitchFamily="34" charset="0"/>
              </a:rPr>
              <a:t> web </a:t>
            </a:r>
            <a:r>
              <a:rPr kumimoji="0" lang="en-US" altLang="en-US" sz="1600" b="1" i="0" u="none" strike="noStrike" cap="none" normalizeH="0" baseline="0" dirty="0" err="1">
                <a:ln>
                  <a:noFill/>
                </a:ln>
                <a:effectLst/>
                <a:latin typeface="Arial" panose="020B0604020202020204" pitchFamily="34" charset="0"/>
              </a:rPr>
              <a:t>linh</a:t>
            </a:r>
            <a:r>
              <a:rPr kumimoji="0" lang="en-US" altLang="en-US" sz="1600" b="1" i="0" u="none" strike="noStrike" cap="none" normalizeH="0" baseline="0" dirty="0">
                <a:ln>
                  <a:noFill/>
                </a:ln>
                <a:effectLst/>
                <a:latin typeface="Arial" panose="020B0604020202020204" pitchFamily="34" charset="0"/>
              </a:rPr>
              <a:t> </a:t>
            </a:r>
            <a:r>
              <a:rPr kumimoji="0" lang="en-US" altLang="en-US" sz="1600" b="1" i="0" u="none" strike="noStrike" cap="none" normalizeH="0" baseline="0" dirty="0" err="1">
                <a:ln>
                  <a:noFill/>
                </a:ln>
                <a:effectLst/>
                <a:latin typeface="Arial" panose="020B0604020202020204" pitchFamily="34" charset="0"/>
              </a:rPr>
              <a:t>hoạt</a:t>
            </a:r>
            <a:r>
              <a:rPr kumimoji="0" lang="en-US" altLang="en-US" sz="1600" b="1" i="0" u="none" strike="noStrike" cap="none" normalizeH="0" baseline="0" dirty="0">
                <a:ln>
                  <a:noFill/>
                </a:ln>
                <a:effectLst/>
                <a:latin typeface="Arial" panose="020B0604020202020204" pitchFamily="34" charset="0"/>
              </a:rPr>
              <a:t>:</a:t>
            </a:r>
            <a:endParaRPr kumimoji="0" lang="en-US" altLang="en-US" sz="1600" b="0" i="0" u="none" strike="noStrike" cap="none" normalizeH="0" baseline="0" dirty="0">
              <a:ln>
                <a:noFill/>
              </a:ln>
              <a:effectLst/>
              <a:latin typeface="Arial" panose="020B0604020202020204" pitchFamily="34" charset="0"/>
            </a:endParaRPr>
          </a:p>
          <a:p>
            <a:pPr marL="457200" lvl="1" indent="0" eaLnBrk="0" fontAlgn="base" hangingPunct="0">
              <a:spcBef>
                <a:spcPct val="0"/>
              </a:spcBef>
              <a:spcAft>
                <a:spcPts val="600"/>
              </a:spcAft>
              <a:buFontTx/>
              <a:buChar char="•"/>
            </a:pPr>
            <a:r>
              <a:rPr kumimoji="0" lang="en-US" altLang="en-US" sz="1600" b="0" i="0" u="none" strike="noStrike" cap="none" normalizeH="0" baseline="0" dirty="0" err="1">
                <a:ln>
                  <a:noFill/>
                </a:ln>
                <a:effectLst/>
                <a:latin typeface="Arial" panose="020B0604020202020204" pitchFamily="34" charset="0"/>
              </a:rPr>
              <a:t>Tính</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năng</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của</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bạn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nên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hữu</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ích</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ngay</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cả</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khi</a:t>
            </a:r>
            <a:r>
              <a:rPr kumimoji="0" lang="en-US" altLang="en-US" sz="1600" b="0" i="0" u="none" strike="noStrike" cap="none" normalizeH="0" baseline="0" dirty="0">
                <a:ln>
                  <a:noFill/>
                </a:ln>
                <a:effectLst/>
                <a:latin typeface="Arial" panose="020B0604020202020204" pitchFamily="34" charset="0"/>
              </a:rPr>
              <a:t> JavaScript </a:t>
            </a:r>
            <a:r>
              <a:rPr kumimoji="0" lang="en-US" altLang="en-US" sz="1600" b="0" i="0" u="none" strike="noStrike" cap="none" normalizeH="0" baseline="0" dirty="0" err="1">
                <a:ln>
                  <a:noFill/>
                </a:ln>
                <a:effectLst/>
                <a:latin typeface="Arial" panose="020B0604020202020204" pitchFamily="34" charset="0"/>
              </a:rPr>
              <a:t>bị</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lỗi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hoặc</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chưa</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được</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thực</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thi</a:t>
            </a:r>
            <a:r>
              <a:rPr kumimoji="0" lang="en-US" altLang="en-US" sz="1600" b="0" i="0" u="none" strike="noStrike" cap="none" normalizeH="0" baseline="0" dirty="0">
                <a:ln>
                  <a:noFill/>
                </a:ln>
                <a:effectLst/>
                <a:latin typeface="Arial" panose="020B0604020202020204" pitchFamily="34" charset="0"/>
              </a:rPr>
              <a:t>. </a:t>
            </a:r>
          </a:p>
          <a:p>
            <a:pPr marL="457200" lvl="1" indent="0" eaLnBrk="0" fontAlgn="base" hangingPunct="0">
              <a:spcBef>
                <a:spcPct val="0"/>
              </a:spcBef>
              <a:spcAft>
                <a:spcPts val="600"/>
              </a:spcAft>
              <a:buFontTx/>
              <a:buChar char="•"/>
            </a:pPr>
            <a:r>
              <a:rPr kumimoji="0" lang="en-US" altLang="en-US" sz="1600" b="0" i="0" u="none" strike="noStrike" cap="none" normalizeH="0" baseline="0" dirty="0" err="1">
                <a:ln>
                  <a:noFill/>
                </a:ln>
                <a:effectLst/>
                <a:latin typeface="Arial" panose="020B0604020202020204" pitchFamily="34" charset="0"/>
              </a:rPr>
              <a:t>Sử</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dụng</a:t>
            </a:r>
            <a:r>
              <a:rPr kumimoji="0" lang="en-US" altLang="en-US" sz="1600" b="0" i="0" u="none" strike="noStrike" cap="none" normalizeH="0" baseline="0" dirty="0">
                <a:ln>
                  <a:noFill/>
                </a:ln>
                <a:effectLst/>
                <a:latin typeface="Arial" panose="020B0604020202020204" pitchFamily="34" charset="0"/>
              </a:rPr>
              <a:t> Universal Rendering </a:t>
            </a:r>
            <a:r>
              <a:rPr kumimoji="0" lang="en-US" altLang="en-US" sz="1600" b="0" i="0" u="none" strike="noStrike" cap="none" normalizeH="0" baseline="0" dirty="0" err="1">
                <a:ln>
                  <a:noFill/>
                </a:ln>
                <a:effectLst/>
                <a:latin typeface="Arial" panose="020B0604020202020204" pitchFamily="34" charset="0"/>
              </a:rPr>
              <a:t>và</a:t>
            </a:r>
            <a:r>
              <a:rPr kumimoji="0" lang="en-US" altLang="en-US" sz="1600" b="0" i="0" u="none" strike="noStrike" cap="none" normalizeH="0" baseline="0" dirty="0">
                <a:ln>
                  <a:noFill/>
                </a:ln>
                <a:effectLst/>
                <a:latin typeface="Arial" panose="020B0604020202020204" pitchFamily="34" charset="0"/>
              </a:rPr>
              <a:t> Progressive Enhancement </a:t>
            </a:r>
            <a:r>
              <a:rPr kumimoji="0" lang="en-US" altLang="en-US" sz="1600" b="0" i="0" u="none" strike="noStrike" cap="none" normalizeH="0" baseline="0" dirty="0" err="1">
                <a:ln>
                  <a:noFill/>
                </a:ln>
                <a:effectLst/>
                <a:latin typeface="Arial" panose="020B0604020202020204" pitchFamily="34" charset="0"/>
              </a:rPr>
              <a:t>để</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cải</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thiện</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hiệu</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suất</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cảm</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nhận</a:t>
            </a:r>
            <a:r>
              <a:rPr kumimoji="0" lang="en-US" altLang="en-US" sz="1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8067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4FD57-0311-8029-A8E5-723933D07088}"/>
              </a:ext>
            </a:extLst>
          </p:cNvPr>
          <p:cNvSpPr>
            <a:spLocks noGrp="1"/>
          </p:cNvSpPr>
          <p:nvPr>
            <p:ph type="title"/>
          </p:nvPr>
        </p:nvSpPr>
        <p:spPr>
          <a:xfrm>
            <a:off x="466722" y="586855"/>
            <a:ext cx="3201366" cy="3387497"/>
          </a:xfrm>
        </p:spPr>
        <p:txBody>
          <a:bodyPr anchor="b">
            <a:normAutofit/>
          </a:bodyPr>
          <a:lstStyle/>
          <a:p>
            <a:pPr algn="r"/>
            <a:r>
              <a:rPr lang="vi-VN" sz="4000" dirty="0">
                <a:solidFill>
                  <a:srgbClr val="FFFFFF"/>
                </a:solidFill>
              </a:rPr>
              <a:t>Triển khai microfrontend sử dụng </a:t>
            </a:r>
            <a:br>
              <a:rPr lang="vi-VN" sz="4000" dirty="0">
                <a:solidFill>
                  <a:srgbClr val="FFFFFF"/>
                </a:solidFill>
              </a:rPr>
            </a:br>
            <a:r>
              <a:rPr lang="vi-VN" sz="4000" dirty="0">
                <a:solidFill>
                  <a:srgbClr val="FFFFFF"/>
                </a:solidFill>
              </a:rPr>
              <a:t>Module Federation</a:t>
            </a:r>
            <a:endParaRPr lang="en-US" sz="4000" dirty="0">
              <a:solidFill>
                <a:srgbClr val="FFFFFF"/>
              </a:solidFill>
            </a:endParaRPr>
          </a:p>
        </p:txBody>
      </p:sp>
      <p:sp>
        <p:nvSpPr>
          <p:cNvPr id="3" name="Content Placeholder 2">
            <a:extLst>
              <a:ext uri="{FF2B5EF4-FFF2-40B4-BE49-F238E27FC236}">
                <a16:creationId xmlns:a16="http://schemas.microsoft.com/office/drawing/2014/main" id="{0E4C173E-2AAA-957C-F603-6F1C6EAF1D3A}"/>
              </a:ext>
            </a:extLst>
          </p:cNvPr>
          <p:cNvSpPr>
            <a:spLocks noGrp="1"/>
          </p:cNvSpPr>
          <p:nvPr>
            <p:ph idx="1"/>
          </p:nvPr>
        </p:nvSpPr>
        <p:spPr>
          <a:xfrm>
            <a:off x="4810259" y="649480"/>
            <a:ext cx="6555347" cy="5546047"/>
          </a:xfrm>
        </p:spPr>
        <p:txBody>
          <a:bodyPr anchor="ctr">
            <a:normAutofit/>
          </a:bodyPr>
          <a:lstStyle/>
          <a:p>
            <a:pPr marL="0" marR="0" indent="0">
              <a:spcAft>
                <a:spcPts val="800"/>
              </a:spcAft>
              <a:buNone/>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Motivation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pP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Nhiều</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bản</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build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riêng</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biệt</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nên</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tạo</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thành</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duy</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nhất</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bản</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build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riêng</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biệt</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này</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hoạt</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động</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như</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container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chia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sẻ</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sử</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mã</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với</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nhau</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tạo</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thành</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thống</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nhất</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duy</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nhất</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dirty="0" err="1">
                <a:effectLst/>
                <a:latin typeface="Times New Roman" panose="02020603050405020304" pitchFamily="18" charset="0"/>
                <a:ea typeface="Aptos" panose="020B0004020202020204" pitchFamily="34" charset="0"/>
              </a:rPr>
              <a:t>Điều</a:t>
            </a:r>
            <a:r>
              <a:rPr lang="en-US" sz="2000" dirty="0">
                <a:effectLst/>
                <a:latin typeface="Times New Roman" panose="02020603050405020304" pitchFamily="18" charset="0"/>
                <a:ea typeface="Aptos" panose="020B0004020202020204" pitchFamily="34" charset="0"/>
              </a:rPr>
              <a:t> </a:t>
            </a:r>
            <a:r>
              <a:rPr lang="en-US" sz="2000" dirty="0" err="1">
                <a:effectLst/>
                <a:latin typeface="Times New Roman" panose="02020603050405020304" pitchFamily="18" charset="0"/>
                <a:ea typeface="Aptos" panose="020B0004020202020204" pitchFamily="34" charset="0"/>
              </a:rPr>
              <a:t>này</a:t>
            </a:r>
            <a:r>
              <a:rPr lang="en-US" sz="2000" dirty="0">
                <a:effectLst/>
                <a:latin typeface="Times New Roman" panose="02020603050405020304" pitchFamily="18" charset="0"/>
                <a:ea typeface="Aptos" panose="020B0004020202020204" pitchFamily="34" charset="0"/>
              </a:rPr>
              <a:t> </a:t>
            </a:r>
            <a:r>
              <a:rPr lang="en-US" sz="2000" dirty="0" err="1">
                <a:effectLst/>
                <a:latin typeface="Times New Roman" panose="02020603050405020304" pitchFamily="18" charset="0"/>
                <a:ea typeface="Aptos" panose="020B0004020202020204" pitchFamily="34" charset="0"/>
              </a:rPr>
              <a:t>thường</a:t>
            </a:r>
            <a:r>
              <a:rPr lang="en-US" sz="2000" dirty="0">
                <a:effectLst/>
                <a:latin typeface="Times New Roman" panose="02020603050405020304" pitchFamily="18" charset="0"/>
                <a:ea typeface="Aptos" panose="020B0004020202020204" pitchFamily="34" charset="0"/>
              </a:rPr>
              <a:t> </a:t>
            </a:r>
            <a:r>
              <a:rPr lang="en-US" sz="2000" dirty="0" err="1">
                <a:effectLst/>
                <a:latin typeface="Times New Roman" panose="02020603050405020304" pitchFamily="18" charset="0"/>
                <a:ea typeface="Aptos" panose="020B0004020202020204" pitchFamily="34" charset="0"/>
              </a:rPr>
              <a:t>được</a:t>
            </a:r>
            <a:r>
              <a:rPr lang="en-US" sz="2000" dirty="0">
                <a:effectLst/>
                <a:latin typeface="Times New Roman" panose="02020603050405020304" pitchFamily="18" charset="0"/>
                <a:ea typeface="Aptos" panose="020B0004020202020204" pitchFamily="34" charset="0"/>
              </a:rPr>
              <a:t> </a:t>
            </a:r>
            <a:r>
              <a:rPr lang="en-US" sz="2000" dirty="0" err="1">
                <a:effectLst/>
                <a:latin typeface="Times New Roman" panose="02020603050405020304" pitchFamily="18" charset="0"/>
                <a:ea typeface="Aptos" panose="020B0004020202020204" pitchFamily="34" charset="0"/>
              </a:rPr>
              <a:t>gọi</a:t>
            </a:r>
            <a:r>
              <a:rPr lang="en-US" sz="2000" dirty="0">
                <a:effectLst/>
                <a:latin typeface="Times New Roman" panose="02020603050405020304" pitchFamily="18" charset="0"/>
                <a:ea typeface="Aptos" panose="020B0004020202020204" pitchFamily="34" charset="0"/>
              </a:rPr>
              <a:t> </a:t>
            </a:r>
            <a:r>
              <a:rPr lang="en-US" sz="2000" dirty="0" err="1">
                <a:effectLst/>
                <a:latin typeface="Times New Roman" panose="02020603050405020304" pitchFamily="18" charset="0"/>
                <a:ea typeface="Aptos" panose="020B0004020202020204" pitchFamily="34" charset="0"/>
              </a:rPr>
              <a:t>là</a:t>
            </a:r>
            <a:r>
              <a:rPr lang="en-US" sz="2000" dirty="0">
                <a:effectLst/>
                <a:latin typeface="Times New Roman" panose="02020603050405020304" pitchFamily="18" charset="0"/>
                <a:ea typeface="Aptos" panose="020B0004020202020204" pitchFamily="34" charset="0"/>
              </a:rPr>
              <a:t> Micro-Frontends, </a:t>
            </a:r>
            <a:r>
              <a:rPr lang="en-US" sz="2000" dirty="0" err="1">
                <a:effectLst/>
                <a:latin typeface="Times New Roman" panose="02020603050405020304" pitchFamily="18" charset="0"/>
                <a:ea typeface="Aptos" panose="020B0004020202020204" pitchFamily="34" charset="0"/>
              </a:rPr>
              <a:t>nhưng</a:t>
            </a:r>
            <a:r>
              <a:rPr lang="en-US" sz="2000" dirty="0">
                <a:effectLst/>
                <a:latin typeface="Times New Roman" panose="02020603050405020304" pitchFamily="18" charset="0"/>
                <a:ea typeface="Aptos" panose="020B0004020202020204" pitchFamily="34" charset="0"/>
              </a:rPr>
              <a:t> </a:t>
            </a:r>
            <a:r>
              <a:rPr lang="en-US" sz="2000" dirty="0" err="1">
                <a:effectLst/>
                <a:latin typeface="Times New Roman" panose="02020603050405020304" pitchFamily="18" charset="0"/>
                <a:ea typeface="Aptos" panose="020B0004020202020204" pitchFamily="34" charset="0"/>
              </a:rPr>
              <a:t>không</a:t>
            </a:r>
            <a:r>
              <a:rPr lang="en-US" sz="2000" dirty="0">
                <a:effectLst/>
                <a:latin typeface="Times New Roman" panose="02020603050405020304" pitchFamily="18" charset="0"/>
                <a:ea typeface="Aptos" panose="020B0004020202020204" pitchFamily="34" charset="0"/>
              </a:rPr>
              <a:t> </a:t>
            </a:r>
            <a:r>
              <a:rPr lang="en-US" sz="2000" dirty="0" err="1">
                <a:effectLst/>
                <a:latin typeface="Times New Roman" panose="02020603050405020304" pitchFamily="18" charset="0"/>
                <a:ea typeface="Aptos" panose="020B0004020202020204" pitchFamily="34" charset="0"/>
              </a:rPr>
              <a:t>chỉ</a:t>
            </a:r>
            <a:r>
              <a:rPr lang="en-US" sz="2000" dirty="0">
                <a:effectLst/>
                <a:latin typeface="Times New Roman" panose="02020603050405020304" pitchFamily="18" charset="0"/>
                <a:ea typeface="Aptos" panose="020B0004020202020204" pitchFamily="34" charset="0"/>
              </a:rPr>
              <a:t> </a:t>
            </a:r>
            <a:r>
              <a:rPr lang="en-US" sz="2000" dirty="0" err="1">
                <a:effectLst/>
                <a:latin typeface="Times New Roman" panose="02020603050405020304" pitchFamily="18" charset="0"/>
                <a:ea typeface="Aptos" panose="020B0004020202020204" pitchFamily="34" charset="0"/>
              </a:rPr>
              <a:t>giới</a:t>
            </a:r>
            <a:r>
              <a:rPr lang="en-US" sz="2000" dirty="0">
                <a:effectLst/>
                <a:latin typeface="Times New Roman" panose="02020603050405020304" pitchFamily="18" charset="0"/>
                <a:ea typeface="Aptos" panose="020B0004020202020204" pitchFamily="34" charset="0"/>
              </a:rPr>
              <a:t> </a:t>
            </a:r>
            <a:r>
              <a:rPr lang="en-US" sz="2000" dirty="0" err="1">
                <a:effectLst/>
                <a:latin typeface="Times New Roman" panose="02020603050405020304" pitchFamily="18" charset="0"/>
                <a:ea typeface="Aptos" panose="020B0004020202020204" pitchFamily="34" charset="0"/>
              </a:rPr>
              <a:t>hạn</a:t>
            </a:r>
            <a:r>
              <a:rPr lang="en-US" sz="2000" dirty="0">
                <a:effectLst/>
                <a:latin typeface="Times New Roman" panose="02020603050405020304" pitchFamily="18" charset="0"/>
                <a:ea typeface="Aptos" panose="020B0004020202020204" pitchFamily="34" charset="0"/>
              </a:rPr>
              <a:t> ở </a:t>
            </a:r>
            <a:r>
              <a:rPr lang="en-US" sz="2000" dirty="0" err="1">
                <a:effectLst/>
                <a:latin typeface="Times New Roman" panose="02020603050405020304" pitchFamily="18" charset="0"/>
                <a:ea typeface="Aptos" panose="020B0004020202020204" pitchFamily="34" charset="0"/>
              </a:rPr>
              <a:t>đó</a:t>
            </a:r>
            <a:r>
              <a:rPr lang="en-US" sz="2000" dirty="0">
                <a:effectLst/>
                <a:latin typeface="Times New Roman" panose="02020603050405020304" pitchFamily="18" charset="0"/>
                <a:ea typeface="Aptos" panose="020B0004020202020204" pitchFamily="34" charset="0"/>
              </a:rPr>
              <a:t>.</a:t>
            </a:r>
            <a:endParaRPr lang="en-US" sz="2000" dirty="0"/>
          </a:p>
        </p:txBody>
      </p:sp>
    </p:spTree>
    <p:extLst>
      <p:ext uri="{BB962C8B-B14F-4D97-AF65-F5344CB8AC3E}">
        <p14:creationId xmlns:p14="http://schemas.microsoft.com/office/powerpoint/2010/main" val="303208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A85C29-12D0-74ED-519D-1A32D61B80FE}"/>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5309DF-8F8D-C5B3-CEBD-48832E131C78}"/>
              </a:ext>
            </a:extLst>
          </p:cNvPr>
          <p:cNvSpPr>
            <a:spLocks noGrp="1"/>
          </p:cNvSpPr>
          <p:nvPr>
            <p:ph type="title"/>
          </p:nvPr>
        </p:nvSpPr>
        <p:spPr>
          <a:xfrm>
            <a:off x="818984" y="4230093"/>
            <a:ext cx="4150581" cy="1800165"/>
          </a:xfrm>
        </p:spPr>
        <p:txBody>
          <a:bodyPr anchor="t">
            <a:normAutofit/>
          </a:bodyPr>
          <a:lstStyle/>
          <a:p>
            <a:pPr algn="r"/>
            <a:r>
              <a:rPr lang="vi-VN" sz="3400"/>
              <a:t>Triển khai microfrontend sử dụng </a:t>
            </a:r>
            <a:br>
              <a:rPr lang="vi-VN" sz="3400"/>
            </a:br>
            <a:r>
              <a:rPr lang="vi-VN" sz="3400"/>
              <a:t>Module Federation</a:t>
            </a:r>
            <a:endParaRPr lang="en-US" sz="3400"/>
          </a:p>
        </p:txBody>
      </p:sp>
      <p:pic>
        <p:nvPicPr>
          <p:cNvPr id="5" name="Picture 4" descr="A black and white rectangle&#10;&#10;Description automatically generated">
            <a:extLst>
              <a:ext uri="{FF2B5EF4-FFF2-40B4-BE49-F238E27FC236}">
                <a16:creationId xmlns:a16="http://schemas.microsoft.com/office/drawing/2014/main" id="{78834DFF-F3C2-7C86-71C5-920857A3570C}"/>
              </a:ext>
            </a:extLst>
          </p:cNvPr>
          <p:cNvPicPr>
            <a:picLocks noChangeAspect="1"/>
          </p:cNvPicPr>
          <p:nvPr/>
        </p:nvPicPr>
        <p:blipFill>
          <a:blip r:embed="rId2"/>
          <a:stretch>
            <a:fillRect/>
          </a:stretch>
        </p:blipFill>
        <p:spPr>
          <a:xfrm>
            <a:off x="556592" y="1182282"/>
            <a:ext cx="11139778" cy="2005160"/>
          </a:xfrm>
          <a:prstGeom prst="rect">
            <a:avLst/>
          </a:prstGeom>
        </p:spPr>
      </p:pic>
      <p:sp>
        <p:nvSpPr>
          <p:cNvPr id="3" name="Content Placeholder 2">
            <a:extLst>
              <a:ext uri="{FF2B5EF4-FFF2-40B4-BE49-F238E27FC236}">
                <a16:creationId xmlns:a16="http://schemas.microsoft.com/office/drawing/2014/main" id="{B112EC49-4FDC-0603-06F9-E693BE95DB59}"/>
              </a:ext>
            </a:extLst>
          </p:cNvPr>
          <p:cNvSpPr>
            <a:spLocks noGrp="1"/>
          </p:cNvSpPr>
          <p:nvPr>
            <p:ph idx="1"/>
          </p:nvPr>
        </p:nvSpPr>
        <p:spPr>
          <a:xfrm>
            <a:off x="5246415" y="4230094"/>
            <a:ext cx="6235268" cy="1800164"/>
          </a:xfrm>
        </p:spPr>
        <p:txBody>
          <a:bodyPr anchor="t">
            <a:normAutofit/>
          </a:bodyPr>
          <a:lstStyle/>
          <a:p>
            <a:pPr marL="742950" marR="0" lvl="1" indent="-285750">
              <a:buFont typeface="Symbol" panose="05050102010706020507" pitchFamily="18" charset="2"/>
              <a:buChar char=""/>
            </a:pPr>
            <a:r>
              <a:rPr lang="vi-VN" sz="1400" b="1" kern="100">
                <a:effectLst/>
                <a:latin typeface="Times New Roman" panose="02020603050405020304" pitchFamily="18" charset="0"/>
                <a:ea typeface="Aptos" panose="020B0004020202020204" pitchFamily="34" charset="0"/>
                <a:cs typeface="Times New Roman" panose="02020603050405020304" pitchFamily="18" charset="0"/>
              </a:rPr>
              <a:t>Entry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Times New Roman" panose="02020603050405020304" pitchFamily="18" charset="0"/>
              <a:buChar char="-"/>
            </a:pPr>
            <a:r>
              <a:rPr lang="vi-VN" sz="1400" kern="100">
                <a:effectLst/>
                <a:latin typeface="Times New Roman" panose="02020603050405020304" pitchFamily="18" charset="0"/>
                <a:ea typeface="Aptos" panose="020B0004020202020204" pitchFamily="34" charset="0"/>
                <a:cs typeface="Times New Roman" panose="02020603050405020304" pitchFamily="18" charset="0"/>
              </a:rPr>
              <a:t>Một entry point xác định cái mà module webpack sẽ sử dụng ngay khi bắt đầu. Webpack sẽ là thứ mà sẽ phải xác định, định nghĩa nhưng modules hay thư viện mà cái entry point đó phụ thuộc( trực tiếp haowjc gián tiếp)</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Font typeface="Times New Roman" panose="02020603050405020304" pitchFamily="18" charset="0"/>
              <a:buChar char="-"/>
            </a:pPr>
            <a:r>
              <a:rPr lang="vi-VN" sz="1400" kern="100">
                <a:effectLst/>
                <a:latin typeface="Times New Roman" panose="02020603050405020304" pitchFamily="18" charset="0"/>
                <a:ea typeface="Aptos" panose="020B0004020202020204" pitchFamily="34" charset="0"/>
                <a:cs typeface="Times New Roman" panose="02020603050405020304" pitchFamily="18" charset="0"/>
              </a:rPr>
              <a:t>Mặc định thì giá trị của nó sẽ ở </a:t>
            </a:r>
            <a:r>
              <a:rPr lang="en-US" sz="1400" kern="100">
                <a:effectLst/>
                <a:latin typeface="Times New Roman" panose="02020603050405020304" pitchFamily="18" charset="0"/>
                <a:ea typeface="Aptos" panose="020B0004020202020204" pitchFamily="34" charset="0"/>
                <a:cs typeface="Times New Roman" panose="02020603050405020304" pitchFamily="18" charset="0"/>
              </a:rPr>
              <a:t>./src/index.js</a:t>
            </a:r>
            <a:r>
              <a:rPr lang="vi-VN" sz="1400" kern="100">
                <a:effectLst/>
                <a:latin typeface="Times New Roman" panose="02020603050405020304" pitchFamily="18" charset="0"/>
                <a:ea typeface="Aptos" panose="020B0004020202020204" pitchFamily="34" charset="0"/>
                <a:cs typeface="Times New Roman" panose="02020603050405020304" pitchFamily="18" charset="0"/>
              </a:rPr>
              <a:t>, và có thể được định nghĩa ở một vị trí bất kì nào mà bạn muốn với việc gán giá trị entry property trong webpackconfiguration</a:t>
            </a:r>
          </a:p>
          <a:p>
            <a:pPr marL="342900" marR="0" lvl="0" indent="-342900">
              <a:spcAft>
                <a:spcPts val="800"/>
              </a:spcAft>
              <a:buFont typeface="Times New Roman" panose="02020603050405020304" pitchFamily="18" charset="0"/>
              <a:buChar char="-"/>
            </a:pP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566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279</TotalTime>
  <Words>2195</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Aptos Display</vt:lpstr>
      <vt:lpstr>Arial</vt:lpstr>
      <vt:lpstr>Courier New</vt:lpstr>
      <vt:lpstr>Symbol</vt:lpstr>
      <vt:lpstr>Times New Roman</vt:lpstr>
      <vt:lpstr>Wingdings</vt:lpstr>
      <vt:lpstr>Office Theme</vt:lpstr>
      <vt:lpstr>Microfrontend</vt:lpstr>
      <vt:lpstr>Định nghĩa</vt:lpstr>
      <vt:lpstr>Cách hoạt động</vt:lpstr>
      <vt:lpstr>Cách hoạt động cơ bản của React</vt:lpstr>
      <vt:lpstr>Cách hoạt động</vt:lpstr>
      <vt:lpstr>Ý tưởng cốt lõi</vt:lpstr>
      <vt:lpstr>Ý tưởng cốt lõi</vt:lpstr>
      <vt:lpstr>Triển khai microfrontend sử dụng  Module Federation</vt:lpstr>
      <vt:lpstr>Triển khai microfrontend sử dụng  Module Federation</vt:lpstr>
      <vt:lpstr>Triển khai microfrontend sử dụng  Module Federation</vt:lpstr>
      <vt:lpstr>Triển khai microfrontend sử dụng  Module Federation</vt:lpstr>
      <vt:lpstr>Triển khai microfrontend sử dụng  Module Federation</vt:lpstr>
      <vt:lpstr>Triển khai microfrontend sử dụng  Module Federation</vt:lpstr>
      <vt:lpstr>Quản lý trạng thái của các microfrontend như thế nào?</vt:lpstr>
      <vt:lpstr>Dùng props</vt:lpstr>
      <vt:lpstr>Dùng props</vt:lpstr>
      <vt:lpstr>Dùng Platform Storage Apis</vt:lpstr>
      <vt:lpstr>Dùng Platform Storage Apis</vt:lpstr>
      <vt:lpstr>Sử dụng Custom Events</vt:lpstr>
      <vt:lpstr>Sử dụng Custom Events</vt:lpstr>
      <vt:lpstr>Đánh giá về Microfrontend</vt:lpstr>
      <vt:lpstr>Đánh giá về Microfrontend</vt:lpstr>
      <vt:lpstr>Đánh giá về Microfrontend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Trần Quang Huy</dc:creator>
  <cp:lastModifiedBy>Trần Quang Huy</cp:lastModifiedBy>
  <cp:revision>26</cp:revision>
  <dcterms:created xsi:type="dcterms:W3CDTF">2024-12-30T14:06:12Z</dcterms:created>
  <dcterms:modified xsi:type="dcterms:W3CDTF">2025-01-01T14:45:43Z</dcterms:modified>
</cp:coreProperties>
</file>