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8A58916-728B-48BF-B131-8EE7A5D81D6B}">
  <a:tblStyle styleId="{28A58916-728B-48BF-B131-8EE7A5D81D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9ff0d8a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9ff0d8a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Wij denken dat de complexiteit veroorzaakt wordt door een combinatie van het mogelijk aantal zetten per board en het minimaal aantal zetten dat nodig is om het winnende board te vinden. Wij denken dat de onderstaande formule een goeie indicatie geeft van de complexiteit van een bord. Waarbij een lage score een indicatie is van een relatief eenvoudig bord en een hoge score een indicatie is van een relatief complex bord.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a09b2fbd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a09b2fbd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7485265d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7485265d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4388b931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4388b931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4388b931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4388b931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Marijn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7485265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7485265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43b3bd85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43b3bd85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9ff0d8a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9ff0d8a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a09b2fbd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a09b2fbd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a09b2fbdd_2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a09b2fbdd_2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9ff0d8a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9ff0d8a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0" y="136350"/>
            <a:ext cx="8520600" cy="99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RUSH HOUR</a:t>
            </a:r>
            <a:endParaRPr sz="4800"/>
          </a:p>
        </p:txBody>
      </p:sp>
      <p:sp>
        <p:nvSpPr>
          <p:cNvPr id="67" name="Google Shape;67;p13"/>
          <p:cNvSpPr txBox="1"/>
          <p:nvPr/>
        </p:nvSpPr>
        <p:spPr>
          <a:xfrm>
            <a:off x="4896300" y="2367238"/>
            <a:ext cx="3618300" cy="8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Daan Huikeshoven 	(11066628)</a:t>
            </a:r>
            <a:endParaRPr/>
          </a:p>
          <a:p>
            <a:pPr indent="0" lvl="0" marL="0" rtl="0" algn="l">
              <a:spcBef>
                <a:spcPts val="0"/>
              </a:spcBef>
              <a:spcAft>
                <a:spcPts val="0"/>
              </a:spcAft>
              <a:buNone/>
            </a:pPr>
            <a:r>
              <a:rPr lang="en"/>
              <a:t>Marijn Meijering 		(10810765)</a:t>
            </a:r>
            <a:endParaRPr/>
          </a:p>
          <a:p>
            <a:pPr indent="0" lvl="0" marL="0" rtl="0" algn="l">
              <a:spcBef>
                <a:spcPts val="0"/>
              </a:spcBef>
              <a:spcAft>
                <a:spcPts val="0"/>
              </a:spcAft>
              <a:buNone/>
            </a:pPr>
            <a:r>
              <a:rPr lang="en"/>
              <a:t>Hidde van Oijen 		(12451096)</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Teamnaam: </a:t>
            </a:r>
            <a:r>
              <a:rPr lang="en"/>
              <a:t>Worthless Without Coffee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8" name="Google Shape;68;p13"/>
          <p:cNvPicPr preferRelativeResize="0"/>
          <p:nvPr/>
        </p:nvPicPr>
        <p:blipFill>
          <a:blip r:embed="rId3">
            <a:alphaModFix/>
          </a:blip>
          <a:stretch>
            <a:fillRect/>
          </a:stretch>
        </p:blipFill>
        <p:spPr>
          <a:xfrm>
            <a:off x="1194375" y="1194403"/>
            <a:ext cx="2754700" cy="2754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44" name="Google Shape;144;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666666"/>
                </a:solidFill>
              </a:rPr>
              <a:t>Wat maakt borden moeilijk &amp; juist niet moeilijk?</a:t>
            </a:r>
            <a:endParaRPr u="sng">
              <a:solidFill>
                <a:srgbClr val="666666"/>
              </a:solidFill>
            </a:endParaRPr>
          </a:p>
          <a:p>
            <a:pPr indent="0" lvl="0" marL="0" rtl="0" algn="l">
              <a:spcBef>
                <a:spcPts val="1600"/>
              </a:spcBef>
              <a:spcAft>
                <a:spcPts val="0"/>
              </a:spcAft>
              <a:buNone/>
            </a:pPr>
            <a:r>
              <a:rPr b="1" lang="en">
                <a:solidFill>
                  <a:srgbClr val="666666"/>
                </a:solidFill>
              </a:rPr>
              <a:t>Hypothese:</a:t>
            </a:r>
            <a:r>
              <a:rPr lang="en">
                <a:solidFill>
                  <a:srgbClr val="666666"/>
                </a:solidFill>
              </a:rPr>
              <a:t> Combinatie van het gemiddelde aantal zetten per bord en het minimaal aantal zetten tot winnend bord.</a:t>
            </a:r>
            <a:endParaRPr>
              <a:solidFill>
                <a:srgbClr val="666666"/>
              </a:solidFill>
            </a:endParaRPr>
          </a:p>
          <a:p>
            <a:pPr indent="0" lvl="0" marL="0" rtl="0" algn="l">
              <a:spcBef>
                <a:spcPts val="1600"/>
              </a:spcBef>
              <a:spcAft>
                <a:spcPts val="0"/>
              </a:spcAft>
              <a:buNone/>
            </a:pPr>
            <a:r>
              <a:rPr b="1" lang="en">
                <a:solidFill>
                  <a:srgbClr val="666666"/>
                </a:solidFill>
              </a:rPr>
              <a:t>Mogelijke formule</a:t>
            </a:r>
            <a:r>
              <a:rPr b="1" lang="en">
                <a:solidFill>
                  <a:srgbClr val="666666"/>
                </a:solidFill>
              </a:rPr>
              <a:t>: </a:t>
            </a:r>
            <a:r>
              <a:rPr lang="en">
                <a:solidFill>
                  <a:srgbClr val="666666"/>
                </a:solidFill>
              </a:rPr>
              <a:t>Minimaal aantal moves nodig voor winnend bord ^ gemiddeld aantal mogelijke zetten per bord*.</a:t>
            </a:r>
            <a:endParaRPr>
              <a:solidFill>
                <a:srgbClr val="666666"/>
              </a:solidFill>
            </a:endParaRPr>
          </a:p>
          <a:p>
            <a:pPr indent="0" lvl="0" marL="0" rtl="0" algn="l">
              <a:spcBef>
                <a:spcPts val="1600"/>
              </a:spcBef>
              <a:spcAft>
                <a:spcPts val="0"/>
              </a:spcAft>
              <a:buNone/>
            </a:pPr>
            <a:r>
              <a:rPr b="1" lang="en">
                <a:solidFill>
                  <a:srgbClr val="666666"/>
                </a:solidFill>
              </a:rPr>
              <a:t>Experiment: </a:t>
            </a:r>
            <a:r>
              <a:rPr lang="en">
                <a:solidFill>
                  <a:srgbClr val="666666"/>
                </a:solidFill>
              </a:rPr>
              <a:t>Veel borden creëren &amp; oplossen en zo achterhalen of onze hypothese klopt.</a:t>
            </a:r>
            <a:endParaRPr>
              <a:solidFill>
                <a:srgbClr val="666666"/>
              </a:solidFill>
            </a:endParaRPr>
          </a:p>
          <a:p>
            <a:pPr indent="0" lvl="0" marL="0" rtl="0" algn="l">
              <a:spcBef>
                <a:spcPts val="1600"/>
              </a:spcBef>
              <a:spcAft>
                <a:spcPts val="0"/>
              </a:spcAft>
              <a:buNone/>
            </a:pPr>
            <a:r>
              <a:t/>
            </a:r>
            <a:endParaRPr>
              <a:solidFill>
                <a:srgbClr val="666666"/>
              </a:solidFill>
            </a:endParaRPr>
          </a:p>
          <a:p>
            <a:pPr indent="0" lvl="0" marL="0" rtl="0" algn="l">
              <a:spcBef>
                <a:spcPts val="1600"/>
              </a:spcBef>
              <a:spcAft>
                <a:spcPts val="1600"/>
              </a:spcAft>
              <a:buNone/>
            </a:pPr>
            <a:r>
              <a:t/>
            </a:r>
            <a:endParaRPr>
              <a:solidFill>
                <a:srgbClr val="666666"/>
              </a:solidFill>
            </a:endParaRPr>
          </a:p>
        </p:txBody>
      </p:sp>
      <p:sp>
        <p:nvSpPr>
          <p:cNvPr id="145" name="Google Shape;145;p22"/>
          <p:cNvSpPr txBox="1"/>
          <p:nvPr/>
        </p:nvSpPr>
        <p:spPr>
          <a:xfrm>
            <a:off x="311700" y="4682925"/>
            <a:ext cx="5544300" cy="6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a:solidFill>
                  <a:schemeClr val="dk2"/>
                </a:solidFill>
                <a:latin typeface="Open Sans"/>
                <a:ea typeface="Open Sans"/>
                <a:cs typeface="Open Sans"/>
                <a:sym typeface="Open Sans"/>
              </a:rPr>
              <a:t>*Voor alle doorlopen borden tot de snelste oplossing.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51" name="Google Shape;151;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666666"/>
                </a:solidFill>
              </a:rPr>
              <a:t>Heuristieken toepassen op Breadth-first</a:t>
            </a:r>
            <a:r>
              <a:rPr lang="en" u="sng">
                <a:solidFill>
                  <a:srgbClr val="666666"/>
                </a:solidFill>
              </a:rPr>
              <a:t>:</a:t>
            </a:r>
            <a:endParaRPr u="sng">
              <a:solidFill>
                <a:srgbClr val="666666"/>
              </a:solidFill>
            </a:endParaRPr>
          </a:p>
          <a:p>
            <a:pPr indent="-342900" lvl="0" marL="457200" rtl="0" algn="l">
              <a:lnSpc>
                <a:spcPct val="150000"/>
              </a:lnSpc>
              <a:spcBef>
                <a:spcPts val="1600"/>
              </a:spcBef>
              <a:spcAft>
                <a:spcPts val="0"/>
              </a:spcAft>
              <a:buClr>
                <a:srgbClr val="666666"/>
              </a:buClr>
              <a:buSzPts val="1800"/>
              <a:buChar char="●"/>
            </a:pPr>
            <a:r>
              <a:rPr lang="en">
                <a:solidFill>
                  <a:srgbClr val="666666"/>
                </a:solidFill>
              </a:rPr>
              <a:t>Rode auto als eerst proberen te moven</a:t>
            </a:r>
            <a:endParaRPr>
              <a:solidFill>
                <a:srgbClr val="666666"/>
              </a:solidFill>
            </a:endParaRPr>
          </a:p>
          <a:p>
            <a:pPr indent="0" lvl="0" marL="0" rtl="0" algn="l">
              <a:spcBef>
                <a:spcPts val="1600"/>
              </a:spcBef>
              <a:spcAft>
                <a:spcPts val="0"/>
              </a:spcAft>
              <a:buNone/>
            </a:pPr>
            <a:r>
              <a:rPr lang="en" u="sng">
                <a:solidFill>
                  <a:srgbClr val="666666"/>
                </a:solidFill>
              </a:rPr>
              <a:t>Andere algoritmes:</a:t>
            </a:r>
            <a:endParaRPr u="sng">
              <a:solidFill>
                <a:srgbClr val="666666"/>
              </a:solidFill>
            </a:endParaRPr>
          </a:p>
          <a:p>
            <a:pPr indent="-342900" lvl="0" marL="457200" rtl="0" algn="l">
              <a:lnSpc>
                <a:spcPct val="150000"/>
              </a:lnSpc>
              <a:spcBef>
                <a:spcPts val="1600"/>
              </a:spcBef>
              <a:spcAft>
                <a:spcPts val="0"/>
              </a:spcAft>
              <a:buClr>
                <a:srgbClr val="666666"/>
              </a:buClr>
              <a:buSzPts val="1800"/>
              <a:buChar char="●"/>
            </a:pPr>
            <a:r>
              <a:rPr lang="en">
                <a:solidFill>
                  <a:srgbClr val="666666"/>
                </a:solidFill>
              </a:rPr>
              <a:t>Genetisch algoritme</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A* algoritme</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Bedankt voor de aandacht! </a:t>
            </a:r>
            <a:endParaRPr/>
          </a:p>
        </p:txBody>
      </p:sp>
      <p:sp>
        <p:nvSpPr>
          <p:cNvPr id="157" name="Google Shape;157;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2800">
                <a:solidFill>
                  <a:schemeClr val="accent2"/>
                </a:solidFill>
              </a:rPr>
              <a:t>Vragen?</a:t>
            </a:r>
            <a:endParaRPr>
              <a:solidFill>
                <a:schemeClr val="accent2"/>
              </a:solidFill>
            </a:endParaRPr>
          </a:p>
        </p:txBody>
      </p:sp>
      <p:pic>
        <p:nvPicPr>
          <p:cNvPr id="158" name="Google Shape;158;p24"/>
          <p:cNvPicPr preferRelativeResize="0"/>
          <p:nvPr/>
        </p:nvPicPr>
        <p:blipFill>
          <a:blip r:embed="rId3">
            <a:alphaModFix/>
          </a:blip>
          <a:stretch>
            <a:fillRect/>
          </a:stretch>
        </p:blipFill>
        <p:spPr>
          <a:xfrm>
            <a:off x="5234450" y="1652450"/>
            <a:ext cx="2608651" cy="300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is de opdracht?</a:t>
            </a:r>
            <a:endParaRPr/>
          </a:p>
        </p:txBody>
      </p:sp>
      <p:sp>
        <p:nvSpPr>
          <p:cNvPr id="74" name="Google Shape;74;p14"/>
          <p:cNvSpPr txBox="1"/>
          <p:nvPr>
            <p:ph idx="1" type="body"/>
          </p:nvPr>
        </p:nvSpPr>
        <p:spPr>
          <a:xfrm>
            <a:off x="311700" y="1277750"/>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000000"/>
                </a:solidFill>
              </a:rPr>
              <a:t>Schrijf een a</a:t>
            </a:r>
            <a:r>
              <a:rPr lang="en">
                <a:solidFill>
                  <a:srgbClr val="000000"/>
                </a:solidFill>
              </a:rPr>
              <a:t>lgoritme dat Rush Hour oplost </a:t>
            </a:r>
            <a:endParaRPr>
              <a:solidFill>
                <a:srgbClr val="000000"/>
              </a:solidFill>
            </a:endParaRPr>
          </a:p>
          <a:p>
            <a:pPr indent="457200" lvl="0" marL="0" rtl="0" algn="l">
              <a:spcBef>
                <a:spcPts val="0"/>
              </a:spcBef>
              <a:spcAft>
                <a:spcPts val="0"/>
              </a:spcAft>
              <a:buNone/>
            </a:pPr>
            <a:r>
              <a:rPr lang="en">
                <a:solidFill>
                  <a:srgbClr val="000000"/>
                </a:solidFill>
              </a:rPr>
              <a:t>in zo min mogelijk zetten.</a:t>
            </a:r>
            <a:endParaRPr>
              <a:solidFill>
                <a:srgbClr val="000000"/>
              </a:solidFill>
            </a:endParaRPr>
          </a:p>
          <a:p>
            <a:pPr indent="0" lvl="0" marL="0" rtl="0" algn="l">
              <a:spcBef>
                <a:spcPts val="0"/>
              </a:spcBef>
              <a:spcAft>
                <a:spcPts val="0"/>
              </a:spcAft>
              <a:buNone/>
            </a:pPr>
            <a:r>
              <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rPr b="1" lang="en">
                <a:solidFill>
                  <a:srgbClr val="000000"/>
                </a:solidFill>
              </a:rPr>
              <a:t>Restricties:</a:t>
            </a:r>
            <a:endParaRPr b="1">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Auto’s mogen alleen in hun rijrichting bewogen worden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Auto’s mogen niet door elkaar heen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Er mag maar één auto tegelijkertijd bewogen worden</a:t>
            </a:r>
            <a:endParaRPr sz="1400">
              <a:solidFill>
                <a:srgbClr val="000000"/>
              </a:solidFill>
            </a:endParaRPr>
          </a:p>
        </p:txBody>
      </p:sp>
      <p:pic>
        <p:nvPicPr>
          <p:cNvPr id="75" name="Google Shape;75;p14"/>
          <p:cNvPicPr preferRelativeResize="0"/>
          <p:nvPr/>
        </p:nvPicPr>
        <p:blipFill>
          <a:blip r:embed="rId3">
            <a:alphaModFix/>
          </a:blip>
          <a:stretch>
            <a:fillRect/>
          </a:stretch>
        </p:blipFill>
        <p:spPr>
          <a:xfrm>
            <a:off x="5802200" y="633500"/>
            <a:ext cx="2764224" cy="2764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Verschillende borden</a:t>
            </a:r>
            <a:endParaRPr/>
          </a:p>
        </p:txBody>
      </p:sp>
      <p:sp>
        <p:nvSpPr>
          <p:cNvPr id="81" name="Google Shape;81;p15"/>
          <p:cNvSpPr txBox="1"/>
          <p:nvPr>
            <p:ph idx="1" type="body"/>
          </p:nvPr>
        </p:nvSpPr>
        <p:spPr>
          <a:xfrm>
            <a:off x="311700" y="1209325"/>
            <a:ext cx="8520600" cy="330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solidFill>
                  <a:srgbClr val="666666"/>
                </a:solidFill>
                <a:latin typeface="Arial"/>
                <a:ea typeface="Arial"/>
                <a:cs typeface="Arial"/>
                <a:sym typeface="Arial"/>
              </a:rPr>
              <a:t>6 x 6				     9 x 9					         </a:t>
            </a:r>
            <a:r>
              <a:rPr lang="en">
                <a:solidFill>
                  <a:srgbClr val="666666"/>
                </a:solidFill>
                <a:latin typeface="Arial"/>
                <a:ea typeface="Arial"/>
                <a:cs typeface="Arial"/>
                <a:sym typeface="Arial"/>
              </a:rPr>
              <a:t>12 x 12</a:t>
            </a:r>
            <a:endParaRPr>
              <a:solidFill>
                <a:srgbClr val="666666"/>
              </a:solidFill>
              <a:latin typeface="Arial"/>
              <a:ea typeface="Arial"/>
              <a:cs typeface="Arial"/>
              <a:sym typeface="Arial"/>
            </a:endParaRPr>
          </a:p>
          <a:p>
            <a:pPr indent="0" lvl="0" marL="457200" rtl="0" algn="l">
              <a:spcBef>
                <a:spcPts val="1600"/>
              </a:spcBef>
              <a:spcAft>
                <a:spcPts val="0"/>
              </a:spcAft>
              <a:buNone/>
            </a:pPr>
            <a:r>
              <a:t/>
            </a:r>
            <a:endParaRPr>
              <a:solidFill>
                <a:srgbClr val="666666"/>
              </a:solidFill>
              <a:latin typeface="Arial"/>
              <a:ea typeface="Arial"/>
              <a:cs typeface="Arial"/>
              <a:sym typeface="Arial"/>
            </a:endParaRPr>
          </a:p>
          <a:p>
            <a:pPr indent="0" lvl="0" marL="0" rtl="0" algn="l">
              <a:spcBef>
                <a:spcPts val="1600"/>
              </a:spcBef>
              <a:spcAft>
                <a:spcPts val="1600"/>
              </a:spcAft>
              <a:buNone/>
            </a:pPr>
            <a:r>
              <a:t/>
            </a:r>
            <a:endParaRPr>
              <a:solidFill>
                <a:srgbClr val="666666"/>
              </a:solidFill>
              <a:latin typeface="Arial"/>
              <a:ea typeface="Arial"/>
              <a:cs typeface="Arial"/>
              <a:sym typeface="Arial"/>
            </a:endParaRPr>
          </a:p>
        </p:txBody>
      </p:sp>
      <p:pic>
        <p:nvPicPr>
          <p:cNvPr id="82" name="Google Shape;82;p15"/>
          <p:cNvPicPr preferRelativeResize="0"/>
          <p:nvPr/>
        </p:nvPicPr>
        <p:blipFill>
          <a:blip r:embed="rId3">
            <a:alphaModFix/>
          </a:blip>
          <a:stretch>
            <a:fillRect/>
          </a:stretch>
        </p:blipFill>
        <p:spPr>
          <a:xfrm>
            <a:off x="459700" y="1609900"/>
            <a:ext cx="2181725" cy="2277750"/>
          </a:xfrm>
          <a:prstGeom prst="rect">
            <a:avLst/>
          </a:prstGeom>
          <a:noFill/>
          <a:ln>
            <a:noFill/>
          </a:ln>
        </p:spPr>
      </p:pic>
      <p:pic>
        <p:nvPicPr>
          <p:cNvPr id="83" name="Google Shape;83;p15"/>
          <p:cNvPicPr preferRelativeResize="0"/>
          <p:nvPr/>
        </p:nvPicPr>
        <p:blipFill>
          <a:blip r:embed="rId4">
            <a:alphaModFix/>
          </a:blip>
          <a:stretch>
            <a:fillRect/>
          </a:stretch>
        </p:blipFill>
        <p:spPr>
          <a:xfrm>
            <a:off x="2842852" y="1609897"/>
            <a:ext cx="2663448" cy="2719800"/>
          </a:xfrm>
          <a:prstGeom prst="rect">
            <a:avLst/>
          </a:prstGeom>
          <a:noFill/>
          <a:ln>
            <a:noFill/>
          </a:ln>
        </p:spPr>
      </p:pic>
      <p:pic>
        <p:nvPicPr>
          <p:cNvPr id="84" name="Google Shape;84;p15"/>
          <p:cNvPicPr preferRelativeResize="0"/>
          <p:nvPr/>
        </p:nvPicPr>
        <p:blipFill>
          <a:blip r:embed="rId5">
            <a:alphaModFix/>
          </a:blip>
          <a:stretch>
            <a:fillRect/>
          </a:stretch>
        </p:blipFill>
        <p:spPr>
          <a:xfrm>
            <a:off x="5707725" y="1609900"/>
            <a:ext cx="3124575" cy="317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3197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 objective function &amp; max toestandsruimte</a:t>
            </a:r>
            <a:endParaRPr/>
          </a:p>
        </p:txBody>
      </p:sp>
      <p:sp>
        <p:nvSpPr>
          <p:cNvPr id="90" name="Google Shape;90;p16"/>
          <p:cNvSpPr txBox="1"/>
          <p:nvPr>
            <p:ph idx="1" type="body"/>
          </p:nvPr>
        </p:nvSpPr>
        <p:spPr>
          <a:xfrm>
            <a:off x="311700" y="1109075"/>
            <a:ext cx="8832300" cy="36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Minimale </a:t>
            </a:r>
            <a:r>
              <a:rPr lang="en">
                <a:solidFill>
                  <a:srgbClr val="000000"/>
                </a:solidFill>
              </a:rPr>
              <a:t>Objective function: 	   1 + bk</a:t>
            </a:r>
            <a:endParaRPr>
              <a:solidFill>
                <a:srgbClr val="000000"/>
              </a:solidFill>
            </a:endParaRPr>
          </a:p>
          <a:p>
            <a:pPr indent="-317500" lvl="0" marL="457200" rtl="0" algn="l">
              <a:spcBef>
                <a:spcPts val="1600"/>
              </a:spcBef>
              <a:spcAft>
                <a:spcPts val="0"/>
              </a:spcAft>
              <a:buClr>
                <a:srgbClr val="666666"/>
              </a:buClr>
              <a:buSzPts val="1400"/>
              <a:buChar char="●"/>
            </a:pPr>
            <a:r>
              <a:rPr lang="en" sz="1400">
                <a:solidFill>
                  <a:srgbClr val="666666"/>
                </a:solidFill>
              </a:rPr>
              <a:t>bk = aantal auto's/vrachtwagens dat de uitgang blokkeert</a:t>
            </a:r>
            <a:endParaRPr sz="1400">
              <a:solidFill>
                <a:srgbClr val="666666"/>
              </a:solidFill>
            </a:endParaRPr>
          </a:p>
          <a:p>
            <a:pPr indent="0" lvl="0" marL="0" rtl="0" algn="l">
              <a:spcBef>
                <a:spcPts val="1600"/>
              </a:spcBef>
              <a:spcAft>
                <a:spcPts val="0"/>
              </a:spcAft>
              <a:buNone/>
            </a:pPr>
            <a:r>
              <a:rPr lang="en" sz="1400">
                <a:solidFill>
                  <a:srgbClr val="666666"/>
                </a:solidFill>
              </a:rPr>
              <a:t>Voorbeeld: </a:t>
            </a:r>
            <a:r>
              <a:rPr lang="en" sz="1400">
                <a:solidFill>
                  <a:srgbClr val="666666"/>
                </a:solidFill>
              </a:rPr>
              <a:t>1 + 1 = 2</a:t>
            </a:r>
            <a:endParaRPr sz="1400">
              <a:solidFill>
                <a:srgbClr val="666666"/>
              </a:solidFill>
            </a:endParaRPr>
          </a:p>
          <a:p>
            <a:pPr indent="0" lvl="0" marL="0" rtl="0" algn="l">
              <a:spcBef>
                <a:spcPts val="0"/>
              </a:spcBef>
              <a:spcAft>
                <a:spcPts val="0"/>
              </a:spcAft>
              <a:buClr>
                <a:srgbClr val="000000"/>
              </a:buClr>
              <a:buSzPts val="1100"/>
              <a:buFont typeface="Arial"/>
              <a:buNone/>
            </a:pPr>
            <a:r>
              <a:t/>
            </a:r>
            <a:endParaRPr sz="1400"/>
          </a:p>
          <a:p>
            <a:pPr indent="0" lvl="0" marL="0" rtl="0" algn="l">
              <a:spcBef>
                <a:spcPts val="0"/>
              </a:spcBef>
              <a:spcAft>
                <a:spcPts val="0"/>
              </a:spcAft>
              <a:buNone/>
            </a:pPr>
            <a:r>
              <a:rPr lang="en">
                <a:solidFill>
                  <a:srgbClr val="000000"/>
                </a:solidFill>
              </a:rPr>
              <a:t>Maximale t</a:t>
            </a:r>
            <a:r>
              <a:rPr lang="en">
                <a:solidFill>
                  <a:srgbClr val="000000"/>
                </a:solidFill>
              </a:rPr>
              <a:t>oestandsruimte:   </a:t>
            </a:r>
            <a:r>
              <a:rPr lang="en">
                <a:solidFill>
                  <a:srgbClr val="000000"/>
                </a:solidFill>
              </a:rPr>
              <a:t>(ma)</a:t>
            </a:r>
            <a:r>
              <a:rPr lang="en">
                <a:solidFill>
                  <a:srgbClr val="000000"/>
                </a:solidFill>
              </a:rPr>
              <a:t> ^ (ka) * </a:t>
            </a:r>
            <a:r>
              <a:rPr lang="en">
                <a:solidFill>
                  <a:srgbClr val="000000"/>
                </a:solidFill>
              </a:rPr>
              <a:t>(mv)</a:t>
            </a:r>
            <a:r>
              <a:rPr lang="en">
                <a:solidFill>
                  <a:srgbClr val="000000"/>
                </a:solidFill>
              </a:rPr>
              <a:t> ^ (vr)</a:t>
            </a:r>
            <a:endParaRPr sz="1400">
              <a:solidFill>
                <a:srgbClr val="000000"/>
              </a:solidFill>
            </a:endParaRPr>
          </a:p>
          <a:p>
            <a:pPr indent="-317500" lvl="0" marL="457200" rtl="0" algn="l">
              <a:spcBef>
                <a:spcPts val="1600"/>
              </a:spcBef>
              <a:spcAft>
                <a:spcPts val="0"/>
              </a:spcAft>
              <a:buClr>
                <a:srgbClr val="666666"/>
              </a:buClr>
              <a:buSzPts val="1400"/>
              <a:buChar char="●"/>
            </a:pPr>
            <a:r>
              <a:rPr lang="en" sz="1400">
                <a:solidFill>
                  <a:srgbClr val="666666"/>
                </a:solidFill>
              </a:rPr>
              <a:t>ma = mogelijk aantal stappen auto</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mv = mogelijk aantal stappen vrachtwagen</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ka = aantal auto’s</a:t>
            </a:r>
            <a:endParaRPr sz="1400">
              <a:solidFill>
                <a:srgbClr val="666666"/>
              </a:solidFill>
            </a:endParaRPr>
          </a:p>
          <a:p>
            <a:pPr indent="-317500" lvl="0" marL="457200" rtl="0" algn="l">
              <a:spcBef>
                <a:spcPts val="0"/>
              </a:spcBef>
              <a:spcAft>
                <a:spcPts val="0"/>
              </a:spcAft>
              <a:buClr>
                <a:srgbClr val="666666"/>
              </a:buClr>
              <a:buSzPts val="1400"/>
              <a:buChar char="●"/>
            </a:pPr>
            <a:r>
              <a:rPr lang="en" sz="1400">
                <a:solidFill>
                  <a:srgbClr val="666666"/>
                </a:solidFill>
              </a:rPr>
              <a:t>vr = aantal vrachtwagens</a:t>
            </a:r>
            <a:endParaRPr sz="1400">
              <a:solidFill>
                <a:srgbClr val="666666"/>
              </a:solidFill>
            </a:endParaRPr>
          </a:p>
          <a:p>
            <a:pPr indent="0" lvl="0" marL="0" rtl="0" algn="l">
              <a:spcBef>
                <a:spcPts val="0"/>
              </a:spcBef>
              <a:spcAft>
                <a:spcPts val="0"/>
              </a:spcAft>
              <a:buNone/>
            </a:pPr>
            <a:r>
              <a:t/>
            </a:r>
            <a:endParaRPr sz="1400">
              <a:solidFill>
                <a:srgbClr val="666666"/>
              </a:solidFill>
            </a:endParaRPr>
          </a:p>
          <a:p>
            <a:pPr indent="0" lvl="0" marL="0" rtl="0" algn="l">
              <a:lnSpc>
                <a:spcPct val="150000"/>
              </a:lnSpc>
              <a:spcBef>
                <a:spcPts val="0"/>
              </a:spcBef>
              <a:spcAft>
                <a:spcPts val="0"/>
              </a:spcAft>
              <a:buNone/>
            </a:pPr>
            <a:r>
              <a:rPr lang="en" sz="1400">
                <a:solidFill>
                  <a:srgbClr val="666666"/>
                </a:solidFill>
              </a:rPr>
              <a:t>Voorbeeld: </a:t>
            </a:r>
            <a:r>
              <a:rPr lang="en" sz="1400">
                <a:solidFill>
                  <a:srgbClr val="666666"/>
                </a:solidFill>
              </a:rPr>
              <a:t>5^6 * 4^3 = 10^6 (1,000,000)</a:t>
            </a:r>
            <a:endParaRPr sz="1400">
              <a:solidFill>
                <a:srgbClr val="666666"/>
              </a:solidFill>
            </a:endParaRPr>
          </a:p>
          <a:p>
            <a:pPr indent="0" lvl="0" marL="5029200" rtl="0" algn="l">
              <a:spcBef>
                <a:spcPts val="0"/>
              </a:spcBef>
              <a:spcAft>
                <a:spcPts val="0"/>
              </a:spcAft>
              <a:buNone/>
            </a:pPr>
            <a:r>
              <a:t/>
            </a:r>
            <a:endParaRPr sz="1400" u="sng"/>
          </a:p>
          <a:p>
            <a:pPr indent="457200" lvl="0" marL="5029200" rtl="0" algn="l">
              <a:spcBef>
                <a:spcPts val="0"/>
              </a:spcBef>
              <a:spcAft>
                <a:spcPts val="0"/>
              </a:spcAft>
              <a:buNone/>
            </a:pPr>
            <a:r>
              <a:t/>
            </a:r>
            <a:endParaRPr sz="1400"/>
          </a:p>
        </p:txBody>
      </p:sp>
      <p:pic>
        <p:nvPicPr>
          <p:cNvPr id="91" name="Google Shape;91;p16"/>
          <p:cNvPicPr preferRelativeResize="0"/>
          <p:nvPr/>
        </p:nvPicPr>
        <p:blipFill>
          <a:blip r:embed="rId3">
            <a:alphaModFix/>
          </a:blip>
          <a:stretch>
            <a:fillRect/>
          </a:stretch>
        </p:blipFill>
        <p:spPr>
          <a:xfrm>
            <a:off x="6271025" y="1431325"/>
            <a:ext cx="2678725" cy="284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Gebruikte </a:t>
            </a:r>
            <a:r>
              <a:rPr lang="en"/>
              <a:t>algoritmes</a:t>
            </a:r>
            <a:endParaRPr/>
          </a:p>
        </p:txBody>
      </p:sp>
      <p:sp>
        <p:nvSpPr>
          <p:cNvPr id="97" name="Google Shape;97;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Random search met bound (1000 iteraties)</a:t>
            </a:r>
            <a:endParaRPr/>
          </a:p>
          <a:p>
            <a:pPr indent="-342900" lvl="0" marL="457200" rtl="0" algn="l">
              <a:spcBef>
                <a:spcPts val="0"/>
              </a:spcBef>
              <a:spcAft>
                <a:spcPts val="0"/>
              </a:spcAft>
              <a:buSzPts val="1800"/>
              <a:buChar char="●"/>
            </a:pPr>
            <a:r>
              <a:rPr lang="en"/>
              <a:t>Breadth-first search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1600"/>
              </a:spcBef>
              <a:spcAft>
                <a:spcPts val="1600"/>
              </a:spcAft>
              <a:buNone/>
            </a:pPr>
            <a:r>
              <a:t/>
            </a:r>
            <a:endParaRPr/>
          </a:p>
        </p:txBody>
      </p:sp>
      <p:pic>
        <p:nvPicPr>
          <p:cNvPr id="98" name="Google Shape;98;p17"/>
          <p:cNvPicPr preferRelativeResize="0"/>
          <p:nvPr/>
        </p:nvPicPr>
        <p:blipFill rotWithShape="1">
          <a:blip r:embed="rId3">
            <a:alphaModFix/>
          </a:blip>
          <a:srcRect b="0" l="0" r="10426" t="0"/>
          <a:stretch/>
        </p:blipFill>
        <p:spPr>
          <a:xfrm>
            <a:off x="634125" y="2306875"/>
            <a:ext cx="5159175" cy="2134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Resultaten</a:t>
            </a:r>
            <a:endParaRPr/>
          </a:p>
        </p:txBody>
      </p:sp>
      <p:sp>
        <p:nvSpPr>
          <p:cNvPr id="104" name="Google Shape;104;p18"/>
          <p:cNvSpPr txBox="1"/>
          <p:nvPr>
            <p:ph idx="1" type="body"/>
          </p:nvPr>
        </p:nvSpPr>
        <p:spPr>
          <a:xfrm>
            <a:off x="311700" y="1316525"/>
            <a:ext cx="8227200" cy="30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Random and Bound </a:t>
            </a:r>
            <a:r>
              <a:rPr lang="en" sz="1000">
                <a:solidFill>
                  <a:srgbClr val="000000"/>
                </a:solidFill>
                <a:latin typeface="Arial"/>
                <a:ea typeface="Arial"/>
                <a:cs typeface="Arial"/>
                <a:sym typeface="Arial"/>
              </a:rPr>
              <a:t>( 100 runs )</a:t>
            </a:r>
            <a:endParaRPr sz="1000">
              <a:solidFill>
                <a:srgbClr val="000000"/>
              </a:solidFill>
              <a:latin typeface="Arial"/>
              <a:ea typeface="Arial"/>
              <a:cs typeface="Arial"/>
              <a:sym typeface="Arial"/>
            </a:endParaRPr>
          </a:p>
          <a:p>
            <a:pPr indent="0" lvl="0" marL="0" rtl="0" algn="l">
              <a:spcBef>
                <a:spcPts val="1600"/>
              </a:spcBef>
              <a:spcAft>
                <a:spcPts val="1600"/>
              </a:spcAft>
              <a:buClr>
                <a:srgbClr val="000000"/>
              </a:buClr>
              <a:buSzPts val="1100"/>
              <a:buFont typeface="Arial"/>
              <a:buNone/>
            </a:pPr>
            <a:r>
              <a:t/>
            </a:r>
            <a:endParaRPr sz="1400">
              <a:solidFill>
                <a:srgbClr val="000000"/>
              </a:solidFill>
              <a:latin typeface="Arial"/>
              <a:ea typeface="Arial"/>
              <a:cs typeface="Arial"/>
              <a:sym typeface="Arial"/>
            </a:endParaRPr>
          </a:p>
        </p:txBody>
      </p:sp>
      <p:sp>
        <p:nvSpPr>
          <p:cNvPr id="105" name="Google Shape;105;p18"/>
          <p:cNvSpPr txBox="1"/>
          <p:nvPr/>
        </p:nvSpPr>
        <p:spPr>
          <a:xfrm>
            <a:off x="311700" y="1851425"/>
            <a:ext cx="2647200" cy="16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t>Min</a:t>
            </a:r>
            <a:r>
              <a:rPr lang="en"/>
              <a:t>: 	  430   moves</a:t>
            </a:r>
            <a:endParaRPr/>
          </a:p>
          <a:p>
            <a:pPr indent="0" lvl="0" marL="0" rtl="0" algn="l">
              <a:lnSpc>
                <a:spcPct val="115000"/>
              </a:lnSpc>
              <a:spcBef>
                <a:spcPts val="0"/>
              </a:spcBef>
              <a:spcAft>
                <a:spcPts val="0"/>
              </a:spcAft>
              <a:buNone/>
            </a:pPr>
            <a:r>
              <a:rPr lang="en" u="sng"/>
              <a:t>Max</a:t>
            </a:r>
            <a:r>
              <a:rPr lang="en"/>
              <a:t>: 	  1195  moves</a:t>
            </a:r>
            <a:endParaRPr/>
          </a:p>
          <a:p>
            <a:pPr indent="0" lvl="0" marL="0" rtl="0" algn="l">
              <a:lnSpc>
                <a:spcPct val="115000"/>
              </a:lnSpc>
              <a:spcBef>
                <a:spcPts val="0"/>
              </a:spcBef>
              <a:spcAft>
                <a:spcPts val="0"/>
              </a:spcAft>
              <a:buNone/>
            </a:pPr>
            <a:r>
              <a:rPr lang="en" u="sng"/>
              <a:t>Gem</a:t>
            </a:r>
            <a:r>
              <a:rPr lang="en"/>
              <a:t>:   803   moves</a:t>
            </a:r>
            <a:endParaRPr/>
          </a:p>
          <a:p>
            <a:pPr indent="0" lvl="0" marL="0" rtl="0" algn="l">
              <a:spcBef>
                <a:spcPts val="0"/>
              </a:spcBef>
              <a:spcAft>
                <a:spcPts val="0"/>
              </a:spcAft>
              <a:buNone/>
            </a:pPr>
            <a:r>
              <a:t/>
            </a:r>
            <a:endParaRPr/>
          </a:p>
        </p:txBody>
      </p:sp>
      <p:sp>
        <p:nvSpPr>
          <p:cNvPr id="106" name="Google Shape;106;p18"/>
          <p:cNvSpPr txBox="1"/>
          <p:nvPr/>
        </p:nvSpPr>
        <p:spPr>
          <a:xfrm>
            <a:off x="4825340" y="1549300"/>
            <a:ext cx="11445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Game 1</a:t>
            </a:r>
            <a:endParaRPr b="1"/>
          </a:p>
        </p:txBody>
      </p:sp>
      <p:grpSp>
        <p:nvGrpSpPr>
          <p:cNvPr id="107" name="Google Shape;107;p18"/>
          <p:cNvGrpSpPr/>
          <p:nvPr/>
        </p:nvGrpSpPr>
        <p:grpSpPr>
          <a:xfrm>
            <a:off x="3201088" y="1851425"/>
            <a:ext cx="3933350" cy="3112536"/>
            <a:chOff x="4277313" y="2018850"/>
            <a:chExt cx="3933350" cy="3112536"/>
          </a:xfrm>
        </p:grpSpPr>
        <p:grpSp>
          <p:nvGrpSpPr>
            <p:cNvPr id="108" name="Google Shape;108;p18"/>
            <p:cNvGrpSpPr/>
            <p:nvPr/>
          </p:nvGrpSpPr>
          <p:grpSpPr>
            <a:xfrm>
              <a:off x="4277313" y="2018850"/>
              <a:ext cx="3933350" cy="3112536"/>
              <a:chOff x="1774253" y="1360710"/>
              <a:chExt cx="4390390" cy="3346813"/>
            </a:xfrm>
          </p:grpSpPr>
          <p:pic>
            <p:nvPicPr>
              <p:cNvPr id="109" name="Google Shape;109;p18"/>
              <p:cNvPicPr preferRelativeResize="0"/>
              <p:nvPr/>
            </p:nvPicPr>
            <p:blipFill>
              <a:blip r:embed="rId3">
                <a:alphaModFix/>
              </a:blip>
              <a:stretch>
                <a:fillRect/>
              </a:stretch>
            </p:blipFill>
            <p:spPr>
              <a:xfrm>
                <a:off x="1952286" y="1360710"/>
                <a:ext cx="4212356" cy="3023075"/>
              </a:xfrm>
              <a:prstGeom prst="rect">
                <a:avLst/>
              </a:prstGeom>
              <a:noFill/>
              <a:ln>
                <a:noFill/>
              </a:ln>
            </p:spPr>
          </p:pic>
          <p:sp>
            <p:nvSpPr>
              <p:cNvPr id="110" name="Google Shape;110;p18"/>
              <p:cNvSpPr txBox="1"/>
              <p:nvPr/>
            </p:nvSpPr>
            <p:spPr>
              <a:xfrm>
                <a:off x="3378883" y="4232323"/>
                <a:ext cx="19776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Aantal moves</a:t>
                </a:r>
                <a:endParaRPr/>
              </a:p>
              <a:p>
                <a:pPr indent="0" lvl="0" marL="0" rtl="0" algn="l">
                  <a:spcBef>
                    <a:spcPts val="0"/>
                  </a:spcBef>
                  <a:spcAft>
                    <a:spcPts val="0"/>
                  </a:spcAft>
                  <a:buNone/>
                </a:pPr>
                <a:r>
                  <a:rPr lang="en" sz="1200"/>
                  <a:t> (Tot oplossing)</a:t>
                </a:r>
                <a:endParaRPr sz="1200"/>
              </a:p>
            </p:txBody>
          </p:sp>
          <p:sp>
            <p:nvSpPr>
              <p:cNvPr id="111" name="Google Shape;111;p18"/>
              <p:cNvSpPr txBox="1"/>
              <p:nvPr/>
            </p:nvSpPr>
            <p:spPr>
              <a:xfrm rot="-5400000">
                <a:off x="1067453" y="2556116"/>
                <a:ext cx="2207100" cy="7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Voorkomen scores</a:t>
                </a:r>
                <a:endParaRPr/>
              </a:p>
            </p:txBody>
          </p:sp>
          <p:sp>
            <p:nvSpPr>
              <p:cNvPr id="112" name="Google Shape;112;p18"/>
              <p:cNvSpPr txBox="1"/>
              <p:nvPr/>
            </p:nvSpPr>
            <p:spPr>
              <a:xfrm>
                <a:off x="3378874" y="1601400"/>
                <a:ext cx="928854" cy="21776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grpSp>
        <p:sp>
          <p:nvSpPr>
            <p:cNvPr id="113" name="Google Shape;113;p18"/>
            <p:cNvSpPr txBox="1"/>
            <p:nvPr/>
          </p:nvSpPr>
          <p:spPr>
            <a:xfrm>
              <a:off x="4767675" y="2304075"/>
              <a:ext cx="3020700" cy="22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434343"/>
                  </a:solidFill>
                </a:rPr>
                <a:t>		              21	  21</a:t>
              </a:r>
              <a:endParaRPr sz="800">
                <a:solidFill>
                  <a:srgbClr val="434343"/>
                </a:solidFill>
              </a:endParaRPr>
            </a:p>
            <a:p>
              <a:pPr indent="0" lvl="0" marL="0" rtl="0" algn="l">
                <a:spcBef>
                  <a:spcPts val="0"/>
                </a:spcBef>
                <a:spcAft>
                  <a:spcPts val="0"/>
                </a:spcAft>
                <a:buNone/>
              </a:pPr>
              <a:r>
                <a:t/>
              </a:r>
              <a:endParaRPr sz="800">
                <a:solidFill>
                  <a:srgbClr val="434343"/>
                </a:solidFill>
              </a:endParaRPr>
            </a:p>
            <a:p>
              <a:pPr indent="0" lvl="0" marL="0" rtl="0" algn="l">
                <a:spcBef>
                  <a:spcPts val="0"/>
                </a:spcBef>
                <a:spcAft>
                  <a:spcPts val="0"/>
                </a:spcAft>
                <a:buNone/>
              </a:pPr>
              <a:r>
                <a:t/>
              </a:r>
              <a:endParaRPr sz="800">
                <a:solidFill>
                  <a:srgbClr val="434343"/>
                </a:solidFill>
              </a:endParaRPr>
            </a:p>
            <a:p>
              <a:pPr indent="0" lvl="0" marL="0" rtl="0" algn="l">
                <a:spcBef>
                  <a:spcPts val="0"/>
                </a:spcBef>
                <a:spcAft>
                  <a:spcPts val="0"/>
                </a:spcAft>
                <a:buNone/>
              </a:pPr>
              <a:r>
                <a:t/>
              </a:r>
              <a:endParaRPr sz="800">
                <a:solidFill>
                  <a:srgbClr val="434343"/>
                </a:solidFill>
              </a:endParaRPr>
            </a:p>
            <a:p>
              <a:pPr indent="0" lvl="0" marL="0" rtl="0" algn="l">
                <a:spcBef>
                  <a:spcPts val="0"/>
                </a:spcBef>
                <a:spcAft>
                  <a:spcPts val="0"/>
                </a:spcAft>
                <a:buNone/>
              </a:pPr>
              <a:r>
                <a:rPr lang="en" sz="800">
                  <a:solidFill>
                    <a:srgbClr val="434343"/>
                  </a:solidFill>
                </a:rPr>
                <a:t>			        15</a:t>
              </a:r>
              <a:endParaRPr sz="800">
                <a:solidFill>
                  <a:srgbClr val="434343"/>
                </a:solidFill>
              </a:endParaRPr>
            </a:p>
            <a:p>
              <a:pPr indent="0" lvl="0" marL="0" rtl="0" algn="l">
                <a:spcBef>
                  <a:spcPts val="0"/>
                </a:spcBef>
                <a:spcAft>
                  <a:spcPts val="0"/>
                </a:spcAft>
                <a:buNone/>
              </a:pPr>
              <a:r>
                <a:t/>
              </a:r>
              <a:endParaRPr sz="800">
                <a:solidFill>
                  <a:srgbClr val="434343"/>
                </a:solidFill>
              </a:endParaRPr>
            </a:p>
            <a:p>
              <a:pPr indent="0" lvl="0" marL="0" rtl="0" algn="l">
                <a:spcBef>
                  <a:spcPts val="0"/>
                </a:spcBef>
                <a:spcAft>
                  <a:spcPts val="0"/>
                </a:spcAft>
                <a:buNone/>
              </a:pPr>
              <a:r>
                <a:t/>
              </a:r>
              <a:endParaRPr sz="800">
                <a:solidFill>
                  <a:srgbClr val="434343"/>
                </a:solidFill>
              </a:endParaRPr>
            </a:p>
            <a:p>
              <a:pPr indent="0" lvl="0" marL="0" rtl="0" algn="l">
                <a:spcBef>
                  <a:spcPts val="0"/>
                </a:spcBef>
                <a:spcAft>
                  <a:spcPts val="0"/>
                </a:spcAft>
                <a:buNone/>
              </a:pPr>
              <a:r>
                <a:rPr lang="en" sz="800">
                  <a:solidFill>
                    <a:srgbClr val="434343"/>
                  </a:solidFill>
                </a:rPr>
                <a:t>	</a:t>
              </a:r>
              <a:r>
                <a:rPr lang="en" sz="900">
                  <a:solidFill>
                    <a:srgbClr val="434343"/>
                  </a:solidFill>
                </a:rPr>
                <a:t>	   11</a:t>
              </a:r>
              <a:endParaRPr sz="900">
                <a:solidFill>
                  <a:srgbClr val="434343"/>
                </a:solidFill>
              </a:endParaRPr>
            </a:p>
            <a:p>
              <a:pPr indent="0" lvl="0" marL="0" rtl="0" algn="l">
                <a:spcBef>
                  <a:spcPts val="0"/>
                </a:spcBef>
                <a:spcAft>
                  <a:spcPts val="0"/>
                </a:spcAft>
                <a:buNone/>
              </a:pPr>
              <a:r>
                <a:t/>
              </a:r>
              <a:endParaRPr sz="900">
                <a:solidFill>
                  <a:srgbClr val="434343"/>
                </a:solidFill>
              </a:endParaRPr>
            </a:p>
            <a:p>
              <a:pPr indent="0" lvl="0" marL="0" rtl="0" algn="l">
                <a:lnSpc>
                  <a:spcPct val="150000"/>
                </a:lnSpc>
                <a:spcBef>
                  <a:spcPts val="0"/>
                </a:spcBef>
                <a:spcAft>
                  <a:spcPts val="0"/>
                </a:spcAft>
                <a:buNone/>
              </a:pPr>
              <a:r>
                <a:rPr lang="en" sz="900">
                  <a:solidFill>
                    <a:srgbClr val="434343"/>
                  </a:solidFill>
                </a:rPr>
                <a:t> 	          8             		           8	</a:t>
              </a:r>
              <a:endParaRPr sz="900">
                <a:solidFill>
                  <a:srgbClr val="434343"/>
                </a:solidFill>
              </a:endParaRPr>
            </a:p>
            <a:p>
              <a:pPr indent="0" lvl="0" marL="0" rtl="0" algn="l">
                <a:spcBef>
                  <a:spcPts val="0"/>
                </a:spcBef>
                <a:spcAft>
                  <a:spcPts val="0"/>
                </a:spcAft>
                <a:buNone/>
              </a:pPr>
              <a:r>
                <a:rPr lang="en" sz="900">
                  <a:solidFill>
                    <a:srgbClr val="434343"/>
                  </a:solidFill>
                </a:rPr>
                <a:t>               7	</a:t>
              </a:r>
              <a:endParaRPr sz="900">
                <a:solidFill>
                  <a:srgbClr val="434343"/>
                </a:solidFill>
              </a:endParaRPr>
            </a:p>
            <a:p>
              <a:pPr indent="0" lvl="0" marL="0" rtl="0" algn="l">
                <a:spcBef>
                  <a:spcPts val="0"/>
                </a:spcBef>
                <a:spcAft>
                  <a:spcPts val="0"/>
                </a:spcAft>
                <a:buNone/>
              </a:pPr>
              <a:r>
                <a:t/>
              </a:r>
              <a:endParaRPr sz="900">
                <a:solidFill>
                  <a:srgbClr val="434343"/>
                </a:solidFill>
              </a:endParaRPr>
            </a:p>
            <a:p>
              <a:pPr indent="0" lvl="0" marL="0" rtl="0" algn="l">
                <a:spcBef>
                  <a:spcPts val="0"/>
                </a:spcBef>
                <a:spcAft>
                  <a:spcPts val="0"/>
                </a:spcAft>
                <a:buNone/>
              </a:pPr>
              <a:r>
                <a:rPr lang="en" sz="900">
                  <a:solidFill>
                    <a:srgbClr val="434343"/>
                  </a:solidFill>
                </a:rPr>
                <a:t>     4						4</a:t>
              </a:r>
              <a:endParaRPr sz="900">
                <a:solidFill>
                  <a:srgbClr val="434343"/>
                </a:solidFill>
              </a:endParaRPr>
            </a:p>
            <a:p>
              <a:pPr indent="0" lvl="0" marL="0" rtl="0" algn="l">
                <a:spcBef>
                  <a:spcPts val="0"/>
                </a:spcBef>
                <a:spcAft>
                  <a:spcPts val="0"/>
                </a:spcAft>
                <a:buNone/>
              </a:pPr>
              <a:r>
                <a:rPr lang="en" sz="900">
                  <a:solidFill>
                    <a:srgbClr val="434343"/>
                  </a:solidFill>
                </a:rPr>
                <a:t>					      </a:t>
              </a:r>
              <a:endParaRPr sz="900">
                <a:solidFill>
                  <a:srgbClr val="434343"/>
                </a:solidFill>
              </a:endParaRPr>
            </a:p>
            <a:p>
              <a:pPr indent="0" lvl="0" marL="0" rtl="0" algn="l">
                <a:spcBef>
                  <a:spcPts val="0"/>
                </a:spcBef>
                <a:spcAft>
                  <a:spcPts val="0"/>
                </a:spcAft>
                <a:buNone/>
              </a:pPr>
              <a:r>
                <a:rPr lang="en" sz="900">
                  <a:solidFill>
                    <a:srgbClr val="434343"/>
                  </a:solidFill>
                </a:rPr>
                <a:t>				                     1</a:t>
              </a:r>
              <a:endParaRPr sz="900">
                <a:solidFill>
                  <a:srgbClr val="434343"/>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249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Resultaten</a:t>
            </a:r>
            <a:endParaRPr/>
          </a:p>
        </p:txBody>
      </p:sp>
      <p:graphicFrame>
        <p:nvGraphicFramePr>
          <p:cNvPr id="119" name="Google Shape;119;p19"/>
          <p:cNvGraphicFramePr/>
          <p:nvPr/>
        </p:nvGraphicFramePr>
        <p:xfrm>
          <a:off x="7056950" y="1381025"/>
          <a:ext cx="3000000" cy="3000000"/>
        </p:xfrm>
        <a:graphic>
          <a:graphicData uri="http://schemas.openxmlformats.org/drawingml/2006/table">
            <a:tbl>
              <a:tblPr>
                <a:noFill/>
                <a:tableStyleId>{28A58916-728B-48BF-B131-8EE7A5D81D6B}</a:tableStyleId>
              </a:tblPr>
              <a:tblGrid>
                <a:gridCol w="887675"/>
                <a:gridCol w="887675"/>
              </a:tblGrid>
              <a:tr h="663700">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rPr lang="en" sz="1100">
                          <a:solidFill>
                            <a:srgbClr val="434343"/>
                          </a:solidFill>
                        </a:rPr>
                        <a:t>Average t</a:t>
                      </a:r>
                      <a:r>
                        <a:rPr lang="en" sz="1100">
                          <a:solidFill>
                            <a:srgbClr val="434343"/>
                          </a:solidFill>
                        </a:rPr>
                        <a:t>ime in seconds</a:t>
                      </a:r>
                      <a:endParaRPr sz="1100">
                        <a:solidFill>
                          <a:srgbClr val="434343"/>
                        </a:solidFill>
                      </a:endParaRPr>
                    </a:p>
                  </a:txBody>
                  <a:tcPr marT="91425" marB="91425" marR="91425" marL="91425"/>
                </a:tc>
              </a:tr>
              <a:tr h="574975">
                <a:tc>
                  <a:txBody>
                    <a:bodyPr>
                      <a:noAutofit/>
                    </a:bodyPr>
                    <a:lstStyle/>
                    <a:p>
                      <a:pPr indent="0" lvl="0" marL="0" rtl="0" algn="l">
                        <a:spcBef>
                          <a:spcPts val="1000"/>
                        </a:spcBef>
                        <a:spcAft>
                          <a:spcPts val="0"/>
                        </a:spcAft>
                        <a:buNone/>
                      </a:pPr>
                      <a:r>
                        <a:rPr lang="en" sz="1100">
                          <a:solidFill>
                            <a:srgbClr val="434343"/>
                          </a:solidFill>
                        </a:rPr>
                        <a:t>Game 1</a:t>
                      </a:r>
                      <a:endParaRPr sz="1100">
                        <a:solidFill>
                          <a:srgbClr val="434343"/>
                        </a:solidFill>
                      </a:endParaRPr>
                    </a:p>
                  </a:txBody>
                  <a:tcPr marT="91425" marB="91425" marR="91425" marL="91425"/>
                </a:tc>
                <a:tc>
                  <a:txBody>
                    <a:bodyPr>
                      <a:noAutofit/>
                    </a:bodyPr>
                    <a:lstStyle/>
                    <a:p>
                      <a:pPr indent="0" lvl="0" marL="0" rtl="0" algn="l">
                        <a:lnSpc>
                          <a:spcPct val="150000"/>
                        </a:lnSpc>
                        <a:spcBef>
                          <a:spcPts val="0"/>
                        </a:spcBef>
                        <a:spcAft>
                          <a:spcPts val="0"/>
                        </a:spcAft>
                        <a:buNone/>
                      </a:pPr>
                      <a:r>
                        <a:rPr lang="en" sz="1000">
                          <a:solidFill>
                            <a:srgbClr val="4A86E8"/>
                          </a:solidFill>
                        </a:rPr>
                        <a:t>RB</a:t>
                      </a:r>
                      <a:r>
                        <a:rPr lang="en" sz="1000"/>
                        <a:t> - </a:t>
                      </a:r>
                      <a:r>
                        <a:rPr lang="en" sz="1000">
                          <a:solidFill>
                            <a:srgbClr val="434343"/>
                          </a:solidFill>
                        </a:rPr>
                        <a:t>148s</a:t>
                      </a:r>
                      <a:endParaRPr sz="1000">
                        <a:solidFill>
                          <a:srgbClr val="434343"/>
                        </a:solidFill>
                      </a:endParaRPr>
                    </a:p>
                    <a:p>
                      <a:pPr indent="0" lvl="0" marL="0" rtl="0" algn="l">
                        <a:spcBef>
                          <a:spcPts val="0"/>
                        </a:spcBef>
                        <a:spcAft>
                          <a:spcPts val="0"/>
                        </a:spcAft>
                        <a:buNone/>
                      </a:pPr>
                      <a:r>
                        <a:rPr lang="en" sz="1000">
                          <a:solidFill>
                            <a:srgbClr val="E69138"/>
                          </a:solidFill>
                        </a:rPr>
                        <a:t>BF</a:t>
                      </a:r>
                      <a:r>
                        <a:rPr lang="en" sz="1000"/>
                        <a:t> -  </a:t>
                      </a:r>
                      <a:r>
                        <a:rPr lang="en" sz="1000">
                          <a:solidFill>
                            <a:srgbClr val="434343"/>
                          </a:solidFill>
                        </a:rPr>
                        <a:t>25s</a:t>
                      </a:r>
                      <a:endParaRPr sz="1000">
                        <a:solidFill>
                          <a:srgbClr val="434343"/>
                        </a:solidFill>
                      </a:endParaRPr>
                    </a:p>
                  </a:txBody>
                  <a:tcPr marT="91425" marB="91425" marR="91425" marL="91425"/>
                </a:tc>
              </a:tr>
              <a:tr h="574975">
                <a:tc>
                  <a:txBody>
                    <a:bodyPr>
                      <a:noAutofit/>
                    </a:bodyPr>
                    <a:lstStyle/>
                    <a:p>
                      <a:pPr indent="0" lvl="0" marL="0" rtl="0" algn="l">
                        <a:spcBef>
                          <a:spcPts val="1000"/>
                        </a:spcBef>
                        <a:spcAft>
                          <a:spcPts val="0"/>
                        </a:spcAft>
                        <a:buNone/>
                      </a:pPr>
                      <a:r>
                        <a:rPr lang="en" sz="1100">
                          <a:solidFill>
                            <a:srgbClr val="434343"/>
                          </a:solidFill>
                        </a:rPr>
                        <a:t>Game 2</a:t>
                      </a:r>
                      <a:endParaRPr sz="1100">
                        <a:solidFill>
                          <a:srgbClr val="434343"/>
                        </a:solidFill>
                      </a:endParaRPr>
                    </a:p>
                  </a:txBody>
                  <a:tcPr marT="91425" marB="91425" marR="91425" marL="91425"/>
                </a:tc>
                <a:tc>
                  <a:txBody>
                    <a:bodyPr>
                      <a:noAutofit/>
                    </a:bodyPr>
                    <a:lstStyle/>
                    <a:p>
                      <a:pPr indent="0" lvl="0" marL="0" rtl="0" algn="l">
                        <a:lnSpc>
                          <a:spcPct val="150000"/>
                        </a:lnSpc>
                        <a:spcBef>
                          <a:spcPts val="0"/>
                        </a:spcBef>
                        <a:spcAft>
                          <a:spcPts val="0"/>
                        </a:spcAft>
                        <a:buClr>
                          <a:srgbClr val="000000"/>
                        </a:buClr>
                        <a:buSzPts val="1100"/>
                        <a:buFont typeface="Arial"/>
                        <a:buNone/>
                      </a:pPr>
                      <a:r>
                        <a:rPr lang="en" sz="1000">
                          <a:solidFill>
                            <a:srgbClr val="4A86E8"/>
                          </a:solidFill>
                        </a:rPr>
                        <a:t>RB</a:t>
                      </a:r>
                      <a:r>
                        <a:rPr lang="en" sz="1000">
                          <a:solidFill>
                            <a:srgbClr val="E69138"/>
                          </a:solidFill>
                        </a:rPr>
                        <a:t> </a:t>
                      </a:r>
                      <a:r>
                        <a:rPr lang="en" sz="1000"/>
                        <a:t>- </a:t>
                      </a:r>
                      <a:r>
                        <a:rPr lang="en" sz="1000">
                          <a:solidFill>
                            <a:srgbClr val="434343"/>
                          </a:solidFill>
                        </a:rPr>
                        <a:t>25s</a:t>
                      </a:r>
                      <a:endParaRPr sz="1000">
                        <a:solidFill>
                          <a:srgbClr val="434343"/>
                        </a:solidFill>
                      </a:endParaRPr>
                    </a:p>
                    <a:p>
                      <a:pPr indent="0" lvl="0" marL="0" rtl="0" algn="l">
                        <a:spcBef>
                          <a:spcPts val="0"/>
                        </a:spcBef>
                        <a:spcAft>
                          <a:spcPts val="0"/>
                        </a:spcAft>
                        <a:buClr>
                          <a:srgbClr val="000000"/>
                        </a:buClr>
                        <a:buSzPts val="1100"/>
                        <a:buFont typeface="Arial"/>
                        <a:buNone/>
                      </a:pPr>
                      <a:r>
                        <a:rPr lang="en" sz="1000">
                          <a:solidFill>
                            <a:srgbClr val="E69138"/>
                          </a:solidFill>
                        </a:rPr>
                        <a:t>BF </a:t>
                      </a:r>
                      <a:r>
                        <a:rPr lang="en" sz="1000"/>
                        <a:t>-  </a:t>
                      </a:r>
                      <a:r>
                        <a:rPr lang="en" sz="1000">
                          <a:solidFill>
                            <a:srgbClr val="434343"/>
                          </a:solidFill>
                        </a:rPr>
                        <a:t>6.5s</a:t>
                      </a:r>
                      <a:endParaRPr sz="1100">
                        <a:solidFill>
                          <a:srgbClr val="434343"/>
                        </a:solidFill>
                      </a:endParaRPr>
                    </a:p>
                  </a:txBody>
                  <a:tcPr marT="91425" marB="91425" marR="91425" marL="91425"/>
                </a:tc>
              </a:tr>
              <a:tr h="574975">
                <a:tc>
                  <a:txBody>
                    <a:bodyPr>
                      <a:noAutofit/>
                    </a:bodyPr>
                    <a:lstStyle/>
                    <a:p>
                      <a:pPr indent="0" lvl="0" marL="0" rtl="0" algn="l">
                        <a:spcBef>
                          <a:spcPts val="1000"/>
                        </a:spcBef>
                        <a:spcAft>
                          <a:spcPts val="0"/>
                        </a:spcAft>
                        <a:buNone/>
                      </a:pPr>
                      <a:r>
                        <a:rPr lang="en" sz="1100">
                          <a:solidFill>
                            <a:srgbClr val="434343"/>
                          </a:solidFill>
                        </a:rPr>
                        <a:t>Game 3</a:t>
                      </a:r>
                      <a:endParaRPr sz="1100">
                        <a:solidFill>
                          <a:srgbClr val="434343"/>
                        </a:solidFill>
                      </a:endParaRPr>
                    </a:p>
                  </a:txBody>
                  <a:tcPr marT="91425" marB="91425" marR="91425" marL="91425"/>
                </a:tc>
                <a:tc>
                  <a:txBody>
                    <a:bodyPr>
                      <a:noAutofit/>
                    </a:bodyPr>
                    <a:lstStyle/>
                    <a:p>
                      <a:pPr indent="0" lvl="0" marL="0" rtl="0" algn="l">
                        <a:lnSpc>
                          <a:spcPct val="150000"/>
                        </a:lnSpc>
                        <a:spcBef>
                          <a:spcPts val="0"/>
                        </a:spcBef>
                        <a:spcAft>
                          <a:spcPts val="0"/>
                        </a:spcAft>
                        <a:buClr>
                          <a:srgbClr val="000000"/>
                        </a:buClr>
                        <a:buSzPts val="1100"/>
                        <a:buFont typeface="Arial"/>
                        <a:buNone/>
                      </a:pPr>
                      <a:r>
                        <a:rPr lang="en" sz="1000">
                          <a:solidFill>
                            <a:srgbClr val="4A86E8"/>
                          </a:solidFill>
                        </a:rPr>
                        <a:t>RB</a:t>
                      </a:r>
                      <a:r>
                        <a:rPr lang="en" sz="1000"/>
                        <a:t> - </a:t>
                      </a:r>
                      <a:r>
                        <a:rPr lang="en" sz="1000">
                          <a:solidFill>
                            <a:srgbClr val="434343"/>
                          </a:solidFill>
                        </a:rPr>
                        <a:t>70s</a:t>
                      </a:r>
                      <a:endParaRPr sz="1000">
                        <a:solidFill>
                          <a:srgbClr val="434343"/>
                        </a:solidFill>
                      </a:endParaRPr>
                    </a:p>
                    <a:p>
                      <a:pPr indent="0" lvl="0" marL="0" rtl="0" algn="l">
                        <a:spcBef>
                          <a:spcPts val="0"/>
                        </a:spcBef>
                        <a:spcAft>
                          <a:spcPts val="0"/>
                        </a:spcAft>
                        <a:buClr>
                          <a:srgbClr val="000000"/>
                        </a:buClr>
                        <a:buSzPts val="1100"/>
                        <a:buFont typeface="Arial"/>
                        <a:buNone/>
                      </a:pPr>
                      <a:r>
                        <a:rPr lang="en" sz="1000">
                          <a:solidFill>
                            <a:srgbClr val="E69138"/>
                          </a:solidFill>
                        </a:rPr>
                        <a:t>BF </a:t>
                      </a:r>
                      <a:r>
                        <a:rPr lang="en" sz="1000"/>
                        <a:t>-  </a:t>
                      </a:r>
                      <a:r>
                        <a:rPr lang="en" sz="1000">
                          <a:solidFill>
                            <a:srgbClr val="434343"/>
                          </a:solidFill>
                        </a:rPr>
                        <a:t>2.5s</a:t>
                      </a:r>
                      <a:endParaRPr sz="1100">
                        <a:solidFill>
                          <a:srgbClr val="434343"/>
                        </a:solidFill>
                      </a:endParaRPr>
                    </a:p>
                  </a:txBody>
                  <a:tcPr marT="91425" marB="91425" marR="91425" marL="91425"/>
                </a:tc>
              </a:tr>
              <a:tr h="574975">
                <a:tc>
                  <a:txBody>
                    <a:bodyPr>
                      <a:noAutofit/>
                    </a:bodyPr>
                    <a:lstStyle/>
                    <a:p>
                      <a:pPr indent="0" lvl="0" marL="0" rtl="0" algn="l">
                        <a:spcBef>
                          <a:spcPts val="1000"/>
                        </a:spcBef>
                        <a:spcAft>
                          <a:spcPts val="0"/>
                        </a:spcAft>
                        <a:buNone/>
                      </a:pPr>
                      <a:r>
                        <a:rPr lang="en" sz="1100">
                          <a:solidFill>
                            <a:srgbClr val="434343"/>
                          </a:solidFill>
                        </a:rPr>
                        <a:t>Game 4</a:t>
                      </a:r>
                      <a:endParaRPr sz="1100">
                        <a:solidFill>
                          <a:srgbClr val="434343"/>
                        </a:solidFill>
                      </a:endParaRPr>
                    </a:p>
                  </a:txBody>
                  <a:tcPr marT="91425" marB="91425" marR="91425" marL="91425"/>
                </a:tc>
                <a:tc>
                  <a:txBody>
                    <a:bodyPr>
                      <a:noAutofit/>
                    </a:bodyPr>
                    <a:lstStyle/>
                    <a:p>
                      <a:pPr indent="0" lvl="0" marL="0" rtl="0" algn="l">
                        <a:lnSpc>
                          <a:spcPct val="150000"/>
                        </a:lnSpc>
                        <a:spcBef>
                          <a:spcPts val="0"/>
                        </a:spcBef>
                        <a:spcAft>
                          <a:spcPts val="0"/>
                        </a:spcAft>
                        <a:buClr>
                          <a:srgbClr val="000000"/>
                        </a:buClr>
                        <a:buSzPts val="1100"/>
                        <a:buFont typeface="Arial"/>
                        <a:buNone/>
                      </a:pPr>
                      <a:r>
                        <a:rPr lang="en" sz="1000">
                          <a:solidFill>
                            <a:srgbClr val="4A86E8"/>
                          </a:solidFill>
                        </a:rPr>
                        <a:t>RB</a:t>
                      </a:r>
                      <a:r>
                        <a:rPr lang="en" sz="1000"/>
                        <a:t> - </a:t>
                      </a:r>
                      <a:r>
                        <a:rPr lang="en" sz="1000">
                          <a:solidFill>
                            <a:srgbClr val="434343"/>
                          </a:solidFill>
                        </a:rPr>
                        <a:t>324s</a:t>
                      </a:r>
                      <a:endParaRPr sz="1000">
                        <a:solidFill>
                          <a:srgbClr val="434343"/>
                        </a:solidFill>
                      </a:endParaRPr>
                    </a:p>
                    <a:p>
                      <a:pPr indent="0" lvl="0" marL="0" rtl="0" algn="l">
                        <a:spcBef>
                          <a:spcPts val="0"/>
                        </a:spcBef>
                        <a:spcAft>
                          <a:spcPts val="0"/>
                        </a:spcAft>
                        <a:buClr>
                          <a:srgbClr val="000000"/>
                        </a:buClr>
                        <a:buSzPts val="1100"/>
                        <a:buFont typeface="Arial"/>
                        <a:buNone/>
                      </a:pPr>
                      <a:r>
                        <a:rPr lang="en" sz="1000">
                          <a:solidFill>
                            <a:srgbClr val="E69138"/>
                          </a:solidFill>
                        </a:rPr>
                        <a:t>BF</a:t>
                      </a:r>
                      <a:r>
                        <a:rPr lang="en" sz="1000"/>
                        <a:t> - </a:t>
                      </a:r>
                      <a:r>
                        <a:rPr lang="en" sz="1000">
                          <a:solidFill>
                            <a:srgbClr val="434343"/>
                          </a:solidFill>
                        </a:rPr>
                        <a:t>2145s</a:t>
                      </a:r>
                      <a:endParaRPr sz="1100">
                        <a:solidFill>
                          <a:srgbClr val="434343"/>
                        </a:solidFill>
                      </a:endParaRPr>
                    </a:p>
                  </a:txBody>
                  <a:tcPr marT="91425" marB="91425" marR="91425" marL="91425"/>
                </a:tc>
              </a:tr>
            </a:tbl>
          </a:graphicData>
        </a:graphic>
      </p:graphicFrame>
      <p:pic>
        <p:nvPicPr>
          <p:cNvPr id="120" name="Google Shape;120;p19"/>
          <p:cNvPicPr preferRelativeResize="0"/>
          <p:nvPr/>
        </p:nvPicPr>
        <p:blipFill>
          <a:blip r:embed="rId3">
            <a:alphaModFix/>
          </a:blip>
          <a:stretch>
            <a:fillRect/>
          </a:stretch>
        </p:blipFill>
        <p:spPr>
          <a:xfrm>
            <a:off x="801425" y="956575"/>
            <a:ext cx="6133825" cy="4094006"/>
          </a:xfrm>
          <a:prstGeom prst="rect">
            <a:avLst/>
          </a:prstGeom>
          <a:noFill/>
          <a:ln>
            <a:noFill/>
          </a:ln>
        </p:spPr>
      </p:pic>
      <p:sp>
        <p:nvSpPr>
          <p:cNvPr id="121" name="Google Shape;121;p19"/>
          <p:cNvSpPr txBox="1"/>
          <p:nvPr/>
        </p:nvSpPr>
        <p:spPr>
          <a:xfrm rot="-5400000">
            <a:off x="4475" y="1920000"/>
            <a:ext cx="1986600" cy="13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A</a:t>
            </a:r>
            <a:r>
              <a:rPr lang="en">
                <a:solidFill>
                  <a:srgbClr val="666666"/>
                </a:solidFill>
              </a:rPr>
              <a:t>an</a:t>
            </a:r>
            <a:r>
              <a:rPr lang="en">
                <a:solidFill>
                  <a:srgbClr val="666666"/>
                </a:solidFill>
              </a:rPr>
              <a:t>tal moves</a:t>
            </a:r>
            <a:endParaRPr>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2631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Resultaten</a:t>
            </a:r>
            <a:endParaRPr/>
          </a:p>
        </p:txBody>
      </p:sp>
      <p:grpSp>
        <p:nvGrpSpPr>
          <p:cNvPr id="127" name="Google Shape;127;p20"/>
          <p:cNvGrpSpPr/>
          <p:nvPr/>
        </p:nvGrpSpPr>
        <p:grpSpPr>
          <a:xfrm>
            <a:off x="311688" y="877925"/>
            <a:ext cx="6573563" cy="4066775"/>
            <a:chOff x="1044950" y="970500"/>
            <a:chExt cx="6573563" cy="4066775"/>
          </a:xfrm>
        </p:grpSpPr>
        <p:pic>
          <p:nvPicPr>
            <p:cNvPr id="128" name="Google Shape;128;p20"/>
            <p:cNvPicPr preferRelativeResize="0"/>
            <p:nvPr/>
          </p:nvPicPr>
          <p:blipFill>
            <a:blip r:embed="rId3">
              <a:alphaModFix/>
            </a:blip>
            <a:stretch>
              <a:fillRect/>
            </a:stretch>
          </p:blipFill>
          <p:spPr>
            <a:xfrm>
              <a:off x="1525488" y="970500"/>
              <a:ext cx="6093025" cy="4066775"/>
            </a:xfrm>
            <a:prstGeom prst="rect">
              <a:avLst/>
            </a:prstGeom>
            <a:noFill/>
            <a:ln>
              <a:noFill/>
            </a:ln>
          </p:spPr>
        </p:pic>
        <p:sp>
          <p:nvSpPr>
            <p:cNvPr id="129" name="Google Shape;129;p20"/>
            <p:cNvSpPr txBox="1"/>
            <p:nvPr/>
          </p:nvSpPr>
          <p:spPr>
            <a:xfrm rot="-5400000">
              <a:off x="733100" y="2554000"/>
              <a:ext cx="12705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Aantal moves</a:t>
              </a: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2976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Conclusie</a:t>
            </a:r>
            <a:endParaRPr/>
          </a:p>
        </p:txBody>
      </p:sp>
      <p:sp>
        <p:nvSpPr>
          <p:cNvPr id="135" name="Google Shape;135;p21"/>
          <p:cNvSpPr txBox="1"/>
          <p:nvPr>
            <p:ph idx="1" type="body"/>
          </p:nvPr>
        </p:nvSpPr>
        <p:spPr>
          <a:xfrm>
            <a:off x="0" y="1152425"/>
            <a:ext cx="8520600" cy="33027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666666"/>
              </a:buClr>
              <a:buSzPts val="1800"/>
              <a:buChar char="●"/>
            </a:pPr>
            <a:r>
              <a:rPr lang="en">
                <a:solidFill>
                  <a:srgbClr val="666666"/>
                </a:solidFill>
              </a:rPr>
              <a:t>Breadth-first effectiever, maar </a:t>
            </a:r>
            <a:r>
              <a:rPr lang="en">
                <a:solidFill>
                  <a:srgbClr val="666666"/>
                </a:solidFill>
              </a:rPr>
              <a:t>schaalt slecht</a:t>
            </a:r>
            <a:endParaRPr>
              <a:solidFill>
                <a:srgbClr val="666666"/>
              </a:solidFill>
            </a:endParaRPr>
          </a:p>
          <a:p>
            <a:pPr indent="-342900" lvl="0" marL="457200" rtl="0" algn="l">
              <a:spcBef>
                <a:spcPts val="1600"/>
              </a:spcBef>
              <a:spcAft>
                <a:spcPts val="0"/>
              </a:spcAft>
              <a:buClr>
                <a:srgbClr val="666666"/>
              </a:buClr>
              <a:buSzPts val="1800"/>
              <a:buChar char="●"/>
            </a:pPr>
            <a:r>
              <a:rPr lang="en">
                <a:solidFill>
                  <a:srgbClr val="666666"/>
                </a:solidFill>
              </a:rPr>
              <a:t>Random and Bound vindt altijd 										een oplossing voor onze borden</a:t>
            </a:r>
            <a:endParaRPr>
              <a:solidFill>
                <a:srgbClr val="666666"/>
              </a:solidFill>
            </a:endParaRPr>
          </a:p>
        </p:txBody>
      </p:sp>
      <p:pic>
        <p:nvPicPr>
          <p:cNvPr id="136" name="Google Shape;136;p21"/>
          <p:cNvPicPr preferRelativeResize="0"/>
          <p:nvPr/>
        </p:nvPicPr>
        <p:blipFill>
          <a:blip r:embed="rId3">
            <a:alphaModFix/>
          </a:blip>
          <a:stretch>
            <a:fillRect/>
          </a:stretch>
        </p:blipFill>
        <p:spPr>
          <a:xfrm>
            <a:off x="4341900" y="1840075"/>
            <a:ext cx="4802100" cy="3205126"/>
          </a:xfrm>
          <a:prstGeom prst="rect">
            <a:avLst/>
          </a:prstGeom>
          <a:noFill/>
          <a:ln>
            <a:noFill/>
          </a:ln>
        </p:spPr>
      </p:pic>
      <p:graphicFrame>
        <p:nvGraphicFramePr>
          <p:cNvPr id="137" name="Google Shape;137;p21"/>
          <p:cNvGraphicFramePr/>
          <p:nvPr/>
        </p:nvGraphicFramePr>
        <p:xfrm>
          <a:off x="959925" y="2801675"/>
          <a:ext cx="3000000" cy="3000000"/>
        </p:xfrm>
        <a:graphic>
          <a:graphicData uri="http://schemas.openxmlformats.org/drawingml/2006/table">
            <a:tbl>
              <a:tblPr>
                <a:noFill/>
                <a:tableStyleId>{28A58916-728B-48BF-B131-8EE7A5D81D6B}</a:tableStyleId>
              </a:tblPr>
              <a:tblGrid>
                <a:gridCol w="1209575"/>
                <a:gridCol w="1209575"/>
              </a:tblGrid>
              <a:tr h="451900">
                <a:tc>
                  <a:txBody>
                    <a:bodyPr>
                      <a:noAutofit/>
                    </a:bodyPr>
                    <a:lstStyle/>
                    <a:p>
                      <a:pPr indent="0" lvl="0" marL="0" rtl="0" algn="l">
                        <a:spcBef>
                          <a:spcPts val="0"/>
                        </a:spcBef>
                        <a:spcAft>
                          <a:spcPts val="0"/>
                        </a:spcAft>
                        <a:buNone/>
                      </a:pPr>
                      <a:r>
                        <a:t/>
                      </a:r>
                      <a:endParaRPr sz="1100"/>
                    </a:p>
                  </a:txBody>
                  <a:tcPr marT="91425" marB="91425" marR="91425" marL="91425"/>
                </a:tc>
                <a:tc>
                  <a:txBody>
                    <a:bodyPr>
                      <a:noAutofit/>
                    </a:bodyPr>
                    <a:lstStyle/>
                    <a:p>
                      <a:pPr indent="0" lvl="0" marL="0" rtl="0" algn="l">
                        <a:spcBef>
                          <a:spcPts val="0"/>
                        </a:spcBef>
                        <a:spcAft>
                          <a:spcPts val="0"/>
                        </a:spcAft>
                        <a:buNone/>
                      </a:pPr>
                      <a:r>
                        <a:rPr lang="en" sz="1100">
                          <a:solidFill>
                            <a:srgbClr val="434343"/>
                          </a:solidFill>
                        </a:rPr>
                        <a:t>Average time in seconds</a:t>
                      </a:r>
                      <a:endParaRPr sz="1100">
                        <a:solidFill>
                          <a:srgbClr val="434343"/>
                        </a:solidFill>
                      </a:endParaRPr>
                    </a:p>
                  </a:txBody>
                  <a:tcPr marT="91425" marB="91425" marR="91425" marL="91425"/>
                </a:tc>
              </a:tr>
              <a:tr h="372675">
                <a:tc>
                  <a:txBody>
                    <a:bodyPr>
                      <a:noAutofit/>
                    </a:bodyPr>
                    <a:lstStyle/>
                    <a:p>
                      <a:pPr indent="0" lvl="0" marL="0" rtl="0" algn="l">
                        <a:spcBef>
                          <a:spcPts val="1000"/>
                        </a:spcBef>
                        <a:spcAft>
                          <a:spcPts val="0"/>
                        </a:spcAft>
                        <a:buNone/>
                      </a:pPr>
                      <a:r>
                        <a:rPr lang="en" sz="1100">
                          <a:solidFill>
                            <a:srgbClr val="434343"/>
                          </a:solidFill>
                        </a:rPr>
                        <a:t>Game 1</a:t>
                      </a:r>
                      <a:endParaRPr sz="1100">
                        <a:solidFill>
                          <a:srgbClr val="434343"/>
                        </a:solidFill>
                      </a:endParaRPr>
                    </a:p>
                  </a:txBody>
                  <a:tcPr marT="91425" marB="91425" marR="91425" marL="91425"/>
                </a:tc>
                <a:tc>
                  <a:txBody>
                    <a:bodyPr>
                      <a:noAutofit/>
                    </a:bodyPr>
                    <a:lstStyle/>
                    <a:p>
                      <a:pPr indent="0" lvl="0" marL="0" rtl="0" algn="l">
                        <a:lnSpc>
                          <a:spcPct val="150000"/>
                        </a:lnSpc>
                        <a:spcBef>
                          <a:spcPts val="0"/>
                        </a:spcBef>
                        <a:spcAft>
                          <a:spcPts val="0"/>
                        </a:spcAft>
                        <a:buNone/>
                      </a:pPr>
                      <a:r>
                        <a:rPr lang="en" sz="1000">
                          <a:solidFill>
                            <a:srgbClr val="4A86E8"/>
                          </a:solidFill>
                        </a:rPr>
                        <a:t>RB</a:t>
                      </a:r>
                      <a:r>
                        <a:rPr lang="en" sz="1000"/>
                        <a:t> - </a:t>
                      </a:r>
                      <a:r>
                        <a:rPr lang="en" sz="1000">
                          <a:solidFill>
                            <a:srgbClr val="434343"/>
                          </a:solidFill>
                        </a:rPr>
                        <a:t>148s</a:t>
                      </a:r>
                      <a:endParaRPr sz="1000">
                        <a:solidFill>
                          <a:srgbClr val="434343"/>
                        </a:solidFill>
                      </a:endParaRPr>
                    </a:p>
                    <a:p>
                      <a:pPr indent="0" lvl="0" marL="0" rtl="0" algn="l">
                        <a:spcBef>
                          <a:spcPts val="0"/>
                        </a:spcBef>
                        <a:spcAft>
                          <a:spcPts val="0"/>
                        </a:spcAft>
                        <a:buNone/>
                      </a:pPr>
                      <a:r>
                        <a:rPr lang="en" sz="1000">
                          <a:solidFill>
                            <a:srgbClr val="E69138"/>
                          </a:solidFill>
                        </a:rPr>
                        <a:t>BF</a:t>
                      </a:r>
                      <a:r>
                        <a:rPr lang="en" sz="1000"/>
                        <a:t> -  </a:t>
                      </a:r>
                      <a:r>
                        <a:rPr lang="en" sz="1000">
                          <a:solidFill>
                            <a:srgbClr val="434343"/>
                          </a:solidFill>
                        </a:rPr>
                        <a:t>25s</a:t>
                      </a:r>
                      <a:endParaRPr sz="1000">
                        <a:solidFill>
                          <a:srgbClr val="434343"/>
                        </a:solidFill>
                      </a:endParaRPr>
                    </a:p>
                  </a:txBody>
                  <a:tcPr marT="91425" marB="91425" marR="91425" marL="91425"/>
                </a:tc>
              </a:tr>
              <a:tr h="372675">
                <a:tc>
                  <a:txBody>
                    <a:bodyPr>
                      <a:noAutofit/>
                    </a:bodyPr>
                    <a:lstStyle/>
                    <a:p>
                      <a:pPr indent="0" lvl="0" marL="0" rtl="0" algn="l">
                        <a:spcBef>
                          <a:spcPts val="1000"/>
                        </a:spcBef>
                        <a:spcAft>
                          <a:spcPts val="0"/>
                        </a:spcAft>
                        <a:buNone/>
                      </a:pPr>
                      <a:r>
                        <a:rPr lang="en" sz="1100">
                          <a:solidFill>
                            <a:srgbClr val="434343"/>
                          </a:solidFill>
                        </a:rPr>
                        <a:t>Game 4</a:t>
                      </a:r>
                      <a:endParaRPr sz="1100">
                        <a:solidFill>
                          <a:srgbClr val="434343"/>
                        </a:solidFill>
                      </a:endParaRPr>
                    </a:p>
                  </a:txBody>
                  <a:tcPr marT="91425" marB="91425" marR="91425" marL="91425"/>
                </a:tc>
                <a:tc>
                  <a:txBody>
                    <a:bodyPr>
                      <a:noAutofit/>
                    </a:bodyPr>
                    <a:lstStyle/>
                    <a:p>
                      <a:pPr indent="0" lvl="0" marL="0" rtl="0" algn="l">
                        <a:lnSpc>
                          <a:spcPct val="150000"/>
                        </a:lnSpc>
                        <a:spcBef>
                          <a:spcPts val="0"/>
                        </a:spcBef>
                        <a:spcAft>
                          <a:spcPts val="0"/>
                        </a:spcAft>
                        <a:buClr>
                          <a:srgbClr val="000000"/>
                        </a:buClr>
                        <a:buSzPts val="1100"/>
                        <a:buFont typeface="Arial"/>
                        <a:buNone/>
                      </a:pPr>
                      <a:r>
                        <a:rPr lang="en" sz="1000">
                          <a:solidFill>
                            <a:srgbClr val="4A86E8"/>
                          </a:solidFill>
                        </a:rPr>
                        <a:t>RB</a:t>
                      </a:r>
                      <a:r>
                        <a:rPr lang="en" sz="1000"/>
                        <a:t> - </a:t>
                      </a:r>
                      <a:r>
                        <a:rPr lang="en" sz="1000">
                          <a:solidFill>
                            <a:srgbClr val="434343"/>
                          </a:solidFill>
                        </a:rPr>
                        <a:t>324s</a:t>
                      </a:r>
                      <a:endParaRPr sz="1000">
                        <a:solidFill>
                          <a:srgbClr val="434343"/>
                        </a:solidFill>
                      </a:endParaRPr>
                    </a:p>
                    <a:p>
                      <a:pPr indent="0" lvl="0" marL="0" rtl="0" algn="l">
                        <a:spcBef>
                          <a:spcPts val="0"/>
                        </a:spcBef>
                        <a:spcAft>
                          <a:spcPts val="0"/>
                        </a:spcAft>
                        <a:buClr>
                          <a:srgbClr val="000000"/>
                        </a:buClr>
                        <a:buSzPts val="1100"/>
                        <a:buFont typeface="Arial"/>
                        <a:buNone/>
                      </a:pPr>
                      <a:r>
                        <a:rPr lang="en" sz="1000">
                          <a:solidFill>
                            <a:srgbClr val="E69138"/>
                          </a:solidFill>
                        </a:rPr>
                        <a:t>BF</a:t>
                      </a:r>
                      <a:r>
                        <a:rPr lang="en" sz="1000"/>
                        <a:t> - </a:t>
                      </a:r>
                      <a:r>
                        <a:rPr lang="en" sz="1000">
                          <a:solidFill>
                            <a:srgbClr val="434343"/>
                          </a:solidFill>
                        </a:rPr>
                        <a:t>2145s</a:t>
                      </a:r>
                      <a:endParaRPr sz="1100">
                        <a:solidFill>
                          <a:srgbClr val="434343"/>
                        </a:solidFill>
                      </a:endParaRPr>
                    </a:p>
                  </a:txBody>
                  <a:tcPr marT="91425" marB="91425" marR="91425" marL="91425"/>
                </a:tc>
              </a:tr>
            </a:tbl>
          </a:graphicData>
        </a:graphic>
      </p:graphicFrame>
      <p:sp>
        <p:nvSpPr>
          <p:cNvPr id="138" name="Google Shape;138;p21"/>
          <p:cNvSpPr txBox="1"/>
          <p:nvPr/>
        </p:nvSpPr>
        <p:spPr>
          <a:xfrm rot="-5400000">
            <a:off x="3720000" y="2575675"/>
            <a:ext cx="1704000" cy="13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666666"/>
                </a:solidFill>
              </a:rPr>
              <a:t>Aantal moves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