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hIEpZqXtmeZNeV4KwDTEKOolcr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914400" y="2516624"/>
            <a:ext cx="73152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914400" y="5166530"/>
            <a:ext cx="73152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44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" type="body"/>
          </p:nvPr>
        </p:nvSpPr>
        <p:spPr>
          <a:xfrm rot="5400000">
            <a:off x="2802237" y="881996"/>
            <a:ext cx="3539527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 txBox="1"/>
          <p:nvPr>
            <p:ph type="title"/>
          </p:nvPr>
        </p:nvSpPr>
        <p:spPr>
          <a:xfrm rot="5400000">
            <a:off x="4752423" y="3322687"/>
            <a:ext cx="4484454" cy="1492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" type="body"/>
          </p:nvPr>
        </p:nvSpPr>
        <p:spPr>
          <a:xfrm rot="5400000">
            <a:off x="1233035" y="1448198"/>
            <a:ext cx="4484454" cy="524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>
            <p:ph type="title"/>
          </p:nvPr>
        </p:nvSpPr>
        <p:spPr>
          <a:xfrm>
            <a:off x="914400" y="5017572"/>
            <a:ext cx="7315200" cy="12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" type="body"/>
          </p:nvPr>
        </p:nvSpPr>
        <p:spPr>
          <a:xfrm>
            <a:off x="914400" y="3865097"/>
            <a:ext cx="7315200" cy="109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6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47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" type="body"/>
          </p:nvPr>
        </p:nvSpPr>
        <p:spPr>
          <a:xfrm>
            <a:off x="914400" y="2743200"/>
            <a:ext cx="356616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2" type="body"/>
          </p:nvPr>
        </p:nvSpPr>
        <p:spPr>
          <a:xfrm>
            <a:off x="4681728" y="2743200"/>
            <a:ext cx="3566160" cy="359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idx="1" type="body"/>
          </p:nvPr>
        </p:nvSpPr>
        <p:spPr>
          <a:xfrm>
            <a:off x="1116348" y="2743200"/>
            <a:ext cx="3364992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8"/>
          <p:cNvSpPr txBox="1"/>
          <p:nvPr>
            <p:ph idx="2" type="body"/>
          </p:nvPr>
        </p:nvSpPr>
        <p:spPr>
          <a:xfrm>
            <a:off x="4885144" y="2743200"/>
            <a:ext cx="3362062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8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48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3" type="body"/>
          </p:nvPr>
        </p:nvSpPr>
        <p:spPr>
          <a:xfrm>
            <a:off x="914400" y="3383280"/>
            <a:ext cx="356616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4" type="body"/>
          </p:nvPr>
        </p:nvSpPr>
        <p:spPr>
          <a:xfrm>
            <a:off x="4681727" y="3383280"/>
            <a:ext cx="356616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914400" y="1825362"/>
            <a:ext cx="2950936" cy="2173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4021752" y="1826709"/>
            <a:ext cx="4207848" cy="4476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9" name="Google Shape;59;p51"/>
          <p:cNvSpPr txBox="1"/>
          <p:nvPr>
            <p:ph idx="2" type="body"/>
          </p:nvPr>
        </p:nvSpPr>
        <p:spPr>
          <a:xfrm>
            <a:off x="914400" y="4061095"/>
            <a:ext cx="2950936" cy="224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51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 txBox="1"/>
          <p:nvPr>
            <p:ph type="title"/>
          </p:nvPr>
        </p:nvSpPr>
        <p:spPr>
          <a:xfrm>
            <a:off x="914400" y="1828800"/>
            <a:ext cx="2953512" cy="2176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/>
          <p:nvPr>
            <p:ph idx="2" type="pic"/>
          </p:nvPr>
        </p:nvSpPr>
        <p:spPr>
          <a:xfrm>
            <a:off x="4191000" y="2286000"/>
            <a:ext cx="40386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kx="0" rotWithShape="0" algn="bl" stA="30000" stPos="0" sy="-100000" ky="0"/>
          </a:effectLst>
        </p:spPr>
      </p:sp>
      <p:sp>
        <p:nvSpPr>
          <p:cNvPr id="66" name="Google Shape;66;p52"/>
          <p:cNvSpPr txBox="1"/>
          <p:nvPr>
            <p:ph idx="1" type="body"/>
          </p:nvPr>
        </p:nvSpPr>
        <p:spPr>
          <a:xfrm>
            <a:off x="914400" y="4059936"/>
            <a:ext cx="2953512" cy="22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2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65000">
              <a:srgbClr val="272F36"/>
            </a:gs>
            <a:gs pos="100000">
              <a:srgbClr val="5F677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3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3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43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java/java_arrays.asp" TargetMode="External"/><Relationship Id="rId4" Type="http://schemas.openxmlformats.org/officeDocument/2006/relationships/hyperlink" Target="https://www.youtube.com/watch?v=sTX0UEplF54&amp;list=PLHz_AreHm4dkI2ZdjTwZA4mPMxWTfNSp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universidadejava.com.br/java/java-fibonacci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t.stackoverflow.com/questions/59437/qual-a-diferen%C3%A7a-entre-passagem-por-valor-e-passagem-por-refer%C3%AAnci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mauda.com.br/?p=1433" TargetMode="External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115616" y="548680"/>
            <a:ext cx="73152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</a:pPr>
            <a:r>
              <a:rPr lang="pt-BR" sz="6600"/>
              <a:t>ORIENTAÇÃO A OBJETOS</a:t>
            </a:r>
            <a:endParaRPr sz="66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914400" y="5166530"/>
            <a:ext cx="73152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Revisão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pt-BR"/>
              <a:t>Por Huilson J. Lorenzi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pt-BR"/>
              <a:t>1º Semestre - 2023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CLASSE STRING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Strings são usadas para armazenar pequenos textos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Uma String recebe uma coleção de caracteres </a:t>
            </a:r>
            <a:r>
              <a:rPr lang="pt-BR"/>
              <a:t>cercados</a:t>
            </a:r>
            <a:r>
              <a:rPr lang="pt-BR"/>
              <a:t> por aspas duplas.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Exemplo: </a:t>
            </a:r>
            <a:r>
              <a:rPr i="1" lang="pt-BR"/>
              <a:t>String frase = “Exemplo de string!”;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MÉTODOS EM STRING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i="1" lang="pt-BR"/>
              <a:t>.toUpperCase() </a:t>
            </a:r>
            <a:r>
              <a:rPr lang="pt-BR"/>
              <a:t>//para deixar a string em maiúsculo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i="1" lang="pt-BR"/>
              <a:t>.toLowerCase() </a:t>
            </a:r>
            <a:r>
              <a:rPr lang="pt-BR"/>
              <a:t>//para deixar a string em minúsculo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i="1" lang="pt-BR"/>
              <a:t>.toIndexOf() </a:t>
            </a:r>
            <a:r>
              <a:rPr lang="pt-BR"/>
              <a:t>//retorna a primeira </a:t>
            </a:r>
            <a:r>
              <a:rPr lang="pt-BR"/>
              <a:t>ocorrência</a:t>
            </a:r>
            <a:r>
              <a:rPr lang="pt-BR"/>
              <a:t> especificada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i="1" lang="pt-BR"/>
              <a:t>.length()</a:t>
            </a:r>
            <a:r>
              <a:rPr lang="pt-BR"/>
              <a:t> //retorna o tamanho da string 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PARTICULARIEDADES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O sinal de </a:t>
            </a:r>
            <a:r>
              <a:rPr b="1" i="1" lang="pt-BR"/>
              <a:t>+ </a:t>
            </a:r>
            <a:r>
              <a:rPr lang="pt-BR"/>
              <a:t>é usado tanto para concatenar (juntar duas strings) como para somar.</a:t>
            </a:r>
            <a:endParaRPr b="1"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pt-BR"/>
              <a:t>\”</a:t>
            </a:r>
            <a:r>
              <a:rPr lang="pt-BR"/>
              <a:t> Insere aspas duplas em uma string, e </a:t>
            </a:r>
            <a:r>
              <a:rPr b="1" lang="pt-BR"/>
              <a:t>\’</a:t>
            </a:r>
            <a:r>
              <a:rPr lang="pt-BR"/>
              <a:t> insere </a:t>
            </a:r>
            <a:r>
              <a:rPr lang="pt-BR"/>
              <a:t>aspas</a:t>
            </a:r>
            <a:r>
              <a:rPr lang="pt-BR"/>
              <a:t> </a:t>
            </a:r>
            <a:r>
              <a:rPr lang="pt-BR"/>
              <a:t>simples</a:t>
            </a:r>
            <a:r>
              <a:rPr lang="pt-BR"/>
              <a:t> em uma string, e </a:t>
            </a:r>
            <a:r>
              <a:rPr b="1" lang="pt-BR"/>
              <a:t>\\</a:t>
            </a:r>
            <a:r>
              <a:rPr lang="pt-BR"/>
              <a:t> insere uma </a:t>
            </a:r>
            <a:r>
              <a:rPr lang="pt-BR"/>
              <a:t>contrabarra</a:t>
            </a:r>
            <a:r>
              <a:rPr lang="pt-BR"/>
              <a:t> em uma string.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CLASSE MATH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A classe Math é usada para realizar operações matemáticas em números.</a:t>
            </a:r>
            <a:endParaRPr b="1"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Math.max(x,y)</a:t>
            </a:r>
            <a:r>
              <a:rPr lang="pt-BR"/>
              <a:t> //retorna o maior valor das variáveis.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Math.min(x,y) </a:t>
            </a:r>
            <a:r>
              <a:rPr lang="pt-BR"/>
              <a:t>//retorna o menor valor das variáveis.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Math.sqrt(x) </a:t>
            </a:r>
            <a:r>
              <a:rPr lang="pt-BR"/>
              <a:t>//retorna a raiz quadrada da variável.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SCANNER (SYSTEM.IN)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Em JAVA, é possível usar o método  </a:t>
            </a:r>
            <a:r>
              <a:rPr i="1" lang="pt-BR"/>
              <a:t>System.in</a:t>
            </a:r>
            <a:r>
              <a:rPr lang="pt-BR"/>
              <a:t> (</a:t>
            </a:r>
            <a:r>
              <a:rPr i="1" lang="pt-BR"/>
              <a:t>java.util.Scanner</a:t>
            </a:r>
            <a:r>
              <a:rPr lang="pt-BR"/>
              <a:t>) para fazer a leitura do teclado via console.</a:t>
            </a:r>
            <a:endParaRPr/>
          </a:p>
          <a:p>
            <a:pPr indent="-84454" lvl="0" marL="2286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1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Exemplo: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</a:t>
            </a:r>
            <a:r>
              <a:rPr i="1" lang="pt-BR"/>
              <a:t>Scanner scan = </a:t>
            </a:r>
            <a:r>
              <a:rPr b="1" i="1" lang="pt-BR"/>
              <a:t>new </a:t>
            </a:r>
            <a:r>
              <a:rPr i="1" lang="pt-BR"/>
              <a:t>Scanner(System.</a:t>
            </a:r>
            <a:r>
              <a:rPr b="1" i="1" lang="pt-BR"/>
              <a:t>in</a:t>
            </a:r>
            <a:r>
              <a:rPr i="1" lang="pt-BR"/>
              <a:t>);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b="1" i="1" lang="pt-BR"/>
              <a:t>	int </a:t>
            </a:r>
            <a:r>
              <a:rPr i="1" lang="pt-BR"/>
              <a:t>i = scan.nextInt();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b="1" i="1" lang="pt-BR"/>
              <a:t>	double </a:t>
            </a:r>
            <a:r>
              <a:rPr i="1" lang="pt-BR"/>
              <a:t>d = scan.nextDouble();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scan.nextLine(); //pula linha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</a:t>
            </a:r>
            <a:r>
              <a:rPr b="1" i="1" lang="pt-BR"/>
              <a:t>String </a:t>
            </a:r>
            <a:r>
              <a:rPr i="1" lang="pt-BR"/>
              <a:t>s = scan.nextLine();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scan.close();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System.</a:t>
            </a:r>
            <a:r>
              <a:rPr b="1" i="1" lang="pt-BR"/>
              <a:t>out</a:t>
            </a:r>
            <a:r>
              <a:rPr i="1" lang="pt-BR"/>
              <a:t>.println(</a:t>
            </a:r>
            <a:r>
              <a:rPr b="1" i="1" lang="pt-BR"/>
              <a:t>"String: " </a:t>
            </a:r>
            <a:r>
              <a:rPr i="1" lang="pt-BR"/>
              <a:t>+ s); 	System.</a:t>
            </a:r>
            <a:r>
              <a:rPr b="1" i="1" lang="pt-BR"/>
              <a:t>out</a:t>
            </a:r>
            <a:r>
              <a:rPr i="1" lang="pt-BR"/>
              <a:t>.println(</a:t>
            </a:r>
            <a:r>
              <a:rPr b="1" i="1" lang="pt-BR"/>
              <a:t>"Double: " </a:t>
            </a:r>
            <a:r>
              <a:rPr i="1" lang="pt-BR"/>
              <a:t>+ d);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System.</a:t>
            </a:r>
            <a:r>
              <a:rPr b="1" i="1" lang="pt-BR"/>
              <a:t>out</a:t>
            </a:r>
            <a:r>
              <a:rPr i="1" lang="pt-BR"/>
              <a:t>.println(</a:t>
            </a:r>
            <a:r>
              <a:rPr b="1" i="1" lang="pt-BR"/>
              <a:t>"Int: " </a:t>
            </a:r>
            <a:r>
              <a:rPr i="1" lang="pt-BR"/>
              <a:t>+ i);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Uma classe é um molde para um objeto.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Um objeto é uma instância da classe.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Quando um objeto é criado, ele herda todas as </a:t>
            </a:r>
            <a:r>
              <a:rPr lang="pt-BR"/>
              <a:t>variáveis</a:t>
            </a:r>
            <a:r>
              <a:rPr lang="pt-BR"/>
              <a:t> e métodos de sua classe (ou de sua classe raiz).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Uma classe pode possuir atributos, métodos, e um construtor (ela também pode ter um estado).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043608" y="4653136"/>
            <a:ext cx="1872208" cy="936104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F66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436096" y="4581128"/>
            <a:ext cx="1440160" cy="115212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F66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5436096" y="3212976"/>
            <a:ext cx="1440160" cy="10801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F66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043608" y="3284984"/>
            <a:ext cx="1872208" cy="864096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F66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pt-BR"/>
              <a:t>CLASSE				OBJETO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					maça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        Fruta				banana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					cereja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					gustavo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      Pessoa				luana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					vitor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131840" y="3501008"/>
            <a:ext cx="2160240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5F66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3131840" y="4941168"/>
            <a:ext cx="2160240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5F66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ATRIBUTOS E MÉTODOS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914400" y="1772816"/>
            <a:ext cx="7315200" cy="50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Atributos são variáveis contidas em uma classe.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Métodos são </a:t>
            </a:r>
            <a:r>
              <a:rPr lang="pt-BR"/>
              <a:t>usados</a:t>
            </a:r>
            <a:r>
              <a:rPr lang="pt-BR"/>
              <a:t> para realizar determinadas ações.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Um método é um bloco de código do qual apenas roda, se for chamado. Você pode passar dados, conhecido como parâmetros, em um método.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Exemplo: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int meuMetodo(String nome, int idade) {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	System.out.println(“Meu nome é: ” </a:t>
            </a:r>
            <a:r>
              <a:rPr b="1" i="1" lang="pt-BR"/>
              <a:t>+</a:t>
            </a:r>
            <a:r>
              <a:rPr i="1" lang="pt-BR"/>
              <a:t> nome + “e 		tenho: ” </a:t>
            </a:r>
            <a:r>
              <a:rPr b="1" i="1" lang="pt-BR"/>
              <a:t>+</a:t>
            </a:r>
            <a:r>
              <a:rPr i="1" lang="pt-BR"/>
              <a:t> idade </a:t>
            </a:r>
            <a:r>
              <a:rPr b="1" i="1" lang="pt-BR"/>
              <a:t>+</a:t>
            </a:r>
            <a:r>
              <a:rPr i="1" lang="pt-BR"/>
              <a:t> “ anos.”);</a:t>
            </a:r>
            <a:endParaRPr i="1"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	</a:t>
            </a:r>
            <a:r>
              <a:rPr b="1" i="1" lang="pt-BR"/>
              <a:t>return </a:t>
            </a:r>
            <a:r>
              <a:rPr i="1" lang="pt-BR"/>
              <a:t>0;</a:t>
            </a:r>
            <a:endParaRPr i="1"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}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recomendado é sempre armazenar o retorno de um método em uma variável, pois é mais fácil de ler e gerenciar.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OVERLOADING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914400" y="2132857"/>
            <a:ext cx="7315200" cy="417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É possível criar métodos com o mesmo nome, mas com diferentes parâmetros e retorno.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Exemplo: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	</a:t>
            </a:r>
            <a:r>
              <a:rPr i="1" lang="pt-BR"/>
              <a:t>static int somarNumero(int x, int y) { </a:t>
            </a:r>
            <a:endParaRPr i="1"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	return x + y; </a:t>
            </a:r>
            <a:endParaRPr i="1"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}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static double somarNumero(double x, double y) {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	return x + y; </a:t>
            </a:r>
            <a:endParaRPr i="1"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}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Arrays</a:t>
            </a:r>
            <a:r>
              <a:rPr lang="pt-BR"/>
              <a:t> são usados para armazenar vários valores em um única variável, ao invés de declarar em variáveis separadas cada valor.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Para declarar um </a:t>
            </a:r>
            <a:r>
              <a:rPr b="1" lang="pt-BR"/>
              <a:t>array</a:t>
            </a:r>
            <a:r>
              <a:rPr lang="pt-BR"/>
              <a:t>, defina o tipo da variável com colchetes. Exemplo: </a:t>
            </a:r>
            <a:r>
              <a:rPr i="1" lang="pt-BR"/>
              <a:t>String[] nomes = {“Huilson”, “Tais”, “Guilherme”, “Lucas”, “Eduarda”}</a:t>
            </a:r>
            <a:r>
              <a:rPr lang="pt-BR"/>
              <a:t>;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Você pode acessar um elemento pelo seu índice. Exemplo: </a:t>
            </a:r>
            <a:r>
              <a:rPr i="1" lang="pt-BR"/>
              <a:t>System.out.println(nome[0])</a:t>
            </a:r>
            <a:r>
              <a:rPr lang="pt-BR"/>
              <a:t>;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Para retornar o número de elementos de um </a:t>
            </a:r>
            <a:r>
              <a:rPr b="1" lang="pt-BR"/>
              <a:t>array</a:t>
            </a:r>
            <a:r>
              <a:rPr lang="pt-BR"/>
              <a:t> você pode usar </a:t>
            </a:r>
            <a:r>
              <a:rPr i="1" lang="pt-BR"/>
              <a:t>.length</a:t>
            </a:r>
            <a:endParaRPr i="1"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</a:pPr>
            <a:r>
              <a:rPr b="1" lang="pt-BR" sz="6000"/>
              <a:t>REVISÃO</a:t>
            </a:r>
            <a:endParaRPr b="1" sz="6000"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W3schools, </a:t>
            </a:r>
            <a:r>
              <a:rPr b="1" lang="pt-BR"/>
              <a:t>Java Tutorial</a:t>
            </a:r>
            <a:r>
              <a:rPr lang="pt-BR"/>
              <a:t>. Link: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https://www.w3schools.com/java/java_arrays.asp</a:t>
            </a:r>
            <a:r>
              <a:rPr lang="pt-BR"/>
              <a:t>, 2022.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Rodrigues, Érick Oliveira. </a:t>
            </a:r>
            <a:r>
              <a:rPr b="1" lang="pt-BR"/>
              <a:t>ORIENTAÇÃO A OBJETOS 2</a:t>
            </a:r>
            <a:r>
              <a:rPr lang="pt-BR"/>
              <a:t> - </a:t>
            </a:r>
            <a:r>
              <a:rPr i="1" lang="pt-BR"/>
              <a:t>Revisão e Particularidades Java , 2021.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Guanabara, Gustavo. </a:t>
            </a:r>
            <a:r>
              <a:rPr b="1" lang="pt-BR"/>
              <a:t>Curso de Java</a:t>
            </a:r>
            <a:r>
              <a:rPr lang="pt-BR"/>
              <a:t>. Link: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https://www.youtube.com/watch?v=sTX0UEplF54&amp;list=PLHz_AreHm4dkI2ZdjTwZA4mPMxWTfNSpR</a:t>
            </a:r>
            <a:r>
              <a:rPr lang="pt-BR"/>
              <a:t>, 2015.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Você pode criar um loop através de um </a:t>
            </a:r>
            <a:r>
              <a:rPr b="1" lang="pt-BR"/>
              <a:t>array </a:t>
            </a:r>
            <a:r>
              <a:rPr lang="pt-BR"/>
              <a:t>usando </a:t>
            </a:r>
            <a:r>
              <a:rPr b="1" lang="pt-BR"/>
              <a:t>for</a:t>
            </a:r>
            <a:r>
              <a:rPr lang="pt-BR"/>
              <a:t> junto com o uso do </a:t>
            </a:r>
            <a:r>
              <a:rPr b="1" lang="pt-BR"/>
              <a:t>.length</a:t>
            </a:r>
            <a:endParaRPr b="1"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String[] cars = {"Volvo", "BMW", "Ford", "Mazda"}; </a:t>
            </a:r>
            <a:endParaRPr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for (int i = 0; i &lt; cars.length; i++) { </a:t>
            </a:r>
            <a:endParaRPr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System.out.println(cars[i]);</a:t>
            </a:r>
            <a:endParaRPr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}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Você também pode usar um </a:t>
            </a:r>
            <a:r>
              <a:rPr b="1" lang="pt-BR"/>
              <a:t>for-each</a:t>
            </a:r>
            <a:endParaRPr b="1"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String[] cars = {"Volvo", "BMW", "Ford", "Mazda"}; </a:t>
            </a:r>
            <a:endParaRPr i="1"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for (String i : cars) { </a:t>
            </a:r>
            <a:endParaRPr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System.out.println(cars[i]);</a:t>
            </a:r>
            <a:endParaRPr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}</a:t>
            </a:r>
            <a:endParaRPr/>
          </a:p>
          <a:p>
            <a:pPr indent="0" lvl="1" marL="320040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ARRAY MULTIDIMENSIONAL 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92405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Um </a:t>
            </a:r>
            <a:r>
              <a:rPr b="1" lang="pt-BR"/>
              <a:t>array</a:t>
            </a:r>
            <a:r>
              <a:rPr lang="pt-BR"/>
              <a:t> multidimensional é um </a:t>
            </a:r>
            <a:r>
              <a:rPr b="1" lang="pt-BR"/>
              <a:t>array</a:t>
            </a:r>
            <a:r>
              <a:rPr lang="pt-BR"/>
              <a:t> de </a:t>
            </a:r>
            <a:r>
              <a:rPr b="1" lang="pt-BR"/>
              <a:t>arrays,</a:t>
            </a:r>
            <a:r>
              <a:rPr lang="pt-BR"/>
              <a:t> também </a:t>
            </a:r>
            <a:r>
              <a:rPr lang="pt-BR"/>
              <a:t>chamado</a:t>
            </a:r>
            <a:r>
              <a:rPr lang="pt-BR"/>
              <a:t> de </a:t>
            </a:r>
            <a:r>
              <a:rPr b="1" lang="pt-BR"/>
              <a:t>matriz</a:t>
            </a:r>
            <a:r>
              <a:rPr lang="pt-BR"/>
              <a:t>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1"/>
          </a:p>
          <a:p>
            <a:pPr indent="-192405" lvl="0" marL="228600" rtl="0" algn="l">
              <a:spcBef>
                <a:spcPts val="37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Para fazer um loop em uma</a:t>
            </a:r>
            <a:r>
              <a:rPr b="1" lang="pt-BR"/>
              <a:t> matriz</a:t>
            </a:r>
            <a:r>
              <a:rPr lang="pt-BR"/>
              <a:t> você pode usar um </a:t>
            </a:r>
            <a:r>
              <a:rPr b="1" lang="pt-BR"/>
              <a:t>for loop</a:t>
            </a:r>
            <a:r>
              <a:rPr lang="pt-BR"/>
              <a:t> dentro de outro </a:t>
            </a:r>
            <a:r>
              <a:rPr b="1" lang="pt-BR"/>
              <a:t>for loop</a:t>
            </a:r>
            <a:r>
              <a:rPr lang="pt-BR"/>
              <a:t> para alcançar os elementos da </a:t>
            </a:r>
            <a:r>
              <a:rPr b="1" lang="pt-BR"/>
              <a:t>matriz</a:t>
            </a:r>
            <a:r>
              <a:rPr lang="pt-BR"/>
              <a:t>.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int[][] myNumbers = { {1, 2, 3, 4}, {5, 6, 7} }; </a:t>
            </a:r>
            <a:endParaRPr i="1"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for (int i = 0; i &lt; myNumbers.length; ++i){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	for(int j = 0; j &lt; myNumbers[i].length; ++j) { 			System.out.println(myNumbers[i][j]); </a:t>
            </a:r>
            <a:endParaRPr i="1"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		}</a:t>
            </a:r>
            <a:br>
              <a:rPr i="1" lang="pt-BR"/>
            </a:br>
            <a:r>
              <a:rPr i="1" lang="pt-BR"/>
              <a:t>	} 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RECURSÃO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Recursão é uma </a:t>
            </a:r>
            <a:r>
              <a:rPr lang="pt-BR"/>
              <a:t>técnica</a:t>
            </a:r>
            <a:r>
              <a:rPr lang="pt-BR"/>
              <a:t> de fazer uma função chamar a ela mesma. Essa </a:t>
            </a:r>
            <a:r>
              <a:rPr lang="pt-BR"/>
              <a:t>técnica</a:t>
            </a:r>
            <a:r>
              <a:rPr lang="pt-BR"/>
              <a:t> permite resolver problemas complexos os transformando em um simples e fácil de resolver.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Recursão é algo muito difícil de </a:t>
            </a:r>
            <a:r>
              <a:rPr lang="pt-BR"/>
              <a:t>entender,</a:t>
            </a:r>
            <a:r>
              <a:rPr lang="pt-BR"/>
              <a:t> e a melhor maneira de se familiarizar com ela é testando.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EXEMPLO BÁSICO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public static void main(String[] args) {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	int result = sum(10);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 	System.out.println(result);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}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public static int sum(int k) {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	if (k &gt; 0) {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return k + sum(k - 1);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	} else {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return 0;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	} 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}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749" y="5307285"/>
            <a:ext cx="38766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pt-BR"/>
              <a:t>EXEMPLO DA SEQUÊNCIA DE FIBONACCI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914400" y="1844824"/>
            <a:ext cx="7315200" cy="489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static public int fibonacci(int x) {</a:t>
            </a:r>
            <a:endParaRPr i="1"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if (x == 0 || x == 1 ){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    System.out.println("Adicionar "+ x +" a soma!");        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    return x;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}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int y = x-1;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int z = x-2;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System.out.println("Novo calculo: "+ y + " e "+ z);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    return fibonacci(x - 1) + fibonacci(x - 2);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pt-BR"/>
              <a:t>    }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/>
              <a:t>Mais detalhes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http://www.universidadejava.com.br/java/java-fibonacci/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pt-BR"/>
              <a:t>EXEMPLO DA SEQUÊNCIA DE FIBONACCI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844824"/>
            <a:ext cx="6984775" cy="464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pt-BR"/>
              <a:t>PASSAGEM POR </a:t>
            </a:r>
            <a:r>
              <a:rPr lang="pt-BR"/>
              <a:t>REFERÊNCIA</a:t>
            </a:r>
            <a:br>
              <a:rPr lang="pt-BR"/>
            </a:br>
            <a:r>
              <a:rPr lang="pt-BR"/>
              <a:t>E PASSAGEM POR VALOR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5404" lvl="0" marL="2286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Em suma, na passagem por valor, um tipo recebe o próprio valor. Exemplo: </a:t>
            </a:r>
            <a:r>
              <a:rPr i="1" lang="pt-BR"/>
              <a:t>int x = 1</a:t>
            </a:r>
            <a:r>
              <a:rPr lang="pt-BR"/>
              <a:t>;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Na passagem por referência, o tipo recebe uma referência </a:t>
            </a:r>
            <a:r>
              <a:rPr i="1" lang="pt-BR"/>
              <a:t>(endereço)</a:t>
            </a:r>
            <a:r>
              <a:rPr lang="pt-BR"/>
              <a:t> para um objeto, ou o tipo recebe a referência do valor. Exemplo: </a:t>
            </a:r>
            <a:r>
              <a:rPr i="1" lang="pt-BR"/>
              <a:t>String a = “1”;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Mais informações: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https://pt.stackoverflow.com/questions/59437/qual-a-diferen%C3%A7a-entre-passagem-por-valor-e-passagem-por-refer%C3%AAncia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pt-BR"/>
              <a:t>PASSAGEM POR </a:t>
            </a:r>
            <a:r>
              <a:rPr lang="pt-BR"/>
              <a:t>REFERÊNCIA</a:t>
            </a:r>
            <a:br>
              <a:rPr lang="pt-BR"/>
            </a:br>
            <a:r>
              <a:rPr lang="pt-BR"/>
              <a:t>E PASSAGEM POR VALOR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5879" lvl="0" marL="2286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Para tentar evitar confusão, podemos dizer que os </a:t>
            </a:r>
            <a:r>
              <a:rPr i="1" lang="pt-BR"/>
              <a:t>tipos de valor</a:t>
            </a:r>
            <a:r>
              <a:rPr lang="pt-BR"/>
              <a:t> são "tipos primitivos", e os tipos por referência são "tipos complexos", que é como eles são conhecidos em algumas comunidades.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Na passagem por </a:t>
            </a:r>
            <a:r>
              <a:rPr b="1" lang="pt-BR"/>
              <a:t>valor</a:t>
            </a:r>
            <a:r>
              <a:rPr lang="pt-BR"/>
              <a:t>, é passada uma cópia do valor da variável.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Na passagem por </a:t>
            </a:r>
            <a:r>
              <a:rPr b="1" lang="pt-BR"/>
              <a:t>referência</a:t>
            </a:r>
            <a:r>
              <a:rPr lang="pt-BR"/>
              <a:t>, é passada uma referência à própria variável.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BREAK E CONTINUE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 palavra-chave </a:t>
            </a:r>
            <a:r>
              <a:rPr b="1" lang="pt-BR"/>
              <a:t>continue</a:t>
            </a:r>
            <a:r>
              <a:rPr lang="pt-BR"/>
              <a:t> quebra uma iteração (no loop) se uma condição especial for alcançada, e continua com a próxima iteração do </a:t>
            </a:r>
            <a:r>
              <a:rPr i="1" lang="pt-BR"/>
              <a:t>loop</a:t>
            </a:r>
            <a:r>
              <a:rPr lang="pt-BR"/>
              <a:t>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 palavra-chave</a:t>
            </a:r>
            <a:r>
              <a:rPr b="1" lang="pt-BR"/>
              <a:t> break </a:t>
            </a:r>
            <a:r>
              <a:rPr lang="pt-BR"/>
              <a:t>possui as seguintes características:</a:t>
            </a:r>
            <a:r>
              <a:rPr b="1" lang="pt-BR"/>
              <a:t> 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Quando o JAVA alcança uma palavra-chave </a:t>
            </a:r>
            <a:r>
              <a:rPr b="1" lang="pt-BR"/>
              <a:t>break</a:t>
            </a:r>
            <a:r>
              <a:rPr lang="pt-BR"/>
              <a:t>, ele quebra o bloco para fora do bloco do </a:t>
            </a:r>
            <a:r>
              <a:rPr b="1" lang="pt-BR"/>
              <a:t>switch</a:t>
            </a:r>
            <a:r>
              <a:rPr lang="pt-BR"/>
              <a:t>.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Isso irá parar a execução do código e </a:t>
            </a:r>
            <a:r>
              <a:rPr lang="pt-BR"/>
              <a:t>dos outros</a:t>
            </a:r>
            <a:r>
              <a:rPr lang="pt-BR"/>
              <a:t> </a:t>
            </a:r>
            <a:r>
              <a:rPr i="1" lang="pt-BR"/>
              <a:t>case(s)</a:t>
            </a:r>
            <a:r>
              <a:rPr lang="pt-BR"/>
              <a:t> dentro do bloco.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Um </a:t>
            </a:r>
            <a:r>
              <a:rPr b="1" lang="pt-BR"/>
              <a:t>break</a:t>
            </a:r>
            <a:r>
              <a:rPr lang="pt-BR"/>
              <a:t> também pode ser usado para sair de um </a:t>
            </a:r>
            <a:r>
              <a:rPr i="1" lang="pt-BR"/>
              <a:t>loop</a:t>
            </a:r>
            <a:r>
              <a:rPr lang="pt-BR"/>
              <a:t>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EXEMPLO DE BREAK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914400" y="1700807"/>
            <a:ext cx="7315200" cy="515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int day = 4;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switch (day) {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1: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System.out.println("Monday");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pt-BR" sz="1200"/>
              <a:t>			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2: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System.out.println("Tuesday");</a:t>
            </a:r>
            <a:endParaRPr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 </a:t>
            </a:r>
            <a:r>
              <a:rPr b="1" lang="pt-BR" sz="1200"/>
              <a:t>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3: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System.out.println("Wednesday");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pt-BR" sz="1200"/>
              <a:t>			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4: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System.out.println("Thursday"); </a:t>
            </a:r>
            <a:endParaRPr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pt-BR" sz="1200"/>
              <a:t>			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5: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System.out.println("Friday");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pt-BR" sz="1200"/>
              <a:t>			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6: </a:t>
            </a:r>
            <a:endParaRPr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	System.out.println("Saturday");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pt-BR" sz="1200"/>
              <a:t>			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	case 7: 	System.out.println("Sunday");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pt-BR" sz="1200"/>
              <a:t>			break</a:t>
            </a:r>
            <a:r>
              <a:rPr lang="pt-BR" sz="1200"/>
              <a:t>; </a:t>
            </a:r>
            <a:endParaRPr sz="1200"/>
          </a:p>
          <a:p>
            <a:pPr indent="0" lvl="0" marL="457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	}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up Sorocaba - A importância dos requisitos de software"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3" y="288032"/>
            <a:ext cx="8508437" cy="63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OPERADOR TERNÁRIO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Um operador ternário faz parte da sintaxe para uma expressão condicional básica. (wikipédia)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Operador ternário em </a:t>
            </a:r>
            <a:r>
              <a:rPr b="1" lang="pt-BR"/>
              <a:t>if/else</a:t>
            </a:r>
            <a:r>
              <a:rPr lang="pt-BR"/>
              <a:t>: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variável</a:t>
            </a:r>
            <a:r>
              <a:rPr lang="pt-BR"/>
              <a:t> = (condição) </a:t>
            </a:r>
            <a:r>
              <a:rPr b="1" lang="pt-BR"/>
              <a:t>?</a:t>
            </a:r>
            <a:r>
              <a:rPr lang="pt-BR"/>
              <a:t> expressãoVerdadeira </a:t>
            </a:r>
            <a:r>
              <a:rPr b="1" lang="pt-BR"/>
              <a:t>:</a:t>
            </a:r>
            <a:r>
              <a:rPr lang="pt-BR"/>
              <a:t> Expressãofalsa;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Exemplo em JAVA: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int time = 20; </a:t>
            </a:r>
            <a:endParaRPr i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String result = (time &lt; 18) ? "Good day." : "Good evening."; </a:t>
            </a:r>
            <a:endParaRPr i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System.out.println(result);</a:t>
            </a:r>
            <a:endParaRPr i="1"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MODIFICADORES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914400" y="2769833"/>
            <a:ext cx="7315200" cy="404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A dois grupos de modificadores: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Modificadores de Acesso, do qual controlam o nível de acesso.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Modificadores de Não-Acesso, não controlam o nível de acesso mas garantem outras </a:t>
            </a:r>
            <a:r>
              <a:rPr lang="pt-BR"/>
              <a:t>funcionalidades.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http://www.mauda.com.br/?p=1433</a:t>
            </a:r>
            <a:endParaRPr/>
          </a:p>
        </p:txBody>
      </p:sp>
      <p:pic>
        <p:nvPicPr>
          <p:cNvPr descr="OO + Java Básico: Modificadores de Acesso" id="274" name="Google Shape;2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64" y="4221088"/>
            <a:ext cx="4876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MODIFICADORES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914400" y="2769833"/>
            <a:ext cx="7315200" cy="404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Modificadores de Classe: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pt-BR"/>
              <a:t>public</a:t>
            </a:r>
            <a:r>
              <a:rPr lang="pt-BR"/>
              <a:t> (Acesso): Acessível a outras classes.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pt-BR"/>
              <a:t>default </a:t>
            </a:r>
            <a:r>
              <a:rPr lang="pt-BR"/>
              <a:t>(Acesso): Acessível a classes do mesmo pacote.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pt-BR"/>
              <a:t>final</a:t>
            </a:r>
            <a:r>
              <a:rPr lang="pt-BR"/>
              <a:t> (Não-Acesso): Não pode herdada, gerar folhas.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pt-BR"/>
              <a:t>abstract </a:t>
            </a:r>
            <a:r>
              <a:rPr lang="pt-BR"/>
              <a:t>(Não-Acesso): Não pode criar objetos.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MODIFICADORES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914400" y="2132857"/>
            <a:ext cx="73152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Modificadores de atributos, métodos e construtores: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public</a:t>
            </a:r>
            <a:r>
              <a:rPr lang="pt-BR"/>
              <a:t> (Acesso): Acessível para todas as classe.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private</a:t>
            </a:r>
            <a:r>
              <a:rPr lang="pt-BR"/>
              <a:t> (Acesso): Acessível apenas para o classe declarada.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default </a:t>
            </a:r>
            <a:r>
              <a:rPr lang="pt-BR"/>
              <a:t>(Acesso): Acessível apenas no mesmo pacote.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protected </a:t>
            </a:r>
            <a:r>
              <a:rPr lang="pt-BR"/>
              <a:t>(Acesso): Acessível apenas para o mesmo pacote e subclasse 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final </a:t>
            </a:r>
            <a:r>
              <a:rPr lang="pt-BR"/>
              <a:t>(Não-Acesso): Não pode ser sobrescrito ou modificado.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static </a:t>
            </a:r>
            <a:r>
              <a:rPr lang="pt-BR"/>
              <a:t>(Não-Acesso): Pertence a classe, ao invés do objeto.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abstract </a:t>
            </a:r>
            <a:r>
              <a:rPr lang="pt-BR"/>
              <a:t>(Não-Acesso): Só pode ser usado em métodos, faz com que o método seja usado somente em subclasses.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transient </a:t>
            </a:r>
            <a:r>
              <a:rPr lang="pt-BR"/>
              <a:t>(Não-Acesso): São ignorados quando o objeto que os contém é serializado.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synchronized </a:t>
            </a:r>
            <a:r>
              <a:rPr lang="pt-BR"/>
              <a:t>(Não-Acesso): Podem ser acessados somente por uma </a:t>
            </a:r>
            <a:r>
              <a:rPr i="1" lang="pt-BR"/>
              <a:t>thread </a:t>
            </a:r>
            <a:r>
              <a:rPr lang="pt-BR"/>
              <a:t>de cada vez.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volatile </a:t>
            </a:r>
            <a:r>
              <a:rPr lang="pt-BR"/>
              <a:t>(Não-Acesso): O valor de um atributo não é alocado na thread, e é sempre lido da memória primária.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899592" y="2924944"/>
            <a:ext cx="7315200" cy="3312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O significado de Encapsulamento, é ter a certeza que a informação “sensível” esteja </a:t>
            </a:r>
            <a:r>
              <a:rPr lang="pt-BR"/>
              <a:t>escondida</a:t>
            </a:r>
            <a:r>
              <a:rPr lang="pt-BR"/>
              <a:t> do usuário. Para alcançar isso, deve-se: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Declarar as variáveis/atributos da classe como privado.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Gerar métodos</a:t>
            </a:r>
            <a:r>
              <a:rPr b="1" lang="pt-BR"/>
              <a:t> getters</a:t>
            </a:r>
            <a:r>
              <a:rPr lang="pt-BR"/>
              <a:t> e </a:t>
            </a:r>
            <a:r>
              <a:rPr b="1" lang="pt-BR"/>
              <a:t>setters</a:t>
            </a:r>
            <a:r>
              <a:rPr lang="pt-BR"/>
              <a:t> para acessar e atualizar os valores das variáveis privadas.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 </a:t>
            </a:r>
            <a:r>
              <a:rPr lang="pt-BR"/>
              <a:t>método</a:t>
            </a:r>
            <a:r>
              <a:rPr lang="pt-BR"/>
              <a:t> </a:t>
            </a:r>
            <a:r>
              <a:rPr b="1" lang="pt-BR"/>
              <a:t>get</a:t>
            </a:r>
            <a:r>
              <a:rPr lang="pt-BR"/>
              <a:t> retorna o valor da variável.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 </a:t>
            </a:r>
            <a:r>
              <a:rPr lang="pt-BR"/>
              <a:t>método</a:t>
            </a:r>
            <a:r>
              <a:rPr lang="pt-BR"/>
              <a:t> </a:t>
            </a:r>
            <a:r>
              <a:rPr b="1" lang="pt-BR"/>
              <a:t>set</a:t>
            </a:r>
            <a:r>
              <a:rPr lang="pt-BR"/>
              <a:t> pega um </a:t>
            </a:r>
            <a:r>
              <a:rPr lang="pt-BR"/>
              <a:t>parâmetro</a:t>
            </a:r>
            <a:r>
              <a:rPr lang="pt-BR"/>
              <a:t> e envia a variável.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914400" y="2132857"/>
            <a:ext cx="73152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79" lvl="1" marL="502919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Em JAVA, é possível herdar atributos e métodos de uma classe para outra. O conceito de herança é possível ser </a:t>
            </a:r>
            <a:r>
              <a:rPr lang="pt-BR"/>
              <a:t>dividido</a:t>
            </a:r>
            <a:r>
              <a:rPr lang="pt-BR"/>
              <a:t> em dois grupos:</a:t>
            </a:r>
            <a:endParaRPr/>
          </a:p>
          <a:p>
            <a:pPr indent="-182880" lvl="2" marL="685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pt-BR"/>
              <a:t>Superclasse (Classe mãe/raiz): A classe do qual é herdada.</a:t>
            </a:r>
            <a:endParaRPr/>
          </a:p>
          <a:p>
            <a:pPr indent="-182880" lvl="2" marL="685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pt-BR"/>
              <a:t>Subclasse (Classe filha/folha): A classe que herda de outra classe.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Para herdar algo de uma classe é usada a palavra chave, </a:t>
            </a:r>
            <a:r>
              <a:rPr b="1" lang="pt-BR"/>
              <a:t>extends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914400" y="2132857"/>
            <a:ext cx="73152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91452" lvl="1" marL="502919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polimorfismo significa “muitas formas”, e ocorre quando temos muitas classes que estão relacionadas uma </a:t>
            </a:r>
            <a:r>
              <a:rPr lang="pt-BR"/>
              <a:t>à outra</a:t>
            </a:r>
            <a:r>
              <a:rPr lang="pt-BR"/>
              <a:t> por herança.</a:t>
            </a:r>
            <a:endParaRPr/>
          </a:p>
          <a:p>
            <a:pPr indent="-102869" lvl="1" marL="502919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91452" lvl="1" marL="502919" rtl="0" algn="l">
              <a:spcBef>
                <a:spcPts val="252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Uma superclasse chamada </a:t>
            </a:r>
            <a:r>
              <a:rPr b="1" lang="pt-BR"/>
              <a:t>Animal</a:t>
            </a:r>
            <a:r>
              <a:rPr lang="pt-BR"/>
              <a:t> possui um método chamado </a:t>
            </a:r>
            <a:r>
              <a:rPr i="1" lang="pt-BR"/>
              <a:t>somAnimal()</a:t>
            </a:r>
            <a:r>
              <a:rPr lang="pt-BR"/>
              <a:t>. As Subclasses chamadas </a:t>
            </a:r>
            <a:r>
              <a:rPr b="1" lang="pt-BR"/>
              <a:t>Porco</a:t>
            </a:r>
            <a:r>
              <a:rPr lang="pt-BR"/>
              <a:t>, </a:t>
            </a:r>
            <a:r>
              <a:rPr b="1" lang="pt-BR"/>
              <a:t>Gato</a:t>
            </a:r>
            <a:r>
              <a:rPr lang="pt-BR"/>
              <a:t> e </a:t>
            </a:r>
            <a:r>
              <a:rPr b="1" lang="pt-BR"/>
              <a:t>Cachorro</a:t>
            </a:r>
            <a:r>
              <a:rPr lang="pt-BR"/>
              <a:t>, possuem o mesmo método, mas cada uma possui </a:t>
            </a:r>
            <a:r>
              <a:rPr lang="pt-BR"/>
              <a:t>características</a:t>
            </a:r>
            <a:r>
              <a:rPr lang="pt-BR"/>
              <a:t> </a:t>
            </a:r>
            <a:r>
              <a:rPr lang="pt-BR"/>
              <a:t>diferentes.</a:t>
            </a:r>
            <a:r>
              <a:rPr lang="pt-BR"/>
              <a:t> Exemplo:</a:t>
            </a:r>
            <a:endParaRPr/>
          </a:p>
          <a:p>
            <a:pPr indent="-102869" lvl="1" marL="502919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class Animal { </a:t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public void somAnimal() { </a:t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	System.out.println(“Bixinho faz som");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}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}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class Porco extends Animal { </a:t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public void somAnimal() { </a:t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	System.out.println(“O porco faz: oink oink oink");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}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}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class Cachorro extends Animal { </a:t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public void somAnimal() { </a:t>
            </a:r>
            <a:endParaRPr i="1"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	System.out.println(“O cachorro faz: au au au");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	} </a:t>
            </a:r>
            <a:endParaRPr/>
          </a:p>
          <a:p>
            <a:pPr indent="0" lvl="1" marL="320040" rtl="0" algn="l">
              <a:spcBef>
                <a:spcPts val="252"/>
              </a:spcBef>
              <a:spcAft>
                <a:spcPts val="0"/>
              </a:spcAft>
              <a:buSzPct val="100000"/>
              <a:buNone/>
            </a:pPr>
            <a:r>
              <a:rPr i="1" lang="pt-BR"/>
              <a:t>} 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TRABALHO DE REVISÃO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914400" y="2132857"/>
            <a:ext cx="73152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5579" lvl="1" marL="502919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Faça a implementação abaixo em dupla ou solo</a:t>
            </a:r>
            <a:endParaRPr sz="2000"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-220979" lvl="1" marL="502919" rtl="0" algn="l">
              <a:spcBef>
                <a:spcPts val="360"/>
              </a:spcBef>
              <a:spcAft>
                <a:spcPts val="0"/>
              </a:spcAft>
              <a:buSzPts val="2400"/>
              <a:buChar char="▪"/>
            </a:pPr>
            <a:r>
              <a:rPr b="1" i="1" lang="pt-BR" sz="2400"/>
              <a:t>Um jogo de </a:t>
            </a:r>
            <a:r>
              <a:rPr b="1" i="1" lang="pt-BR" sz="2400"/>
              <a:t>jokenpô</a:t>
            </a:r>
            <a:r>
              <a:rPr b="1" i="1" lang="pt-BR" sz="2400"/>
              <a:t>: </a:t>
            </a:r>
            <a:endParaRPr sz="2400"/>
          </a:p>
          <a:p>
            <a:pPr indent="-220980" lvl="2" marL="685800" rtl="0" algn="l"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i="1" lang="pt-BR" sz="2200"/>
              <a:t>O jogo precisa esperar que todos os jogadores tenham escolhido um movimento antes de mostrar o resultado</a:t>
            </a:r>
            <a:endParaRPr i="1" sz="2200"/>
          </a:p>
          <a:p>
            <a:pPr indent="-233680" lvl="2" marL="685800" rtl="0" algn="l">
              <a:spcBef>
                <a:spcPts val="320"/>
              </a:spcBef>
              <a:spcAft>
                <a:spcPts val="0"/>
              </a:spcAft>
              <a:buSzPts val="2400"/>
              <a:buChar char="▪"/>
            </a:pPr>
            <a:r>
              <a:rPr i="1" lang="pt-BR" sz="2200"/>
              <a:t>Empates devem ser tratados de alguma forma</a:t>
            </a:r>
            <a:endParaRPr i="1" sz="2200"/>
          </a:p>
          <a:p>
            <a:pPr indent="-233680" lvl="2" marL="685800" rtl="0" algn="l">
              <a:spcBef>
                <a:spcPts val="320"/>
              </a:spcBef>
              <a:spcAft>
                <a:spcPts val="0"/>
              </a:spcAft>
              <a:buSzPts val="2400"/>
              <a:buChar char="▪"/>
            </a:pPr>
            <a:r>
              <a:rPr i="1" lang="pt-BR" sz="2200"/>
              <a:t>O jogo deve começar quando houver mais de dois jogadores, cada pode escolher um nickname</a:t>
            </a:r>
            <a:endParaRPr i="1" sz="2200"/>
          </a:p>
          <a:p>
            <a:pPr indent="-233680" lvl="2" marL="685800" rtl="0" algn="l">
              <a:spcBef>
                <a:spcPts val="320"/>
              </a:spcBef>
              <a:spcAft>
                <a:spcPts val="0"/>
              </a:spcAft>
              <a:buSzPts val="2400"/>
              <a:buChar char="▪"/>
            </a:pPr>
            <a:r>
              <a:rPr i="1" lang="pt-BR" sz="2200"/>
              <a:t>Tratar saída de um jogador</a:t>
            </a:r>
            <a:endParaRPr i="1" sz="2200"/>
          </a:p>
          <a:p>
            <a:pPr indent="-220980" lvl="2" marL="685800" rtl="0" algn="l"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i="1" lang="pt-BR" sz="2200"/>
              <a:t>Score de pontos dos players</a:t>
            </a:r>
            <a:endParaRPr sz="2200"/>
          </a:p>
          <a:p>
            <a:pPr indent="-220980" lvl="2" marL="685800" rtl="0" algn="l"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i="1" lang="pt-BR" sz="2200"/>
              <a:t>Implementação da Interface não é obrigatória.</a:t>
            </a:r>
            <a:endParaRPr sz="2200"/>
          </a:p>
          <a:p>
            <a:pPr indent="0" lvl="0" marL="6858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81280" lvl="2" marL="6858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Cada linha de código que roda em JAVA deve estar dentro de uma classe. 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Nota:</a:t>
            </a:r>
            <a:r>
              <a:rPr lang="pt-BR"/>
              <a:t> JAVA é </a:t>
            </a:r>
            <a:r>
              <a:rPr i="1" lang="pt-BR"/>
              <a:t>case-sensitive</a:t>
            </a:r>
            <a:r>
              <a:rPr lang="pt-BR"/>
              <a:t>: “MinhaClasse" e "minhaclasse" tem diferentes significados, essa técnica é chamada CamelCase.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Toda classe ou interface começa com letra maiúscula e todo atributo, método, variável.</a:t>
            </a:r>
            <a:endParaRPr/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pt-BR"/>
              <a:t> </a:t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nome do arquivo JAVA deve conter o nome da classe. Quando salvamos o arquivo, save-o usando o nome classe e adicione .java no final do nome do arquivo.</a:t>
            </a:r>
            <a:endParaRPr/>
          </a:p>
          <a:p>
            <a:pPr indent="-65404" lvl="0" marL="22860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pt-BR"/>
              <a:t>TIPOS DE VARIÁVEL EM JAVA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Existem 5 tipos de variáveis primitivas em JAVA:</a:t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int myNum = 5; //números inteiros positivos e negativos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float myFloatNum = 5.99f; //números reais positivos e negativos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char myLetter = 'D'; //caractere reconhecido pela tabela ASCII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boolean myBool = true; //variável de valor binário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String myText = "Hello"; //um conjunto de caracteres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CONVERSÃO DE VARIÁVEL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A </a:t>
            </a:r>
            <a:r>
              <a:rPr b="1" lang="pt-BR"/>
              <a:t>conversão abrangente</a:t>
            </a:r>
            <a:r>
              <a:rPr lang="pt-BR"/>
              <a:t> é feita automaticamente quando se passa uma variável de tipo menor para uma variável de tipo maior. Exemplo:</a:t>
            </a:r>
            <a:endParaRPr/>
          </a:p>
          <a:p>
            <a:pPr indent="0" lvl="1" marL="32004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	int numero = 9;</a:t>
            </a:r>
            <a:endParaRPr/>
          </a:p>
          <a:p>
            <a:pPr indent="0" lvl="1" marL="32004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	double outroNumero = numero;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A </a:t>
            </a:r>
            <a:r>
              <a:rPr b="1" lang="pt-BR"/>
              <a:t>conversão estreita </a:t>
            </a:r>
            <a:r>
              <a:rPr lang="pt-BR"/>
              <a:t>é feita de forma manual, colocando o tipo em </a:t>
            </a:r>
            <a:r>
              <a:rPr lang="pt-BR"/>
              <a:t>parênteses</a:t>
            </a:r>
            <a:r>
              <a:rPr lang="pt-BR"/>
              <a:t> na frente da variável.</a:t>
            </a:r>
            <a:endParaRPr/>
          </a:p>
          <a:p>
            <a:pPr indent="0" lvl="1" marL="32004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	double outroNumero = 9.55f;</a:t>
            </a:r>
            <a:endParaRPr/>
          </a:p>
          <a:p>
            <a:pPr indent="0" lvl="1" marL="32004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	int numero = (int) outroNumero;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CONVERSÃO DE VARIÁVEL</a:t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pt-BR"/>
              <a:t>Widening Casting</a:t>
            </a:r>
            <a:r>
              <a:rPr lang="pt-BR"/>
              <a:t> (automático) – convertendo um tipo menor para um tipo maior.</a:t>
            </a:r>
            <a:br>
              <a:rPr lang="pt-BR"/>
            </a:br>
            <a:r>
              <a:rPr lang="pt-BR"/>
              <a:t>byte -&gt; short -&gt; char -&gt; int -&gt; long -&gt; float -&gt; double</a:t>
            </a:r>
            <a:br>
              <a:rPr lang="pt-BR"/>
            </a:br>
            <a:br>
              <a:rPr lang="pt-BR"/>
            </a:b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pt-BR"/>
              <a:t>Narrowing Casting</a:t>
            </a:r>
            <a:r>
              <a:rPr lang="pt-BR"/>
              <a:t> (manual) – convertendo um tipo maior para um tipo menor.</a:t>
            </a:r>
            <a:br>
              <a:rPr lang="pt-BR"/>
            </a:br>
            <a:r>
              <a:rPr lang="pt-BR"/>
              <a:t>double -&gt; float -&gt; long -&gt; int -&gt; char -&gt; short -&gt; byte 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OPERADORES EM JAVA</a:t>
            </a:r>
            <a:endParaRPr/>
          </a:p>
        </p:txBody>
      </p:sp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" y="3140968"/>
            <a:ext cx="8718550" cy="2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SYSTEM.OUT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Em JAVA é possível usar os métodos </a:t>
            </a:r>
            <a:r>
              <a:rPr i="1" lang="pt-BR"/>
              <a:t>println/print</a:t>
            </a:r>
            <a:r>
              <a:rPr lang="pt-BR"/>
              <a:t> para imprimir textos no console: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System.out.println(“Esse é um exemplo”);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System.out.print(5+5);</a:t>
            </a:r>
            <a:endParaRPr/>
          </a:p>
          <a:p>
            <a:pPr indent="-68579" lvl="1" marL="50291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-182879" lvl="1" marL="502919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pt-BR"/>
              <a:t>System.out.println(“Uma variável foco do escopo”, + var);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pectiva">
  <a:themeElements>
    <a:clrScheme name="Perspectiva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2022-07-13T21:52:01Z</dcterms:created>
  <dc:creator>Tais Prado</dc:creator>
</cp:coreProperties>
</file>