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e47606596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e47606596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e47606596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e47606596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e47606596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e47606596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e46c48eab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e46c48eab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e47606596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e47606596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www.youtube.com/watch?v=n7r2tN565dI" TargetMode="Externa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7Q4Lllk6OJM" TargetMode="Externa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ibm.com/docs/pt-br/instana-observability/current?topic=overview" TargetMode="External"/><Relationship Id="rId4" Type="http://schemas.openxmlformats.org/officeDocument/2006/relationships/hyperlink" Target="https://www.ibm.com/br-pt/products/instana" TargetMode="External"/><Relationship Id="rId5" Type="http://schemas.openxmlformats.org/officeDocument/2006/relationships/hyperlink" Target="https://www.ibm.com/docs/pt-br/instana-observability/current?topic=configuring-monitoring-supported-technologies" TargetMode="External"/><Relationship Id="rId6" Type="http://schemas.openxmlformats.org/officeDocument/2006/relationships/hyperlink" Target="https://www.youtube.com/watch?v=n7r2tN565dI" TargetMode="External"/><Relationship Id="rId7" Type="http://schemas.openxmlformats.org/officeDocument/2006/relationships/hyperlink" Target="https://www.youtube.com/watch?v=7Q4Lllk6OJM" TargetMode="External"/><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64200" y="3568925"/>
            <a:ext cx="8520600" cy="1482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3000"/>
              <a:buFont typeface="Arial"/>
              <a:buNone/>
            </a:pPr>
            <a:r>
              <a:rPr b="1" lang="pt-BR" sz="1600">
                <a:solidFill>
                  <a:schemeClr val="dk1"/>
                </a:solidFill>
                <a:latin typeface="Calibri"/>
                <a:ea typeface="Calibri"/>
                <a:cs typeface="Calibri"/>
                <a:sym typeface="Calibri"/>
              </a:rPr>
              <a:t>UNIVERSIDADE TECNOLÓGICA FEDERAL DO PARANÁ</a:t>
            </a:r>
            <a:endParaRPr b="1" sz="1600">
              <a:solidFill>
                <a:schemeClr val="dk1"/>
              </a:solidFill>
              <a:latin typeface="Calibri"/>
              <a:ea typeface="Calibri"/>
              <a:cs typeface="Calibri"/>
              <a:sym typeface="Calibri"/>
            </a:endParaRPr>
          </a:p>
          <a:p>
            <a:pPr indent="0" lvl="0" marL="0" rtl="0" algn="ctr">
              <a:spcBef>
                <a:spcPts val="0"/>
              </a:spcBef>
              <a:spcAft>
                <a:spcPts val="0"/>
              </a:spcAft>
              <a:buNone/>
            </a:pPr>
            <a:r>
              <a:rPr b="1" lang="pt-BR" sz="1600">
                <a:solidFill>
                  <a:schemeClr val="dk1"/>
                </a:solidFill>
                <a:latin typeface="Calibri"/>
                <a:ea typeface="Calibri"/>
                <a:cs typeface="Calibri"/>
                <a:sym typeface="Calibri"/>
              </a:rPr>
              <a:t>CURSO DE TECNOLOGIA EM ANÁLISE E DESENVOLVIMENTO DE SISTEMAS</a:t>
            </a:r>
            <a:endParaRPr b="1" sz="1600">
              <a:solidFill>
                <a:schemeClr val="dk1"/>
              </a:solidFill>
              <a:latin typeface="Calibri"/>
              <a:ea typeface="Calibri"/>
              <a:cs typeface="Calibri"/>
              <a:sym typeface="Calibri"/>
            </a:endParaRPr>
          </a:p>
          <a:p>
            <a:pPr indent="0" lvl="0" marL="0" rtl="0" algn="ctr">
              <a:spcBef>
                <a:spcPts val="0"/>
              </a:spcBef>
              <a:spcAft>
                <a:spcPts val="0"/>
              </a:spcAft>
              <a:buNone/>
            </a:pPr>
            <a:r>
              <a:t/>
            </a:r>
            <a:endParaRPr b="1" sz="1600">
              <a:solidFill>
                <a:schemeClr val="dk1"/>
              </a:solidFill>
              <a:latin typeface="Calibri"/>
              <a:ea typeface="Calibri"/>
              <a:cs typeface="Calibri"/>
              <a:sym typeface="Calibri"/>
            </a:endParaRPr>
          </a:p>
          <a:p>
            <a:pPr indent="0" lvl="0" marL="0" rtl="0" algn="ctr">
              <a:spcBef>
                <a:spcPts val="0"/>
              </a:spcBef>
              <a:spcAft>
                <a:spcPts val="0"/>
              </a:spcAft>
              <a:buNone/>
            </a:pPr>
            <a:r>
              <a:rPr b="1" lang="pt-BR" sz="1600">
                <a:solidFill>
                  <a:schemeClr val="dk1"/>
                </a:solidFill>
                <a:latin typeface="Calibri"/>
                <a:ea typeface="Calibri"/>
                <a:cs typeface="Calibri"/>
                <a:sym typeface="Calibri"/>
              </a:rPr>
              <a:t>ALUNO: RODRIGO DOS SANTOS SILVA</a:t>
            </a:r>
            <a:endParaRPr/>
          </a:p>
        </p:txBody>
      </p:sp>
      <p:pic>
        <p:nvPicPr>
          <p:cNvPr id="55" name="Google Shape;55;p13"/>
          <p:cNvPicPr preferRelativeResize="0"/>
          <p:nvPr/>
        </p:nvPicPr>
        <p:blipFill>
          <a:blip r:embed="rId3">
            <a:alphaModFix/>
          </a:blip>
          <a:stretch>
            <a:fillRect/>
          </a:stretch>
        </p:blipFill>
        <p:spPr>
          <a:xfrm>
            <a:off x="0" y="197839"/>
            <a:ext cx="9144003" cy="29512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mt="38000"/>
          </a:blip>
          <a:stretch>
            <a:fillRect/>
          </a:stretch>
        </p:blipFill>
        <p:spPr>
          <a:xfrm>
            <a:off x="6481527" y="2453674"/>
            <a:ext cx="2662472" cy="2662450"/>
          </a:xfrm>
          <a:prstGeom prst="rect">
            <a:avLst/>
          </a:prstGeom>
          <a:noFill/>
          <a:ln>
            <a:noFill/>
          </a:ln>
        </p:spPr>
      </p:pic>
      <p:sp>
        <p:nvSpPr>
          <p:cNvPr id="61" name="Google Shape;61;p14"/>
          <p:cNvSpPr txBox="1"/>
          <p:nvPr/>
        </p:nvSpPr>
        <p:spPr>
          <a:xfrm>
            <a:off x="537975" y="1745125"/>
            <a:ext cx="8161500" cy="4311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SzPts val="1600"/>
              <a:buFont typeface="Calibri"/>
              <a:buChar char="-"/>
            </a:pPr>
            <a:r>
              <a:rPr lang="pt-BR" sz="1600">
                <a:solidFill>
                  <a:schemeClr val="dk1"/>
                </a:solidFill>
                <a:latin typeface="Calibri"/>
                <a:ea typeface="Calibri"/>
                <a:cs typeface="Calibri"/>
                <a:sym typeface="Calibri"/>
              </a:rPr>
              <a:t>Criado em 2015 na Alemanha, comprado em 2020 pela IBM</a:t>
            </a:r>
            <a:endParaRPr sz="1600">
              <a:latin typeface="Calibri"/>
              <a:ea typeface="Calibri"/>
              <a:cs typeface="Calibri"/>
              <a:sym typeface="Calibri"/>
            </a:endParaRPr>
          </a:p>
        </p:txBody>
      </p:sp>
      <p:sp>
        <p:nvSpPr>
          <p:cNvPr id="62" name="Google Shape;62;p14"/>
          <p:cNvSpPr txBox="1"/>
          <p:nvPr/>
        </p:nvSpPr>
        <p:spPr>
          <a:xfrm>
            <a:off x="537975" y="747850"/>
            <a:ext cx="7754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2000">
                <a:solidFill>
                  <a:srgbClr val="4A86E8"/>
                </a:solidFill>
                <a:latin typeface="Nunito"/>
                <a:ea typeface="Nunito"/>
                <a:cs typeface="Nunito"/>
                <a:sym typeface="Nunito"/>
              </a:rPr>
              <a:t>SOBRE</a:t>
            </a:r>
            <a:endParaRPr b="1" sz="2000">
              <a:solidFill>
                <a:srgbClr val="4A86E8"/>
              </a:solidFill>
              <a:latin typeface="Nunito"/>
              <a:ea typeface="Nunito"/>
              <a:cs typeface="Nunito"/>
              <a:sym typeface="Nunito"/>
            </a:endParaRPr>
          </a:p>
        </p:txBody>
      </p:sp>
      <p:sp>
        <p:nvSpPr>
          <p:cNvPr id="63" name="Google Shape;63;p14"/>
          <p:cNvSpPr txBox="1"/>
          <p:nvPr/>
        </p:nvSpPr>
        <p:spPr>
          <a:xfrm>
            <a:off x="537975" y="2453675"/>
            <a:ext cx="8161500" cy="4311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1"/>
              </a:buClr>
              <a:buSzPts val="1600"/>
              <a:buFont typeface="Calibri"/>
              <a:buChar char="-"/>
            </a:pPr>
            <a:r>
              <a:rPr lang="pt-BR" sz="1600">
                <a:solidFill>
                  <a:schemeClr val="dk1"/>
                </a:solidFill>
                <a:latin typeface="Calibri"/>
                <a:ea typeface="Calibri"/>
                <a:cs typeface="Calibri"/>
                <a:sym typeface="Calibri"/>
              </a:rPr>
              <a:t>APM (Application Performance Management)</a:t>
            </a:r>
            <a:endParaRPr/>
          </a:p>
        </p:txBody>
      </p:sp>
      <p:sp>
        <p:nvSpPr>
          <p:cNvPr id="64" name="Google Shape;64;p14"/>
          <p:cNvSpPr txBox="1"/>
          <p:nvPr/>
        </p:nvSpPr>
        <p:spPr>
          <a:xfrm>
            <a:off x="537975" y="3162225"/>
            <a:ext cx="8161500" cy="4311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SzPts val="1600"/>
              <a:buFont typeface="Calibri"/>
              <a:buChar char="-"/>
            </a:pPr>
            <a:r>
              <a:rPr lang="pt-BR" sz="1600">
                <a:latin typeface="Calibri"/>
                <a:ea typeface="Calibri"/>
                <a:cs typeface="Calibri"/>
                <a:sym typeface="Calibri"/>
              </a:rPr>
              <a:t>Criado </a:t>
            </a:r>
            <a:r>
              <a:rPr lang="pt-BR" sz="1600">
                <a:latin typeface="Calibri"/>
                <a:ea typeface="Calibri"/>
                <a:cs typeface="Calibri"/>
                <a:sym typeface="Calibri"/>
              </a:rPr>
              <a:t>para monitorar e rastrear dados de aplicações em microsserviços (</a:t>
            </a:r>
            <a:r>
              <a:rPr i="1" lang="pt-BR" sz="1600">
                <a:latin typeface="Calibri"/>
                <a:ea typeface="Calibri"/>
                <a:cs typeface="Calibri"/>
                <a:sym typeface="Calibri"/>
              </a:rPr>
              <a:t>Agent Based</a:t>
            </a:r>
            <a:r>
              <a:rPr lang="pt-BR" sz="1600">
                <a:latin typeface="Calibri"/>
                <a:ea typeface="Calibri"/>
                <a:cs typeface="Calibri"/>
                <a:sym typeface="Calibri"/>
              </a:rPr>
              <a:t>)</a:t>
            </a:r>
            <a:endParaRPr sz="1600">
              <a:latin typeface="Calibri"/>
              <a:ea typeface="Calibri"/>
              <a:cs typeface="Calibri"/>
              <a:sym typeface="Calibri"/>
            </a:endParaRPr>
          </a:p>
        </p:txBody>
      </p:sp>
      <p:sp>
        <p:nvSpPr>
          <p:cNvPr id="65" name="Google Shape;65;p14"/>
          <p:cNvSpPr txBox="1"/>
          <p:nvPr/>
        </p:nvSpPr>
        <p:spPr>
          <a:xfrm>
            <a:off x="537975" y="3870775"/>
            <a:ext cx="8161500" cy="8004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SzPts val="1600"/>
              <a:buFont typeface="Calibri"/>
              <a:buChar char="-"/>
            </a:pPr>
            <a:r>
              <a:rPr lang="pt-BR" sz="1600">
                <a:latin typeface="Calibri"/>
                <a:ea typeface="Calibri"/>
                <a:cs typeface="Calibri"/>
                <a:sym typeface="Calibri"/>
              </a:rPr>
              <a:t>P</a:t>
            </a:r>
            <a:r>
              <a:rPr lang="pt-BR" sz="1600">
                <a:latin typeface="Calibri"/>
                <a:ea typeface="Calibri"/>
                <a:cs typeface="Calibri"/>
                <a:sym typeface="Calibri"/>
              </a:rPr>
              <a:t>ermite configurações para agilizar a monitoração e rastreio </a:t>
            </a:r>
            <a:endParaRPr sz="1600">
              <a:latin typeface="Calibri"/>
              <a:ea typeface="Calibri"/>
              <a:cs typeface="Calibri"/>
              <a:sym typeface="Calibri"/>
            </a:endParaRPr>
          </a:p>
          <a:p>
            <a:pPr indent="-330200" lvl="1" marL="914400" rtl="0" algn="l">
              <a:lnSpc>
                <a:spcPct val="150000"/>
              </a:lnSpc>
              <a:spcBef>
                <a:spcPts val="0"/>
              </a:spcBef>
              <a:spcAft>
                <a:spcPts val="0"/>
              </a:spcAft>
              <a:buSzPts val="1600"/>
              <a:buFont typeface="Calibri"/>
              <a:buChar char="-"/>
            </a:pPr>
            <a:r>
              <a:rPr lang="pt-BR" sz="1600">
                <a:latin typeface="Calibri"/>
                <a:ea typeface="Calibri"/>
                <a:cs typeface="Calibri"/>
                <a:sym typeface="Calibri"/>
              </a:rPr>
              <a:t>Ex. separar entre infra, banco de dados, devs web, negócio, etc.</a:t>
            </a:r>
            <a:endParaRPr sz="16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5"/>
          <p:cNvPicPr preferRelativeResize="0"/>
          <p:nvPr/>
        </p:nvPicPr>
        <p:blipFill>
          <a:blip r:embed="rId3">
            <a:alphaModFix amt="38000"/>
          </a:blip>
          <a:stretch>
            <a:fillRect/>
          </a:stretch>
        </p:blipFill>
        <p:spPr>
          <a:xfrm>
            <a:off x="6481527" y="2453674"/>
            <a:ext cx="2662472" cy="2662450"/>
          </a:xfrm>
          <a:prstGeom prst="rect">
            <a:avLst/>
          </a:prstGeom>
          <a:noFill/>
          <a:ln>
            <a:noFill/>
          </a:ln>
        </p:spPr>
      </p:pic>
      <p:sp>
        <p:nvSpPr>
          <p:cNvPr id="71" name="Google Shape;71;p15"/>
          <p:cNvSpPr txBox="1"/>
          <p:nvPr/>
        </p:nvSpPr>
        <p:spPr>
          <a:xfrm>
            <a:off x="537975" y="747850"/>
            <a:ext cx="7754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2000">
                <a:solidFill>
                  <a:srgbClr val="4A86E8"/>
                </a:solidFill>
                <a:latin typeface="Nunito"/>
                <a:ea typeface="Nunito"/>
                <a:cs typeface="Nunito"/>
                <a:sym typeface="Nunito"/>
              </a:rPr>
              <a:t>SOBRE</a:t>
            </a:r>
            <a:endParaRPr b="1" sz="2000">
              <a:solidFill>
                <a:srgbClr val="4A86E8"/>
              </a:solidFill>
              <a:latin typeface="Nunito"/>
              <a:ea typeface="Nunito"/>
              <a:cs typeface="Nunito"/>
              <a:sym typeface="Nunito"/>
            </a:endParaRPr>
          </a:p>
        </p:txBody>
      </p:sp>
      <p:sp>
        <p:nvSpPr>
          <p:cNvPr id="72" name="Google Shape;72;p15"/>
          <p:cNvSpPr txBox="1"/>
          <p:nvPr/>
        </p:nvSpPr>
        <p:spPr>
          <a:xfrm>
            <a:off x="537975" y="1745125"/>
            <a:ext cx="7754700" cy="800400"/>
          </a:xfrm>
          <a:prstGeom prst="rect">
            <a:avLst/>
          </a:prstGeom>
          <a:noFill/>
          <a:ln>
            <a:noFill/>
          </a:ln>
        </p:spPr>
        <p:txBody>
          <a:bodyPr anchorCtr="0" anchor="t" bIns="91425" lIns="91425" spcFirstLastPara="1" rIns="91425" wrap="square" tIns="91425">
            <a:spAutoFit/>
          </a:bodyPr>
          <a:lstStyle/>
          <a:p>
            <a:pPr indent="-330200" lvl="0" marL="457200" rtl="0" algn="just">
              <a:lnSpc>
                <a:spcPct val="150000"/>
              </a:lnSpc>
              <a:spcBef>
                <a:spcPts val="0"/>
              </a:spcBef>
              <a:spcAft>
                <a:spcPts val="0"/>
              </a:spcAft>
              <a:buSzPts val="1600"/>
              <a:buFont typeface="Calibri"/>
              <a:buChar char="-"/>
            </a:pPr>
            <a:r>
              <a:rPr lang="pt-BR" sz="1600">
                <a:latin typeface="Calibri"/>
                <a:ea typeface="Calibri"/>
                <a:cs typeface="Calibri"/>
                <a:sym typeface="Calibri"/>
              </a:rPr>
              <a:t>Suporta múltiplas tecnologias (auto detectável)</a:t>
            </a:r>
            <a:endParaRPr sz="1600">
              <a:latin typeface="Calibri"/>
              <a:ea typeface="Calibri"/>
              <a:cs typeface="Calibri"/>
              <a:sym typeface="Calibri"/>
            </a:endParaRPr>
          </a:p>
          <a:p>
            <a:pPr indent="-330200" lvl="1" marL="914400" rtl="0" algn="just">
              <a:lnSpc>
                <a:spcPct val="150000"/>
              </a:lnSpc>
              <a:spcBef>
                <a:spcPts val="0"/>
              </a:spcBef>
              <a:spcAft>
                <a:spcPts val="0"/>
              </a:spcAft>
              <a:buSzPts val="1600"/>
              <a:buFont typeface="Calibri"/>
              <a:buChar char="-"/>
            </a:pPr>
            <a:r>
              <a:rPr lang="pt-BR" sz="1600">
                <a:latin typeface="Calibri"/>
                <a:ea typeface="Calibri"/>
                <a:cs typeface="Calibri"/>
                <a:sym typeface="Calibri"/>
              </a:rPr>
              <a:t>Ex. AWS, Kubernetes, Python, Java, Office 365, etc.</a:t>
            </a:r>
            <a:endParaRPr sz="1600">
              <a:latin typeface="Calibri"/>
              <a:ea typeface="Calibri"/>
              <a:cs typeface="Calibri"/>
              <a:sym typeface="Calibri"/>
            </a:endParaRPr>
          </a:p>
        </p:txBody>
      </p:sp>
      <p:sp>
        <p:nvSpPr>
          <p:cNvPr id="73" name="Google Shape;73;p15"/>
          <p:cNvSpPr txBox="1"/>
          <p:nvPr/>
        </p:nvSpPr>
        <p:spPr>
          <a:xfrm>
            <a:off x="537975" y="2571750"/>
            <a:ext cx="7754700" cy="431100"/>
          </a:xfrm>
          <a:prstGeom prst="rect">
            <a:avLst/>
          </a:prstGeom>
          <a:noFill/>
          <a:ln>
            <a:noFill/>
          </a:ln>
        </p:spPr>
        <p:txBody>
          <a:bodyPr anchorCtr="0" anchor="t" bIns="91425" lIns="91425" spcFirstLastPara="1" rIns="91425" wrap="square" tIns="91425">
            <a:spAutoFit/>
          </a:bodyPr>
          <a:lstStyle/>
          <a:p>
            <a:pPr indent="-330200" lvl="0" marL="457200" rtl="0" algn="just">
              <a:lnSpc>
                <a:spcPct val="150000"/>
              </a:lnSpc>
              <a:spcBef>
                <a:spcPts val="0"/>
              </a:spcBef>
              <a:spcAft>
                <a:spcPts val="0"/>
              </a:spcAft>
              <a:buClr>
                <a:schemeClr val="dk1"/>
              </a:buClr>
              <a:buSzPts val="1600"/>
              <a:buFont typeface="Calibri"/>
              <a:buChar char="-"/>
            </a:pPr>
            <a:r>
              <a:rPr lang="pt-BR" sz="1600">
                <a:solidFill>
                  <a:schemeClr val="dk1"/>
                </a:solidFill>
                <a:latin typeface="Calibri"/>
                <a:ea typeface="Calibri"/>
                <a:cs typeface="Calibri"/>
                <a:sym typeface="Calibri"/>
              </a:rPr>
              <a:t>Tecnologias não suportadas podem utilizar o Instana a partir de dependências </a:t>
            </a:r>
            <a:endParaRPr/>
          </a:p>
        </p:txBody>
      </p:sp>
      <p:pic>
        <p:nvPicPr>
          <p:cNvPr id="74" name="Google Shape;74;p15"/>
          <p:cNvPicPr preferRelativeResize="0"/>
          <p:nvPr/>
        </p:nvPicPr>
        <p:blipFill>
          <a:blip r:embed="rId4">
            <a:alphaModFix/>
          </a:blip>
          <a:stretch>
            <a:fillRect/>
          </a:stretch>
        </p:blipFill>
        <p:spPr>
          <a:xfrm>
            <a:off x="288674" y="3332800"/>
            <a:ext cx="6060748" cy="2185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descr="See how easy it is to install the instana agent on Kubernetes. Everything is automatic, inspect Kubernetes Namespaces, Deployments, Pods, Services, etc. Get automatic observability for your microservices with metrics, logs and traces." id="79" name="Google Shape;79;p16" title="Easy Kubernetes Installation with Instana's Agent">
            <a:hlinkClick r:id="rId3"/>
          </p:cNvPr>
          <p:cNvPicPr preferRelativeResize="0"/>
          <p:nvPr/>
        </p:nvPicPr>
        <p:blipFill>
          <a:blip r:embed="rId4">
            <a:alphaModFix/>
          </a:blip>
          <a:stretch>
            <a:fillRect/>
          </a:stretch>
        </p:blipFill>
        <p:spPr>
          <a:xfrm>
            <a:off x="0" y="0"/>
            <a:ext cx="9144039"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A 4 minute tour of Instana using a demo system. Learn about automated application performance monitoring, infrastructure monitoring, service monitoring, distributed tracing, browser end user monitoring, and more." id="86" name="Google Shape;86;p17" title="Instana Quick Overview">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idx="1" type="body"/>
          </p:nvPr>
        </p:nvSpPr>
        <p:spPr>
          <a:xfrm>
            <a:off x="524850" y="1581600"/>
            <a:ext cx="8148300" cy="33258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pt-BR" sz="1600" u="sng">
                <a:solidFill>
                  <a:schemeClr val="hlink"/>
                </a:solidFill>
                <a:latin typeface="Calibri"/>
                <a:ea typeface="Calibri"/>
                <a:cs typeface="Calibri"/>
                <a:sym typeface="Calibri"/>
                <a:hlinkClick r:id="rId3"/>
              </a:rPr>
              <a:t>https://www.ibm.com/docs/pt-br/instana-observability/current?topic=overview</a:t>
            </a:r>
            <a:endParaRPr sz="1600">
              <a:latin typeface="Calibri"/>
              <a:ea typeface="Calibri"/>
              <a:cs typeface="Calibri"/>
              <a:sym typeface="Calibri"/>
            </a:endParaRPr>
          </a:p>
          <a:p>
            <a:pPr indent="0" lvl="0" marL="0" rtl="0" algn="l">
              <a:lnSpc>
                <a:spcPct val="150000"/>
              </a:lnSpc>
              <a:spcBef>
                <a:spcPts val="1200"/>
              </a:spcBef>
              <a:spcAft>
                <a:spcPts val="0"/>
              </a:spcAft>
              <a:buNone/>
            </a:pPr>
            <a:r>
              <a:rPr lang="pt-BR" sz="1600" u="sng">
                <a:solidFill>
                  <a:schemeClr val="hlink"/>
                </a:solidFill>
                <a:latin typeface="Calibri"/>
                <a:ea typeface="Calibri"/>
                <a:cs typeface="Calibri"/>
                <a:sym typeface="Calibri"/>
                <a:hlinkClick r:id="rId4"/>
              </a:rPr>
              <a:t>https://www.ibm.com/br-pt/products/instana</a:t>
            </a:r>
            <a:r>
              <a:rPr lang="pt-BR" sz="1600">
                <a:latin typeface="Calibri"/>
                <a:ea typeface="Calibri"/>
                <a:cs typeface="Calibri"/>
                <a:sym typeface="Calibri"/>
              </a:rPr>
              <a:t> </a:t>
            </a:r>
            <a:r>
              <a:rPr lang="pt-BR" sz="1600" u="sng">
                <a:solidFill>
                  <a:schemeClr val="hlink"/>
                </a:solidFill>
                <a:latin typeface="Calibri"/>
                <a:ea typeface="Calibri"/>
                <a:cs typeface="Calibri"/>
                <a:sym typeface="Calibri"/>
                <a:hlinkClick r:id="rId5"/>
              </a:rPr>
              <a:t>https://www.ibm.com/docs/pt-br/instana-observability/current?topic=configuring-monitoring-supported-technologies</a:t>
            </a:r>
            <a:endParaRPr sz="1600">
              <a:latin typeface="Calibri"/>
              <a:ea typeface="Calibri"/>
              <a:cs typeface="Calibri"/>
              <a:sym typeface="Calibri"/>
            </a:endParaRPr>
          </a:p>
          <a:p>
            <a:pPr indent="0" lvl="0" marL="0" rtl="0" algn="l">
              <a:lnSpc>
                <a:spcPct val="150000"/>
              </a:lnSpc>
              <a:spcBef>
                <a:spcPts val="1200"/>
              </a:spcBef>
              <a:spcAft>
                <a:spcPts val="0"/>
              </a:spcAft>
              <a:buNone/>
            </a:pPr>
            <a:r>
              <a:rPr lang="pt-BR" sz="1600">
                <a:latin typeface="Calibri"/>
                <a:ea typeface="Calibri"/>
                <a:cs typeface="Calibri"/>
                <a:sym typeface="Calibri"/>
              </a:rPr>
              <a:t>Kubernetes installation with Instana’s Agent - </a:t>
            </a:r>
            <a:r>
              <a:rPr lang="pt-BR" sz="1600" u="sng">
                <a:solidFill>
                  <a:schemeClr val="hlink"/>
                </a:solidFill>
                <a:latin typeface="Calibri"/>
                <a:ea typeface="Calibri"/>
                <a:cs typeface="Calibri"/>
                <a:sym typeface="Calibri"/>
                <a:hlinkClick r:id="rId6"/>
              </a:rPr>
              <a:t>https://www.youtube.com/watch?v=n7r2tN565dI</a:t>
            </a:r>
            <a:endParaRPr sz="1600">
              <a:latin typeface="Calibri"/>
              <a:ea typeface="Calibri"/>
              <a:cs typeface="Calibri"/>
              <a:sym typeface="Calibri"/>
            </a:endParaRPr>
          </a:p>
          <a:p>
            <a:pPr indent="0" lvl="0" marL="0" rtl="0" algn="l">
              <a:lnSpc>
                <a:spcPct val="150000"/>
              </a:lnSpc>
              <a:spcBef>
                <a:spcPts val="1200"/>
              </a:spcBef>
              <a:spcAft>
                <a:spcPts val="0"/>
              </a:spcAft>
              <a:buNone/>
            </a:pPr>
            <a:r>
              <a:rPr lang="pt-BR" sz="1600">
                <a:latin typeface="Calibri"/>
                <a:ea typeface="Calibri"/>
                <a:cs typeface="Calibri"/>
                <a:sym typeface="Calibri"/>
              </a:rPr>
              <a:t>Instana Quick Overview - </a:t>
            </a:r>
            <a:r>
              <a:rPr lang="pt-BR" sz="1600" u="sng">
                <a:solidFill>
                  <a:schemeClr val="hlink"/>
                </a:solidFill>
                <a:latin typeface="Calibri"/>
                <a:ea typeface="Calibri"/>
                <a:cs typeface="Calibri"/>
                <a:sym typeface="Calibri"/>
                <a:hlinkClick r:id="rId7"/>
              </a:rPr>
              <a:t>https://www.youtube.com/watch?v=7Q4Lllk6OJM</a:t>
            </a:r>
            <a:endParaRPr sz="1600">
              <a:latin typeface="Calibri"/>
              <a:ea typeface="Calibri"/>
              <a:cs typeface="Calibri"/>
              <a:sym typeface="Calibri"/>
            </a:endParaRPr>
          </a:p>
          <a:p>
            <a:pPr indent="0" lvl="0" marL="0" rtl="0" algn="just">
              <a:lnSpc>
                <a:spcPct val="150000"/>
              </a:lnSpc>
              <a:spcBef>
                <a:spcPts val="1200"/>
              </a:spcBef>
              <a:spcAft>
                <a:spcPts val="1200"/>
              </a:spcAft>
              <a:buNone/>
            </a:pPr>
            <a:r>
              <a:t/>
            </a:r>
            <a:endParaRPr sz="1600">
              <a:latin typeface="Calibri"/>
              <a:ea typeface="Calibri"/>
              <a:cs typeface="Calibri"/>
              <a:sym typeface="Calibri"/>
            </a:endParaRPr>
          </a:p>
        </p:txBody>
      </p:sp>
      <p:sp>
        <p:nvSpPr>
          <p:cNvPr id="92" name="Google Shape;92;p18"/>
          <p:cNvSpPr txBox="1"/>
          <p:nvPr/>
        </p:nvSpPr>
        <p:spPr>
          <a:xfrm>
            <a:off x="524850" y="865950"/>
            <a:ext cx="7754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2000">
                <a:solidFill>
                  <a:srgbClr val="4A86E8"/>
                </a:solidFill>
                <a:latin typeface="Nunito"/>
                <a:ea typeface="Nunito"/>
                <a:cs typeface="Nunito"/>
                <a:sym typeface="Nunito"/>
              </a:rPr>
              <a:t>REFERÊNCIAS</a:t>
            </a:r>
            <a:endParaRPr b="1" sz="2000">
              <a:solidFill>
                <a:srgbClr val="4A86E8"/>
              </a:solidFill>
              <a:latin typeface="Nunito"/>
              <a:ea typeface="Nunito"/>
              <a:cs typeface="Nunito"/>
              <a:sym typeface="Nunito"/>
            </a:endParaRPr>
          </a:p>
        </p:txBody>
      </p:sp>
      <p:pic>
        <p:nvPicPr>
          <p:cNvPr id="93" name="Google Shape;93;p18"/>
          <p:cNvPicPr preferRelativeResize="0"/>
          <p:nvPr/>
        </p:nvPicPr>
        <p:blipFill>
          <a:blip r:embed="rId8">
            <a:alphaModFix amt="38000"/>
          </a:blip>
          <a:stretch>
            <a:fillRect/>
          </a:stretch>
        </p:blipFill>
        <p:spPr>
          <a:xfrm>
            <a:off x="6481527" y="2453674"/>
            <a:ext cx="2662472" cy="2662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