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iBOZ1Z4181lE5iwYabp4RNBXIX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" type="subTitle"/>
          </p:nvPr>
        </p:nvSpPr>
        <p:spPr>
          <a:xfrm>
            <a:off x="913680" y="2095920"/>
            <a:ext cx="1035324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9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" name="Google Shape;16;p19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>
            <a:off x="913680" y="2095920"/>
            <a:ext cx="1035324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2" type="body"/>
          </p:nvPr>
        </p:nvSpPr>
        <p:spPr>
          <a:xfrm>
            <a:off x="913680" y="4025880"/>
            <a:ext cx="1035324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4" name="Google Shape;74;p32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3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" type="body"/>
          </p:nvPr>
        </p:nvSpPr>
        <p:spPr>
          <a:xfrm>
            <a:off x="913680" y="2095920"/>
            <a:ext cx="505224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2" type="body"/>
          </p:nvPr>
        </p:nvSpPr>
        <p:spPr>
          <a:xfrm>
            <a:off x="6219000" y="2095920"/>
            <a:ext cx="505224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3" type="body"/>
          </p:nvPr>
        </p:nvSpPr>
        <p:spPr>
          <a:xfrm>
            <a:off x="913680" y="4025880"/>
            <a:ext cx="505224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3"/>
          <p:cNvSpPr txBox="1"/>
          <p:nvPr>
            <p:ph idx="4" type="body"/>
          </p:nvPr>
        </p:nvSpPr>
        <p:spPr>
          <a:xfrm>
            <a:off x="6219000" y="4025880"/>
            <a:ext cx="505224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3" name="Google Shape;83;p33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4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4"/>
          <p:cNvSpPr txBox="1"/>
          <p:nvPr>
            <p:ph idx="1" type="body"/>
          </p:nvPr>
        </p:nvSpPr>
        <p:spPr>
          <a:xfrm>
            <a:off x="913680" y="2095920"/>
            <a:ext cx="33336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4"/>
          <p:cNvSpPr txBox="1"/>
          <p:nvPr>
            <p:ph idx="2" type="body"/>
          </p:nvPr>
        </p:nvSpPr>
        <p:spPr>
          <a:xfrm>
            <a:off x="4414320" y="2095920"/>
            <a:ext cx="33336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4"/>
          <p:cNvSpPr txBox="1"/>
          <p:nvPr>
            <p:ph idx="3" type="body"/>
          </p:nvPr>
        </p:nvSpPr>
        <p:spPr>
          <a:xfrm>
            <a:off x="7914960" y="2095920"/>
            <a:ext cx="33336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4"/>
          <p:cNvSpPr txBox="1"/>
          <p:nvPr>
            <p:ph idx="4" type="body"/>
          </p:nvPr>
        </p:nvSpPr>
        <p:spPr>
          <a:xfrm>
            <a:off x="913680" y="4025880"/>
            <a:ext cx="33336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4"/>
          <p:cNvSpPr txBox="1"/>
          <p:nvPr>
            <p:ph idx="5" type="body"/>
          </p:nvPr>
        </p:nvSpPr>
        <p:spPr>
          <a:xfrm>
            <a:off x="4414320" y="4025880"/>
            <a:ext cx="33336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4"/>
          <p:cNvSpPr txBox="1"/>
          <p:nvPr>
            <p:ph idx="6" type="body"/>
          </p:nvPr>
        </p:nvSpPr>
        <p:spPr>
          <a:xfrm>
            <a:off x="7914960" y="4025880"/>
            <a:ext cx="33336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4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4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4" name="Google Shape;94;p34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4" name="Google Shape;104;p21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5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5"/>
          <p:cNvSpPr txBox="1"/>
          <p:nvPr>
            <p:ph idx="1" type="subTitle"/>
          </p:nvPr>
        </p:nvSpPr>
        <p:spPr>
          <a:xfrm>
            <a:off x="913680" y="2095920"/>
            <a:ext cx="1035324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5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5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0" name="Google Shape;110;p35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6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6"/>
          <p:cNvSpPr txBox="1"/>
          <p:nvPr>
            <p:ph idx="1" type="body"/>
          </p:nvPr>
        </p:nvSpPr>
        <p:spPr>
          <a:xfrm>
            <a:off x="913680" y="2095920"/>
            <a:ext cx="1035324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6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6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6" name="Google Shape;116;p36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7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7"/>
          <p:cNvSpPr txBox="1"/>
          <p:nvPr>
            <p:ph idx="1" type="body"/>
          </p:nvPr>
        </p:nvSpPr>
        <p:spPr>
          <a:xfrm>
            <a:off x="913680" y="2095920"/>
            <a:ext cx="505224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7"/>
          <p:cNvSpPr txBox="1"/>
          <p:nvPr>
            <p:ph idx="2" type="body"/>
          </p:nvPr>
        </p:nvSpPr>
        <p:spPr>
          <a:xfrm>
            <a:off x="6219000" y="2095920"/>
            <a:ext cx="505224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7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7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3" name="Google Shape;123;p37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8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8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8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8" name="Google Shape;128;p38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9"/>
          <p:cNvSpPr txBox="1"/>
          <p:nvPr>
            <p:ph idx="1" type="subTitle"/>
          </p:nvPr>
        </p:nvSpPr>
        <p:spPr>
          <a:xfrm>
            <a:off x="913680" y="609480"/>
            <a:ext cx="10353240" cy="614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9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9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3" name="Google Shape;133;p39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0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0"/>
          <p:cNvSpPr txBox="1"/>
          <p:nvPr>
            <p:ph idx="1" type="body"/>
          </p:nvPr>
        </p:nvSpPr>
        <p:spPr>
          <a:xfrm>
            <a:off x="913680" y="2095920"/>
            <a:ext cx="505224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0"/>
          <p:cNvSpPr txBox="1"/>
          <p:nvPr>
            <p:ph idx="2" type="body"/>
          </p:nvPr>
        </p:nvSpPr>
        <p:spPr>
          <a:xfrm>
            <a:off x="6219000" y="2095920"/>
            <a:ext cx="505224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0"/>
          <p:cNvSpPr txBox="1"/>
          <p:nvPr>
            <p:ph idx="3" type="body"/>
          </p:nvPr>
        </p:nvSpPr>
        <p:spPr>
          <a:xfrm>
            <a:off x="913680" y="4025880"/>
            <a:ext cx="505224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0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0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1" name="Google Shape;141;p40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" name="Google Shape;20;p24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1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1"/>
          <p:cNvSpPr txBox="1"/>
          <p:nvPr>
            <p:ph idx="1" type="body"/>
          </p:nvPr>
        </p:nvSpPr>
        <p:spPr>
          <a:xfrm>
            <a:off x="913680" y="2095920"/>
            <a:ext cx="505224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1"/>
          <p:cNvSpPr txBox="1"/>
          <p:nvPr>
            <p:ph idx="2" type="body"/>
          </p:nvPr>
        </p:nvSpPr>
        <p:spPr>
          <a:xfrm>
            <a:off x="6219000" y="2095920"/>
            <a:ext cx="505224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1"/>
          <p:cNvSpPr txBox="1"/>
          <p:nvPr>
            <p:ph idx="3" type="body"/>
          </p:nvPr>
        </p:nvSpPr>
        <p:spPr>
          <a:xfrm>
            <a:off x="6219000" y="4025880"/>
            <a:ext cx="505224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1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1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9" name="Google Shape;149;p41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2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2"/>
          <p:cNvSpPr txBox="1"/>
          <p:nvPr>
            <p:ph idx="1" type="body"/>
          </p:nvPr>
        </p:nvSpPr>
        <p:spPr>
          <a:xfrm>
            <a:off x="913680" y="2095920"/>
            <a:ext cx="505224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2"/>
          <p:cNvSpPr txBox="1"/>
          <p:nvPr>
            <p:ph idx="2" type="body"/>
          </p:nvPr>
        </p:nvSpPr>
        <p:spPr>
          <a:xfrm>
            <a:off x="6219000" y="2095920"/>
            <a:ext cx="505224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2"/>
          <p:cNvSpPr txBox="1"/>
          <p:nvPr>
            <p:ph idx="3" type="body"/>
          </p:nvPr>
        </p:nvSpPr>
        <p:spPr>
          <a:xfrm>
            <a:off x="913680" y="4025880"/>
            <a:ext cx="1035324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2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2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7" name="Google Shape;157;p42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3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43"/>
          <p:cNvSpPr txBox="1"/>
          <p:nvPr>
            <p:ph idx="1" type="body"/>
          </p:nvPr>
        </p:nvSpPr>
        <p:spPr>
          <a:xfrm>
            <a:off x="913680" y="2095920"/>
            <a:ext cx="1035324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3"/>
          <p:cNvSpPr txBox="1"/>
          <p:nvPr>
            <p:ph idx="2" type="body"/>
          </p:nvPr>
        </p:nvSpPr>
        <p:spPr>
          <a:xfrm>
            <a:off x="913680" y="4025880"/>
            <a:ext cx="1035324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43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43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4" name="Google Shape;164;p43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4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44"/>
          <p:cNvSpPr txBox="1"/>
          <p:nvPr>
            <p:ph idx="1" type="body"/>
          </p:nvPr>
        </p:nvSpPr>
        <p:spPr>
          <a:xfrm>
            <a:off x="913680" y="2095920"/>
            <a:ext cx="505224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4"/>
          <p:cNvSpPr txBox="1"/>
          <p:nvPr>
            <p:ph idx="2" type="body"/>
          </p:nvPr>
        </p:nvSpPr>
        <p:spPr>
          <a:xfrm>
            <a:off x="6219000" y="2095920"/>
            <a:ext cx="505224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44"/>
          <p:cNvSpPr txBox="1"/>
          <p:nvPr>
            <p:ph idx="3" type="body"/>
          </p:nvPr>
        </p:nvSpPr>
        <p:spPr>
          <a:xfrm>
            <a:off x="913680" y="4025880"/>
            <a:ext cx="505224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44"/>
          <p:cNvSpPr txBox="1"/>
          <p:nvPr>
            <p:ph idx="4" type="body"/>
          </p:nvPr>
        </p:nvSpPr>
        <p:spPr>
          <a:xfrm>
            <a:off x="6219000" y="4025880"/>
            <a:ext cx="505224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4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44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3" name="Google Shape;173;p44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5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45"/>
          <p:cNvSpPr txBox="1"/>
          <p:nvPr>
            <p:ph idx="1" type="body"/>
          </p:nvPr>
        </p:nvSpPr>
        <p:spPr>
          <a:xfrm>
            <a:off x="913680" y="2095920"/>
            <a:ext cx="33336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45"/>
          <p:cNvSpPr txBox="1"/>
          <p:nvPr>
            <p:ph idx="2" type="body"/>
          </p:nvPr>
        </p:nvSpPr>
        <p:spPr>
          <a:xfrm>
            <a:off x="4414320" y="2095920"/>
            <a:ext cx="33336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45"/>
          <p:cNvSpPr txBox="1"/>
          <p:nvPr>
            <p:ph idx="3" type="body"/>
          </p:nvPr>
        </p:nvSpPr>
        <p:spPr>
          <a:xfrm>
            <a:off x="7914960" y="2095920"/>
            <a:ext cx="33336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45"/>
          <p:cNvSpPr txBox="1"/>
          <p:nvPr>
            <p:ph idx="4" type="body"/>
          </p:nvPr>
        </p:nvSpPr>
        <p:spPr>
          <a:xfrm>
            <a:off x="913680" y="4025880"/>
            <a:ext cx="33336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45"/>
          <p:cNvSpPr txBox="1"/>
          <p:nvPr>
            <p:ph idx="5" type="body"/>
          </p:nvPr>
        </p:nvSpPr>
        <p:spPr>
          <a:xfrm>
            <a:off x="4414320" y="4025880"/>
            <a:ext cx="33336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5"/>
          <p:cNvSpPr txBox="1"/>
          <p:nvPr>
            <p:ph idx="6" type="body"/>
          </p:nvPr>
        </p:nvSpPr>
        <p:spPr>
          <a:xfrm>
            <a:off x="7914960" y="4025880"/>
            <a:ext cx="33336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45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45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4" name="Google Shape;184;p45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3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5" name="Google Shape;195;p23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6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46"/>
          <p:cNvSpPr txBox="1"/>
          <p:nvPr>
            <p:ph idx="1" type="subTitle"/>
          </p:nvPr>
        </p:nvSpPr>
        <p:spPr>
          <a:xfrm>
            <a:off x="913680" y="2095920"/>
            <a:ext cx="10353240" cy="3694680"/>
          </a:xfrm>
          <a:prstGeom prst="rect">
            <a:avLst/>
          </a:prstGeom>
          <a:noFill/>
          <a:ln>
            <a:noFill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6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46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1" name="Google Shape;201;p46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7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7"/>
          <p:cNvSpPr txBox="1"/>
          <p:nvPr>
            <p:ph idx="1" type="body"/>
          </p:nvPr>
        </p:nvSpPr>
        <p:spPr>
          <a:xfrm>
            <a:off x="913680" y="2095920"/>
            <a:ext cx="10353240" cy="3694680"/>
          </a:xfrm>
          <a:prstGeom prst="rect">
            <a:avLst/>
          </a:prstGeom>
          <a:noFill/>
          <a:ln>
            <a:noFill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47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7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7" name="Google Shape;207;p47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8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48"/>
          <p:cNvSpPr txBox="1"/>
          <p:nvPr>
            <p:ph idx="1" type="body"/>
          </p:nvPr>
        </p:nvSpPr>
        <p:spPr>
          <a:xfrm>
            <a:off x="913680" y="2095920"/>
            <a:ext cx="5052240" cy="3694680"/>
          </a:xfrm>
          <a:prstGeom prst="rect">
            <a:avLst/>
          </a:prstGeom>
          <a:noFill/>
          <a:ln>
            <a:noFill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48"/>
          <p:cNvSpPr txBox="1"/>
          <p:nvPr>
            <p:ph idx="2" type="body"/>
          </p:nvPr>
        </p:nvSpPr>
        <p:spPr>
          <a:xfrm>
            <a:off x="6219000" y="2095920"/>
            <a:ext cx="5052240" cy="3694680"/>
          </a:xfrm>
          <a:prstGeom prst="rect">
            <a:avLst/>
          </a:prstGeom>
          <a:noFill/>
          <a:ln>
            <a:noFill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48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48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4" name="Google Shape;214;p48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9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49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49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9" name="Google Shape;219;p49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" type="body"/>
          </p:nvPr>
        </p:nvSpPr>
        <p:spPr>
          <a:xfrm>
            <a:off x="913680" y="2095920"/>
            <a:ext cx="1035324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" name="Google Shape;26;p25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0"/>
          <p:cNvSpPr txBox="1"/>
          <p:nvPr>
            <p:ph idx="1" type="subTitle"/>
          </p:nvPr>
        </p:nvSpPr>
        <p:spPr>
          <a:xfrm>
            <a:off x="913680" y="609480"/>
            <a:ext cx="10353240" cy="6147360"/>
          </a:xfrm>
          <a:prstGeom prst="rect">
            <a:avLst/>
          </a:prstGeom>
          <a:noFill/>
          <a:ln>
            <a:noFill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50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50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4" name="Google Shape;224;p50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1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51"/>
          <p:cNvSpPr txBox="1"/>
          <p:nvPr>
            <p:ph idx="1" type="body"/>
          </p:nvPr>
        </p:nvSpPr>
        <p:spPr>
          <a:xfrm>
            <a:off x="913680" y="2095920"/>
            <a:ext cx="5052240" cy="1762200"/>
          </a:xfrm>
          <a:prstGeom prst="rect">
            <a:avLst/>
          </a:prstGeom>
          <a:noFill/>
          <a:ln>
            <a:noFill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51"/>
          <p:cNvSpPr txBox="1"/>
          <p:nvPr>
            <p:ph idx="2" type="body"/>
          </p:nvPr>
        </p:nvSpPr>
        <p:spPr>
          <a:xfrm>
            <a:off x="6219000" y="2095920"/>
            <a:ext cx="5052240" cy="3694680"/>
          </a:xfrm>
          <a:prstGeom prst="rect">
            <a:avLst/>
          </a:prstGeom>
          <a:noFill/>
          <a:ln>
            <a:noFill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51"/>
          <p:cNvSpPr txBox="1"/>
          <p:nvPr>
            <p:ph idx="3" type="body"/>
          </p:nvPr>
        </p:nvSpPr>
        <p:spPr>
          <a:xfrm>
            <a:off x="913680" y="4025880"/>
            <a:ext cx="5052240" cy="1762200"/>
          </a:xfrm>
          <a:prstGeom prst="rect">
            <a:avLst/>
          </a:prstGeom>
          <a:noFill/>
          <a:ln>
            <a:noFill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51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51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2" name="Google Shape;232;p51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2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52"/>
          <p:cNvSpPr txBox="1"/>
          <p:nvPr>
            <p:ph idx="1" type="body"/>
          </p:nvPr>
        </p:nvSpPr>
        <p:spPr>
          <a:xfrm>
            <a:off x="913680" y="2095920"/>
            <a:ext cx="5052240" cy="3694680"/>
          </a:xfrm>
          <a:prstGeom prst="rect">
            <a:avLst/>
          </a:prstGeom>
          <a:noFill/>
          <a:ln>
            <a:noFill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52"/>
          <p:cNvSpPr txBox="1"/>
          <p:nvPr>
            <p:ph idx="2" type="body"/>
          </p:nvPr>
        </p:nvSpPr>
        <p:spPr>
          <a:xfrm>
            <a:off x="6219000" y="2095920"/>
            <a:ext cx="5052240" cy="1762200"/>
          </a:xfrm>
          <a:prstGeom prst="rect">
            <a:avLst/>
          </a:prstGeom>
          <a:noFill/>
          <a:ln>
            <a:noFill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52"/>
          <p:cNvSpPr txBox="1"/>
          <p:nvPr>
            <p:ph idx="3" type="body"/>
          </p:nvPr>
        </p:nvSpPr>
        <p:spPr>
          <a:xfrm>
            <a:off x="6219000" y="4025880"/>
            <a:ext cx="5052240" cy="1762200"/>
          </a:xfrm>
          <a:prstGeom prst="rect">
            <a:avLst/>
          </a:prstGeom>
          <a:noFill/>
          <a:ln>
            <a:noFill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52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52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0" name="Google Shape;240;p52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3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53"/>
          <p:cNvSpPr txBox="1"/>
          <p:nvPr>
            <p:ph idx="1" type="body"/>
          </p:nvPr>
        </p:nvSpPr>
        <p:spPr>
          <a:xfrm>
            <a:off x="913680" y="2095920"/>
            <a:ext cx="5052240" cy="1762200"/>
          </a:xfrm>
          <a:prstGeom prst="rect">
            <a:avLst/>
          </a:prstGeom>
          <a:noFill/>
          <a:ln>
            <a:noFill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53"/>
          <p:cNvSpPr txBox="1"/>
          <p:nvPr>
            <p:ph idx="2" type="body"/>
          </p:nvPr>
        </p:nvSpPr>
        <p:spPr>
          <a:xfrm>
            <a:off x="6219000" y="2095920"/>
            <a:ext cx="5052240" cy="1762200"/>
          </a:xfrm>
          <a:prstGeom prst="rect">
            <a:avLst/>
          </a:prstGeom>
          <a:noFill/>
          <a:ln>
            <a:noFill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53"/>
          <p:cNvSpPr txBox="1"/>
          <p:nvPr>
            <p:ph idx="3" type="body"/>
          </p:nvPr>
        </p:nvSpPr>
        <p:spPr>
          <a:xfrm>
            <a:off x="913680" y="4025880"/>
            <a:ext cx="10353240" cy="1762200"/>
          </a:xfrm>
          <a:prstGeom prst="rect">
            <a:avLst/>
          </a:prstGeom>
          <a:noFill/>
          <a:ln>
            <a:noFill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53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53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8" name="Google Shape;248;p53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4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54"/>
          <p:cNvSpPr txBox="1"/>
          <p:nvPr>
            <p:ph idx="1" type="body"/>
          </p:nvPr>
        </p:nvSpPr>
        <p:spPr>
          <a:xfrm>
            <a:off x="913680" y="2095920"/>
            <a:ext cx="10353240" cy="1762200"/>
          </a:xfrm>
          <a:prstGeom prst="rect">
            <a:avLst/>
          </a:prstGeom>
          <a:noFill/>
          <a:ln>
            <a:noFill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54"/>
          <p:cNvSpPr txBox="1"/>
          <p:nvPr>
            <p:ph idx="2" type="body"/>
          </p:nvPr>
        </p:nvSpPr>
        <p:spPr>
          <a:xfrm>
            <a:off x="913680" y="4025880"/>
            <a:ext cx="10353240" cy="1762200"/>
          </a:xfrm>
          <a:prstGeom prst="rect">
            <a:avLst/>
          </a:prstGeom>
          <a:noFill/>
          <a:ln>
            <a:noFill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54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54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5" name="Google Shape;255;p54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5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55"/>
          <p:cNvSpPr txBox="1"/>
          <p:nvPr>
            <p:ph idx="1" type="body"/>
          </p:nvPr>
        </p:nvSpPr>
        <p:spPr>
          <a:xfrm>
            <a:off x="913680" y="2095920"/>
            <a:ext cx="5052240" cy="1762200"/>
          </a:xfrm>
          <a:prstGeom prst="rect">
            <a:avLst/>
          </a:prstGeom>
          <a:noFill/>
          <a:ln>
            <a:noFill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55"/>
          <p:cNvSpPr txBox="1"/>
          <p:nvPr>
            <p:ph idx="2" type="body"/>
          </p:nvPr>
        </p:nvSpPr>
        <p:spPr>
          <a:xfrm>
            <a:off x="6219000" y="2095920"/>
            <a:ext cx="5052240" cy="1762200"/>
          </a:xfrm>
          <a:prstGeom prst="rect">
            <a:avLst/>
          </a:prstGeom>
          <a:noFill/>
          <a:ln>
            <a:noFill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55"/>
          <p:cNvSpPr txBox="1"/>
          <p:nvPr>
            <p:ph idx="3" type="body"/>
          </p:nvPr>
        </p:nvSpPr>
        <p:spPr>
          <a:xfrm>
            <a:off x="913680" y="4025880"/>
            <a:ext cx="5052240" cy="1762200"/>
          </a:xfrm>
          <a:prstGeom prst="rect">
            <a:avLst/>
          </a:prstGeom>
          <a:noFill/>
          <a:ln>
            <a:noFill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55"/>
          <p:cNvSpPr txBox="1"/>
          <p:nvPr>
            <p:ph idx="4" type="body"/>
          </p:nvPr>
        </p:nvSpPr>
        <p:spPr>
          <a:xfrm>
            <a:off x="6219000" y="4025880"/>
            <a:ext cx="5052240" cy="1762200"/>
          </a:xfrm>
          <a:prstGeom prst="rect">
            <a:avLst/>
          </a:prstGeom>
          <a:noFill/>
          <a:ln>
            <a:noFill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55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55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4" name="Google Shape;264;p55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6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56"/>
          <p:cNvSpPr txBox="1"/>
          <p:nvPr>
            <p:ph idx="1" type="body"/>
          </p:nvPr>
        </p:nvSpPr>
        <p:spPr>
          <a:xfrm>
            <a:off x="913680" y="2095920"/>
            <a:ext cx="3333600" cy="1762200"/>
          </a:xfrm>
          <a:prstGeom prst="rect">
            <a:avLst/>
          </a:prstGeom>
          <a:noFill/>
          <a:ln>
            <a:noFill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56"/>
          <p:cNvSpPr txBox="1"/>
          <p:nvPr>
            <p:ph idx="2" type="body"/>
          </p:nvPr>
        </p:nvSpPr>
        <p:spPr>
          <a:xfrm>
            <a:off x="4414320" y="2095920"/>
            <a:ext cx="3333600" cy="1762200"/>
          </a:xfrm>
          <a:prstGeom prst="rect">
            <a:avLst/>
          </a:prstGeom>
          <a:noFill/>
          <a:ln>
            <a:noFill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56"/>
          <p:cNvSpPr txBox="1"/>
          <p:nvPr>
            <p:ph idx="3" type="body"/>
          </p:nvPr>
        </p:nvSpPr>
        <p:spPr>
          <a:xfrm>
            <a:off x="7914960" y="2095920"/>
            <a:ext cx="3333600" cy="1762200"/>
          </a:xfrm>
          <a:prstGeom prst="rect">
            <a:avLst/>
          </a:prstGeom>
          <a:noFill/>
          <a:ln>
            <a:noFill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56"/>
          <p:cNvSpPr txBox="1"/>
          <p:nvPr>
            <p:ph idx="4" type="body"/>
          </p:nvPr>
        </p:nvSpPr>
        <p:spPr>
          <a:xfrm>
            <a:off x="913680" y="4025880"/>
            <a:ext cx="3333600" cy="1762200"/>
          </a:xfrm>
          <a:prstGeom prst="rect">
            <a:avLst/>
          </a:prstGeom>
          <a:noFill/>
          <a:ln>
            <a:noFill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56"/>
          <p:cNvSpPr txBox="1"/>
          <p:nvPr>
            <p:ph idx="5" type="body"/>
          </p:nvPr>
        </p:nvSpPr>
        <p:spPr>
          <a:xfrm>
            <a:off x="4414320" y="4025880"/>
            <a:ext cx="3333600" cy="1762200"/>
          </a:xfrm>
          <a:prstGeom prst="rect">
            <a:avLst/>
          </a:prstGeom>
          <a:noFill/>
          <a:ln>
            <a:noFill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56"/>
          <p:cNvSpPr txBox="1"/>
          <p:nvPr>
            <p:ph idx="6" type="body"/>
          </p:nvPr>
        </p:nvSpPr>
        <p:spPr>
          <a:xfrm>
            <a:off x="7914960" y="4025880"/>
            <a:ext cx="3333600" cy="1762200"/>
          </a:xfrm>
          <a:prstGeom prst="rect">
            <a:avLst/>
          </a:prstGeom>
          <a:noFill/>
          <a:ln>
            <a:noFill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56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56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5" name="Google Shape;275;p56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" type="body"/>
          </p:nvPr>
        </p:nvSpPr>
        <p:spPr>
          <a:xfrm>
            <a:off x="913680" y="2095920"/>
            <a:ext cx="505224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2" type="body"/>
          </p:nvPr>
        </p:nvSpPr>
        <p:spPr>
          <a:xfrm>
            <a:off x="6219000" y="2095920"/>
            <a:ext cx="505224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" name="Google Shape;33;p26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" name="Google Shape;38;p27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 txBox="1"/>
          <p:nvPr>
            <p:ph idx="1" type="subTitle"/>
          </p:nvPr>
        </p:nvSpPr>
        <p:spPr>
          <a:xfrm>
            <a:off x="913680" y="609480"/>
            <a:ext cx="10353240" cy="614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3" name="Google Shape;43;p28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" type="body"/>
          </p:nvPr>
        </p:nvSpPr>
        <p:spPr>
          <a:xfrm>
            <a:off x="913680" y="2095920"/>
            <a:ext cx="505224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2" type="body"/>
          </p:nvPr>
        </p:nvSpPr>
        <p:spPr>
          <a:xfrm>
            <a:off x="6219000" y="2095920"/>
            <a:ext cx="505224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3" type="body"/>
          </p:nvPr>
        </p:nvSpPr>
        <p:spPr>
          <a:xfrm>
            <a:off x="913680" y="4025880"/>
            <a:ext cx="505224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9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1" name="Google Shape;51;p29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0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1" type="body"/>
          </p:nvPr>
        </p:nvSpPr>
        <p:spPr>
          <a:xfrm>
            <a:off x="913680" y="2095920"/>
            <a:ext cx="505224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2" type="body"/>
          </p:nvPr>
        </p:nvSpPr>
        <p:spPr>
          <a:xfrm>
            <a:off x="6219000" y="2095920"/>
            <a:ext cx="505224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3" type="body"/>
          </p:nvPr>
        </p:nvSpPr>
        <p:spPr>
          <a:xfrm>
            <a:off x="6219000" y="4025880"/>
            <a:ext cx="505224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9" name="Google Shape;59;p30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1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1" type="body"/>
          </p:nvPr>
        </p:nvSpPr>
        <p:spPr>
          <a:xfrm>
            <a:off x="913680" y="2095920"/>
            <a:ext cx="505224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2" type="body"/>
          </p:nvPr>
        </p:nvSpPr>
        <p:spPr>
          <a:xfrm>
            <a:off x="6219000" y="2095920"/>
            <a:ext cx="505224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3" type="body"/>
          </p:nvPr>
        </p:nvSpPr>
        <p:spPr>
          <a:xfrm>
            <a:off x="913680" y="4025880"/>
            <a:ext cx="1035324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1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sz="1000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7" name="Google Shape;67;p31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1595160" y="1122480"/>
            <a:ext cx="900108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8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8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8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8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913680" y="2095920"/>
            <a:ext cx="1035324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917280" y="609480"/>
            <a:ext cx="5929560" cy="2361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7424640" y="758880"/>
            <a:ext cx="3255120" cy="4882680"/>
          </a:xfrm>
          <a:prstGeom prst="rect">
            <a:avLst/>
          </a:prstGeom>
          <a:noFill/>
          <a:ln cap="sq" cmpd="sng" w="1904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5080" rotWithShape="0" dir="5400000" dist="18000">
              <a:srgbClr val="000000">
                <a:alpha val="40000"/>
              </a:srgbClr>
            </a:outerShdw>
          </a:effectLst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8" name="Google Shape;188;p22"/>
          <p:cNvSpPr txBox="1"/>
          <p:nvPr>
            <p:ph idx="2" type="body"/>
          </p:nvPr>
        </p:nvSpPr>
        <p:spPr>
          <a:xfrm>
            <a:off x="913680" y="2971800"/>
            <a:ext cx="5934600" cy="281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9" name="Google Shape;189;p22"/>
          <p:cNvSpPr txBox="1"/>
          <p:nvPr>
            <p:ph idx="10"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0" name="Google Shape;190;p22"/>
          <p:cNvSpPr txBox="1"/>
          <p:nvPr>
            <p:ph idx="11"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1" name="Google Shape;191;p22"/>
          <p:cNvSpPr txBox="1"/>
          <p:nvPr>
            <p:ph idx="12"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ckwell"/>
              <a:buNone/>
              <a:defRPr b="0" i="0" sz="1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"/>
          <p:cNvSpPr txBox="1"/>
          <p:nvPr>
            <p:ph type="title"/>
          </p:nvPr>
        </p:nvSpPr>
        <p:spPr>
          <a:xfrm>
            <a:off x="1595160" y="1122480"/>
            <a:ext cx="900108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ookman Old Style"/>
              <a:buNone/>
            </a:pPr>
            <a:r>
              <a:rPr b="1" lang="pt-BR" sz="4800" cap="none" strike="noStrik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BÁSICÃO THREAD</a:t>
            </a:r>
            <a:endParaRPr b="0" sz="4800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1" name="Google Shape;281;p1"/>
          <p:cNvSpPr txBox="1"/>
          <p:nvPr>
            <p:ph idx="1" type="subTitle"/>
          </p:nvPr>
        </p:nvSpPr>
        <p:spPr>
          <a:xfrm>
            <a:off x="1595160" y="3602160"/>
            <a:ext cx="9001080" cy="1655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9000"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ckwell"/>
              <a:buNone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Prof. Huilson José Lorenzi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ckwell"/>
              <a:buNone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Aplicação a Sistemas Distribuídos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ckwell"/>
              <a:buNone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4º Período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0"/>
          <p:cNvSpPr txBox="1"/>
          <p:nvPr>
            <p:ph idx="4294967295"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Bookman Old Style"/>
              <a:buNone/>
            </a:pPr>
            <a:r>
              <a:rPr b="1" i="0" lang="pt-BR" sz="3400" u="none" cap="none" strike="noStrik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ARTIGO</a:t>
            </a:r>
            <a:endParaRPr b="0" i="0" sz="3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35" name="Google Shape;335;p10"/>
          <p:cNvSpPr txBox="1"/>
          <p:nvPr>
            <p:ph idx="4294967295" type="body"/>
          </p:nvPr>
        </p:nvSpPr>
        <p:spPr>
          <a:xfrm>
            <a:off x="913680" y="2095920"/>
            <a:ext cx="1035324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O que significa o conceito de Thread Safe.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É possível implementar Thread Safe em Java? Como?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Quais os benefícios do Node.js e da Rust (linguagem) em relação ao Thread Safe?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1"/>
          <p:cNvSpPr txBox="1"/>
          <p:nvPr>
            <p:ph idx="4294967295" type="title"/>
          </p:nvPr>
        </p:nvSpPr>
        <p:spPr>
          <a:xfrm>
            <a:off x="917280" y="609480"/>
            <a:ext cx="2476800" cy="2361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Bookman Old Style"/>
              <a:buNone/>
            </a:pPr>
            <a:r>
              <a:rPr b="1" i="0" lang="pt-BR" sz="3400" u="none" cap="none" strike="noStrik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CICLO DE VIDA DE UMA THREAD EM JAVA</a:t>
            </a:r>
            <a:endParaRPr b="0" i="0" sz="3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41" name="Google Shape;341;p11"/>
          <p:cNvSpPr txBox="1"/>
          <p:nvPr>
            <p:ph idx="4294967295" type="body"/>
          </p:nvPr>
        </p:nvSpPr>
        <p:spPr>
          <a:xfrm>
            <a:off x="913680" y="2971800"/>
            <a:ext cx="2192400" cy="281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ckwell"/>
              <a:buNone/>
            </a:pPr>
            <a:r>
              <a:rPr b="0" i="1" lang="pt-BR" sz="1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Referência Scientech Easy</a:t>
            </a:r>
            <a:endParaRPr b="0" i="0" sz="18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42" name="Google Shape;34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6160" y="609480"/>
            <a:ext cx="7149240" cy="595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"/>
          <p:cNvSpPr txBox="1"/>
          <p:nvPr>
            <p:ph idx="4294967295"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Bookman Old Style"/>
              <a:buNone/>
            </a:pPr>
            <a:r>
              <a:rPr b="1" i="0" lang="pt-BR" sz="3400" u="none" cap="none" strike="noStrik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RUN OU RUNNABLE</a:t>
            </a:r>
            <a:endParaRPr b="0" i="0" sz="3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48" name="Google Shape;348;p12"/>
          <p:cNvSpPr txBox="1"/>
          <p:nvPr>
            <p:ph idx="4294967295" type="body"/>
          </p:nvPr>
        </p:nvSpPr>
        <p:spPr>
          <a:xfrm>
            <a:off x="913680" y="2095920"/>
            <a:ext cx="1035324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Runnable implementa uma classe </a:t>
            </a:r>
            <a:r>
              <a:rPr b="0" i="1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(implements Runnable)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Posso implementar e estender mais classes.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417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Run estende a classe Thread </a:t>
            </a:r>
            <a:r>
              <a:rPr b="0" i="1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(extends Thread)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1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Não posso estender mais nenhuma super classe.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3"/>
          <p:cNvSpPr txBox="1"/>
          <p:nvPr>
            <p:ph idx="4294967295"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Bookman Old Style"/>
              <a:buNone/>
            </a:pPr>
            <a:r>
              <a:rPr b="1" i="0" lang="pt-BR" sz="3400" u="none" cap="none" strike="noStrik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COMANDOS DE THREAD EM JAVA</a:t>
            </a:r>
            <a:endParaRPr b="0" i="0" sz="3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54" name="Google Shape;354;p13"/>
          <p:cNvSpPr txBox="1"/>
          <p:nvPr>
            <p:ph idx="4294967295" type="body"/>
          </p:nvPr>
        </p:nvSpPr>
        <p:spPr>
          <a:xfrm>
            <a:off x="913675" y="1935350"/>
            <a:ext cx="10353300" cy="49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35042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1" i="0" lang="pt-BR" sz="2378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start</a:t>
            </a:r>
            <a:r>
              <a:rPr b="0" i="0" lang="pt-BR" sz="2378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 -&gt; Inicia a thread e deixa ela pronta para a execução.</a:t>
            </a:r>
            <a:endParaRPr b="0" i="0" sz="2378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35042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1" i="0" lang="pt-BR" sz="2378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run </a:t>
            </a:r>
            <a:r>
              <a:rPr b="0" i="0" lang="pt-BR" sz="2378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-&gt; Executa a thread</a:t>
            </a:r>
            <a:endParaRPr b="0" i="0" sz="2378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35042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1" i="0" lang="pt-BR" sz="2378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sleep</a:t>
            </a:r>
            <a:r>
              <a:rPr b="0" i="0" lang="pt-BR" sz="2378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 -&gt; Deixa a thread dormindo por x milissegundos.</a:t>
            </a:r>
            <a:endParaRPr b="0" i="0" sz="2378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35042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1" i="0" lang="pt-BR" sz="2378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isAlive</a:t>
            </a:r>
            <a:r>
              <a:rPr b="0" i="0" lang="pt-BR" sz="2378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 -&gt; Retorna um booleano, de acordo com o estado da Thread</a:t>
            </a:r>
            <a:endParaRPr b="0" i="0" sz="2378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35042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1" i="0" lang="pt-BR" sz="2378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join</a:t>
            </a:r>
            <a:r>
              <a:rPr b="0" i="0" lang="pt-BR" sz="2378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-&gt; Espera a execução da Thread (ou de um conjunto de Threads) para continuar o programa.</a:t>
            </a:r>
            <a:endParaRPr b="0" i="0" sz="2378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35042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1" i="0" lang="pt-BR" sz="2378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setPriority</a:t>
            </a:r>
            <a:r>
              <a:rPr b="0" i="0" lang="pt-BR" sz="2378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-&gt; Seta a prioridade de execução da thread (de 1 a 10), porém nem sempre essa prioridade é respeitada.</a:t>
            </a:r>
            <a:endParaRPr b="0" i="0" sz="2378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35042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1" i="0" lang="pt-BR" sz="2378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notify</a:t>
            </a:r>
            <a:r>
              <a:rPr b="0" i="0" lang="pt-BR" sz="2378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-&gt; Notifica uma thread que aguarda um recurso, para retomar a execução.</a:t>
            </a:r>
            <a:endParaRPr b="0" i="0" sz="2378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35042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1" i="0" lang="pt-BR" sz="2378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wait</a:t>
            </a:r>
            <a:r>
              <a:rPr b="0" i="0" lang="pt-BR" sz="2378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-&gt; Bloqueia a thread temporariamente, e a coloca em um modo de espera.</a:t>
            </a:r>
            <a:endParaRPr b="0" i="0" sz="2378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35042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1" i="0" lang="pt-BR" sz="2378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notifyAll</a:t>
            </a:r>
            <a:r>
              <a:rPr b="0" i="0" lang="pt-BR" sz="2378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-&gt; Notifica todas as threads, ganhado aquela que tem prioridade mais alta.</a:t>
            </a:r>
            <a:endParaRPr b="0" i="0" sz="20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/>
          <p:nvPr>
            <p:ph idx="4294967295"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Bookman Old Style"/>
              <a:buNone/>
            </a:pPr>
            <a:r>
              <a:rPr b="1" i="0" lang="pt-BR" sz="3400" u="none" cap="none" strike="noStrik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SYNCHRONIZED</a:t>
            </a:r>
            <a:endParaRPr b="0" i="0" sz="3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60" name="Google Shape;360;p14"/>
          <p:cNvSpPr txBox="1"/>
          <p:nvPr>
            <p:ph idx="4294967295" type="body"/>
          </p:nvPr>
        </p:nvSpPr>
        <p:spPr>
          <a:xfrm>
            <a:off x="913680" y="2095920"/>
            <a:ext cx="10353240" cy="4761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É o ato de coordenar o acesso a recursos que as threads tentam realizar, dando ao recurso apenas um acesso por vez.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Podemos usar </a:t>
            </a:r>
            <a:r>
              <a:rPr b="1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synchronized </a:t>
            </a: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em um bloco ou método em Java.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5"/>
          <p:cNvSpPr txBox="1"/>
          <p:nvPr>
            <p:ph idx="4294967295"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Bookman Old Style"/>
              <a:buNone/>
            </a:pPr>
            <a:r>
              <a:rPr b="1" i="0" lang="pt-BR" sz="3400" u="none" cap="none" strike="noStrik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DEAD LOCK</a:t>
            </a:r>
            <a:endParaRPr b="0" i="0" sz="3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Modelo de sistema de deadlock – Acervo Lima" id="366" name="Google Shape;36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240" y="1936080"/>
            <a:ext cx="5295600" cy="4175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stemas Operacionais - O que é Deadlock?" id="367" name="Google Shape;36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4520" y="1936080"/>
            <a:ext cx="6298560" cy="4175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/>
          <p:nvPr>
            <p:ph idx="4294967295"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Bookman Old Style"/>
              <a:buNone/>
            </a:pPr>
            <a:r>
              <a:rPr b="1" i="0" lang="pt-BR" sz="3400" u="none" cap="none" strike="noStrik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DEAD LOCK</a:t>
            </a:r>
            <a:endParaRPr b="0" i="0" sz="3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73" name="Google Shape;37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0840" y="1592280"/>
            <a:ext cx="7559640" cy="503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7"/>
          <p:cNvSpPr txBox="1"/>
          <p:nvPr>
            <p:ph idx="4294967295"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Bookman Old Style"/>
              <a:buNone/>
            </a:pPr>
            <a:r>
              <a:rPr b="1" i="0" lang="pt-BR" sz="3400" u="none" cap="none" strike="noStrik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DEAD LOCK</a:t>
            </a:r>
            <a:endParaRPr b="0" i="0" sz="3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79" name="Google Shape;37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0840" y="1661400"/>
            <a:ext cx="7559640" cy="503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"/>
          <p:cNvSpPr txBox="1"/>
          <p:nvPr>
            <p:ph idx="4294967295"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Bookman Old Style"/>
              <a:buNone/>
            </a:pPr>
            <a:r>
              <a:rPr b="1" i="0" lang="pt-BR" sz="3400" u="none" cap="none" strike="noStrik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PROCESSO VS THREAD</a:t>
            </a:r>
            <a:endParaRPr b="0" i="0" sz="3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7" name="Google Shape;287;p2"/>
          <p:cNvSpPr txBox="1"/>
          <p:nvPr>
            <p:ph idx="4294967295" type="body"/>
          </p:nvPr>
        </p:nvSpPr>
        <p:spPr>
          <a:xfrm>
            <a:off x="913680" y="2095920"/>
            <a:ext cx="10353240" cy="4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Processo um conjunto de instruções, dados e estados.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Quando um programa vai para memória ele se torna um processo.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Quando um processo é criado ele precisa de pelo menos um thread.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Uma thread é uma parte ou subconjunto de um processo que está sendo executado. Ou seja, um processo é um conceito organizacional de dados.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A CPU não executa processos e sim threads, embora o espaço de memória seja reservado para o processo.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"/>
          <p:cNvSpPr txBox="1"/>
          <p:nvPr>
            <p:ph idx="4294967295"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Bookman Old Style"/>
              <a:buNone/>
            </a:pPr>
            <a:r>
              <a:rPr b="1" i="0" lang="pt-BR" sz="3400" u="none" cap="none" strike="noStrik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KERNEL THREAD</a:t>
            </a:r>
            <a:endParaRPr b="0" i="0" sz="3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3" name="Google Shape;293;p3"/>
          <p:cNvSpPr txBox="1"/>
          <p:nvPr>
            <p:ph idx="4294967295" type="body"/>
          </p:nvPr>
        </p:nvSpPr>
        <p:spPr>
          <a:xfrm>
            <a:off x="913680" y="2095920"/>
            <a:ext cx="1035324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São suportadas pelo próprio Kernel do SO.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Os SO suportam várias chamadas de thread, ou seja, o Kernel pode atender há várias chamadas de sistema e </a:t>
            </a:r>
            <a:r>
              <a:rPr lang="pt-BR" sz="24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realizar</a:t>
            </a: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 diversas tarefas, tudo isso simultaneamente.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"/>
          <p:cNvSpPr txBox="1"/>
          <p:nvPr>
            <p:ph idx="4294967295"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Bookman Old Style"/>
              <a:buNone/>
            </a:pPr>
            <a:r>
              <a:rPr b="1" i="0" lang="pt-BR" sz="3400" u="none" cap="none" strike="noStrik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USER THREAD</a:t>
            </a:r>
            <a:endParaRPr b="0" i="0" sz="3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9" name="Google Shape;299;p4"/>
          <p:cNvSpPr txBox="1"/>
          <p:nvPr>
            <p:ph idx="4294967295" type="body"/>
          </p:nvPr>
        </p:nvSpPr>
        <p:spPr>
          <a:xfrm>
            <a:off x="913680" y="2095920"/>
            <a:ext cx="1035324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Executam em uma camada acima da camada do Kernel do sistema.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Não tem suporte do Kernel.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Usado por programadores.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"/>
          <p:cNvSpPr txBox="1"/>
          <p:nvPr>
            <p:ph idx="4294967295"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Bookman Old Style"/>
              <a:buNone/>
            </a:pPr>
            <a:r>
              <a:rPr b="1" i="0" lang="pt-BR" sz="3400" u="none" cap="none" strike="noStrik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CONCORRÊNCIA</a:t>
            </a:r>
            <a:endParaRPr b="0" i="0" sz="3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05" name="Google Shape;305;p5"/>
          <p:cNvSpPr txBox="1"/>
          <p:nvPr>
            <p:ph idx="4294967295" type="body"/>
          </p:nvPr>
        </p:nvSpPr>
        <p:spPr>
          <a:xfrm>
            <a:off x="913680" y="2095920"/>
            <a:ext cx="1035324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É quando duas ou mais thread podem executar e concluir em tempos sobrepostos, intercalando as execuções (</a:t>
            </a:r>
            <a:r>
              <a:rPr b="0" i="1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singlecore</a:t>
            </a: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).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Em processos </a:t>
            </a:r>
            <a:r>
              <a:rPr b="0" i="1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multicore</a:t>
            </a: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, a CPU faz as decomposições simultâneas de uma tarefa, também conhecido </a:t>
            </a:r>
            <a:r>
              <a:rPr lang="pt-BR" sz="24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como</a:t>
            </a: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0" i="1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concorrência virtual</a:t>
            </a: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"/>
          <p:cNvSpPr txBox="1"/>
          <p:nvPr>
            <p:ph idx="4294967295"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Bookman Old Style"/>
              <a:buNone/>
            </a:pPr>
            <a:r>
              <a:rPr b="1" i="0" lang="pt-BR" sz="3400" u="none" cap="none" strike="noStrik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PARALELISMO</a:t>
            </a:r>
            <a:endParaRPr b="0" i="0" sz="3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11" name="Google Shape;311;p6"/>
          <p:cNvSpPr txBox="1"/>
          <p:nvPr>
            <p:ph idx="4294967295" type="body"/>
          </p:nvPr>
        </p:nvSpPr>
        <p:spPr>
          <a:xfrm>
            <a:off x="913680" y="2095920"/>
            <a:ext cx="1035324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Aqui as tarefas são executadas simultaneamente.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Problemas: Um thread pode ser dependendo.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Semáforo: Indica que um recurso está sendo utilizado, quando for liberado pelo semáforo o recurso fica disponível. O semáforo é usado em situações onde há várias threads mas um único recurso.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"/>
          <p:cNvSpPr txBox="1"/>
          <p:nvPr>
            <p:ph idx="4294967295"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Bookman Old Style"/>
              <a:buNone/>
            </a:pPr>
            <a:r>
              <a:rPr b="1" i="0" lang="pt-BR" sz="3400" u="none" cap="none" strike="noStrik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CONCORRÊNCIA VS PARALELISMO</a:t>
            </a:r>
            <a:endParaRPr b="0" i="0" sz="3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17" name="Google Shape;317;p7"/>
          <p:cNvSpPr txBox="1"/>
          <p:nvPr>
            <p:ph idx="4294967295" type="body"/>
          </p:nvPr>
        </p:nvSpPr>
        <p:spPr>
          <a:xfrm>
            <a:off x="913680" y="2095920"/>
            <a:ext cx="1035324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ckwell"/>
              <a:buNone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“Concorrência é sobre LIDAR com várias coisas ao mesmo tempo, enquanto o Paralelismo é sobre FAZER várias coisas ao mesmo tempo.”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r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ckwell"/>
              <a:buNone/>
            </a:pPr>
            <a:r>
              <a:rPr b="0" i="1" lang="pt-BR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Rob Pike</a:t>
            </a:r>
            <a:endParaRPr b="0" i="0" sz="20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8"/>
          <p:cNvSpPr txBox="1"/>
          <p:nvPr>
            <p:ph idx="4294967295"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Bookman Old Style"/>
              <a:buNone/>
            </a:pPr>
            <a:r>
              <a:rPr b="1" i="0" lang="pt-BR" sz="3400" u="none" cap="none" strike="noStrik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MULTITHREADS</a:t>
            </a:r>
            <a:endParaRPr b="0" i="0" sz="3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23" name="Google Shape;323;p8"/>
          <p:cNvSpPr txBox="1"/>
          <p:nvPr>
            <p:ph idx="4294967295" type="body"/>
          </p:nvPr>
        </p:nvSpPr>
        <p:spPr>
          <a:xfrm>
            <a:off x="913680" y="2095920"/>
            <a:ext cx="10353240" cy="4761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Pontos Positivos: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Resposta mais rápida.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Compartilhamento de </a:t>
            </a:r>
            <a:r>
              <a:rPr lang="pt-BR" sz="24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recursos.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Economia, pois a criação e o gerenciamento das threads se torna mais fácil.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Escalabilidade, pois tem a capacidade de distribuição de várias threads.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Troca de contexto, esse ocorre de forma mais suave, ou seja, o procedimento de trocar de uma tarefa para outra.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"/>
          <p:cNvSpPr txBox="1"/>
          <p:nvPr>
            <p:ph idx="4294967295" type="title"/>
          </p:nvPr>
        </p:nvSpPr>
        <p:spPr>
          <a:xfrm>
            <a:off x="913680" y="609480"/>
            <a:ext cx="103532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Bookman Old Style"/>
              <a:buNone/>
            </a:pPr>
            <a:r>
              <a:rPr b="1" i="0" lang="pt-BR" sz="3400" u="none" cap="none" strike="noStrik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MULTITHREADS</a:t>
            </a:r>
            <a:endParaRPr b="0" i="0" sz="3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29" name="Google Shape;329;p9"/>
          <p:cNvSpPr txBox="1"/>
          <p:nvPr>
            <p:ph idx="4294967295" type="body"/>
          </p:nvPr>
        </p:nvSpPr>
        <p:spPr>
          <a:xfrm>
            <a:off x="913680" y="2095920"/>
            <a:ext cx="1035324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Pontos Negativos: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Thread cancellation, encerrar um thread antes do esperado.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Compartilhamento de recursos, os segmentos podem interferir um com ou outros, principalmente no uso dos recursos do hardware.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Problemas segurança, devido ao compartilhamento.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Sinal Handling, quando é necessário fazer um aviso a uma única thread quando a várias threads rodando.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2022-09-08T13:34:54Z</dcterms:created>
  <dc:creator>Robson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17</vt:i4>
  </property>
</Properties>
</file>