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6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250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6522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5">
            <a:extLst>
              <a:ext uri="{FF2B5EF4-FFF2-40B4-BE49-F238E27FC236}">
                <a16:creationId xmlns:a16="http://schemas.microsoft.com/office/drawing/2014/main" id="{DE410A2D-A0DE-8479-212E-75AA2348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34" y="1604964"/>
            <a:ext cx="664633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6">
            <a:extLst>
              <a:ext uri="{FF2B5EF4-FFF2-40B4-BE49-F238E27FC236}">
                <a16:creationId xmlns:a16="http://schemas.microsoft.com/office/drawing/2014/main" id="{CBEA633C-0096-1A34-A26E-9D628142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34" y="1604964"/>
            <a:ext cx="664633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2893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12D6F-508B-9F6E-FDB4-0DBA83910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497601-6519-63DF-265E-6A08E4A1E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1BC9E-BC73-9990-A2E4-F8581F8A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48FD-3A12-483A-AFA7-EA9797720DEA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DC98D-7CF9-8B20-6430-7B849EC4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BB542-B2A3-15ED-ECCA-7325E85F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9C0BC-81E2-4E28-B991-137823574F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13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7395DB-1E51-5568-B79E-D856CAC09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4" y="1125539"/>
            <a:ext cx="1017693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2800" b="1" dirty="0">
                <a:cs typeface="+mn-cs"/>
              </a:rPr>
              <a:t>Curso Superior de Tecnologia em Análise e Desenvolvimento de Sistemas</a:t>
            </a: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972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423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869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5067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1122480"/>
            <a:ext cx="10362240" cy="11064960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110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9558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54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1122480"/>
            <a:ext cx="10362240" cy="23868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9202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>
            <a:extLst>
              <a:ext uri="{FF2B5EF4-FFF2-40B4-BE49-F238E27FC236}">
                <a16:creationId xmlns:a16="http://schemas.microsoft.com/office/drawing/2014/main" id="{F479AE72-74B9-9D9F-5666-A4F1EB44002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2A73B2F-2719-4F9E-5DB5-56302D093DC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" y="1604964"/>
            <a:ext cx="10972800" cy="39766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/>
              <a:t>Clique para editar o formato do texto da estrutura de tópicos</a:t>
            </a:r>
          </a:p>
          <a:p>
            <a:pPr lvl="1"/>
            <a:r>
              <a:rPr lang="pt-BR"/>
              <a:t>2.º nível da estrutura de tópicos</a:t>
            </a:r>
          </a:p>
          <a:p>
            <a:pPr lvl="2"/>
            <a:r>
              <a:rPr lang="pt-BR"/>
              <a:t>3.º nível da estrutura de tópicos</a:t>
            </a:r>
          </a:p>
          <a:p>
            <a:pPr lvl="3"/>
            <a:r>
              <a:rPr lang="pt-BR"/>
              <a:t>4.º nível da estrutura de tópicos</a:t>
            </a:r>
          </a:p>
          <a:p>
            <a:pPr lvl="4"/>
            <a:r>
              <a:rPr lang="pt-BR"/>
              <a:t>5.º nível da estrutura de tópicos</a:t>
            </a:r>
          </a:p>
          <a:p>
            <a:pPr lvl="5"/>
            <a:r>
              <a:rPr lang="pt-BR"/>
              <a:t>6.º nível da estrutura de tópicos</a:t>
            </a:r>
          </a:p>
          <a:p>
            <a:pPr lvl="6"/>
            <a:r>
              <a:rPr lang="pt-BR"/>
              <a:t>7.º nível da estrutura de tópicos</a:t>
            </a:r>
          </a:p>
        </p:txBody>
      </p:sp>
      <p:pic>
        <p:nvPicPr>
          <p:cNvPr id="1028" name="Picture 8" descr="logo_UTFPR">
            <a:extLst>
              <a:ext uri="{FF2B5EF4-FFF2-40B4-BE49-F238E27FC236}">
                <a16:creationId xmlns:a16="http://schemas.microsoft.com/office/drawing/2014/main" id="{31CCF7EB-A975-63CA-992C-ED854FA7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1"/>
          <a:stretch>
            <a:fillRect/>
          </a:stretch>
        </p:blipFill>
        <p:spPr bwMode="auto">
          <a:xfrm>
            <a:off x="196851" y="107951"/>
            <a:ext cx="18669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B7360B06-D794-8119-0DED-6200F838BD3B}"/>
              </a:ext>
            </a:extLst>
          </p:cNvPr>
          <p:cNvSpPr txBox="1">
            <a:spLocks noChangeArrowheads="1"/>
          </p:cNvSpPr>
          <p:nvPr/>
        </p:nvSpPr>
        <p:spPr>
          <a:xfrm>
            <a:off x="11449051" y="6561138"/>
            <a:ext cx="742949" cy="296862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/>
            <a:fld id="{3406C972-E36E-45B8-AB37-4B7FD04D01A9}" type="slidenum">
              <a:rPr lang="pt-BR" altLang="pt-BR" sz="1200"/>
              <a:pPr algn="ctr"/>
              <a:t>‹nº›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291478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2;p1">
            <a:extLst>
              <a:ext uri="{FF2B5EF4-FFF2-40B4-BE49-F238E27FC236}">
                <a16:creationId xmlns:a16="http://schemas.microsoft.com/office/drawing/2014/main" id="{EE6151C0-629C-30AD-C226-5C09B038AF6C}"/>
              </a:ext>
            </a:extLst>
          </p:cNvPr>
          <p:cNvSpPr txBox="1">
            <a:spLocks/>
          </p:cNvSpPr>
          <p:nvPr/>
        </p:nvSpPr>
        <p:spPr>
          <a:xfrm>
            <a:off x="931178" y="4855968"/>
            <a:ext cx="7313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200"/>
              <a:buFont typeface="Arial"/>
              <a:buNone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Projeto de Testes</a:t>
            </a:r>
            <a:endParaRPr lang="pt-BR"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ts val="2200"/>
              <a:buFont typeface="Arial"/>
              <a:buNone/>
            </a:pPr>
            <a:r>
              <a:rPr lang="pt-BR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Lúcio Sganzerla</a:t>
            </a:r>
          </a:p>
          <a:p>
            <a:pPr marL="0" indent="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ts val="2200"/>
              <a:buFont typeface="Arial"/>
              <a:buNone/>
            </a:pPr>
            <a:r>
              <a:rPr lang="pt-BR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2º Semestre - 202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Google Shape;101;p1">
            <a:extLst>
              <a:ext uri="{FF2B5EF4-FFF2-40B4-BE49-F238E27FC236}">
                <a16:creationId xmlns:a16="http://schemas.microsoft.com/office/drawing/2014/main" id="{BBB3EC83-294B-D267-D39B-192549CDDB31}"/>
              </a:ext>
            </a:extLst>
          </p:cNvPr>
          <p:cNvSpPr txBox="1">
            <a:spLocks/>
          </p:cNvSpPr>
          <p:nvPr/>
        </p:nvSpPr>
        <p:spPr>
          <a:xfrm>
            <a:off x="1115640" y="548640"/>
            <a:ext cx="7313400" cy="2593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8600"/>
              </a:buClr>
              <a:buSzPts val="6600"/>
              <a:buFont typeface="Arial"/>
              <a:buNone/>
            </a:pPr>
            <a:r>
              <a:rPr lang="pt-BR" sz="6600">
                <a:solidFill>
                  <a:srgbClr val="FF8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 DE SOFTWARE</a:t>
            </a:r>
            <a:endParaRPr lang="pt-BR" sz="6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1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2">
            <a:extLst>
              <a:ext uri="{FF2B5EF4-FFF2-40B4-BE49-F238E27FC236}">
                <a16:creationId xmlns:a16="http://schemas.microsoft.com/office/drawing/2014/main" id="{C28FD827-2A7B-F87A-EBD3-3A38632DC6AF}"/>
              </a:ext>
            </a:extLst>
          </p:cNvPr>
          <p:cNvSpPr txBox="1">
            <a:spLocks/>
          </p:cNvSpPr>
          <p:nvPr/>
        </p:nvSpPr>
        <p:spPr bwMode="auto">
          <a:xfrm>
            <a:off x="2439300" y="800637"/>
            <a:ext cx="7313400" cy="59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0000" tIns="45000" rIns="90000" bIns="4500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 dirty="0">
                <a:solidFill>
                  <a:srgbClr val="FF8600"/>
                </a:solidFill>
              </a:rPr>
              <a:t>O que eu vou testar?</a:t>
            </a:r>
            <a:endParaRPr lang="pt-BR" sz="4000" dirty="0">
              <a:ea typeface="Arial"/>
              <a:cs typeface="Arial"/>
              <a:sym typeface="Arial"/>
            </a:endParaRPr>
          </a:p>
        </p:txBody>
      </p:sp>
      <p:sp>
        <p:nvSpPr>
          <p:cNvPr id="5" name="Google Shape;108;p2">
            <a:extLst>
              <a:ext uri="{FF2B5EF4-FFF2-40B4-BE49-F238E27FC236}">
                <a16:creationId xmlns:a16="http://schemas.microsoft.com/office/drawing/2014/main" id="{0E4D3E94-C811-2F36-22A4-47F296FC8086}"/>
              </a:ext>
            </a:extLst>
          </p:cNvPr>
          <p:cNvSpPr txBox="1">
            <a:spLocks/>
          </p:cNvSpPr>
          <p:nvPr/>
        </p:nvSpPr>
        <p:spPr>
          <a:xfrm>
            <a:off x="914400" y="1397729"/>
            <a:ext cx="10186100" cy="4919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>
                <a:latin typeface="+mj-lt"/>
              </a:rPr>
              <a:t>Quais são os requisitos funcionais e não-funcionais?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pPr indent="-18288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>
                <a:latin typeface="+mj-lt"/>
              </a:rPr>
              <a:t>Qual a linguagem? Possui banco? Web, desktop ou mobile?</a:t>
            </a:r>
          </a:p>
          <a:p>
            <a:pPr marL="4572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r>
              <a:rPr lang="pt-BR" sz="1800" dirty="0">
                <a:latin typeface="+mj-lt"/>
              </a:rPr>
              <a:t>    - Uma API Java com banco de dados PostgreSQL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>
              <a:latin typeface="+mj-lt"/>
            </a:endParaRPr>
          </a:p>
          <a:p>
            <a:pPr indent="-18288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>
                <a:latin typeface="+mj-lt"/>
              </a:rPr>
              <a:t>Quais são os objetivo(s) da aplicação?</a:t>
            </a:r>
          </a:p>
          <a:p>
            <a:pPr marL="0" indent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BR" sz="2000" dirty="0">
                <a:latin typeface="+mj-lt"/>
              </a:rPr>
              <a:t>    - Facilitar tanto a gestão de contas quanto das movimentações financeiras </a:t>
            </a:r>
            <a:r>
              <a:rPr lang="pt-BR" sz="2000">
                <a:latin typeface="+mj-lt"/>
              </a:rPr>
              <a:t>realizadas nas mesmas</a:t>
            </a:r>
            <a:endParaRPr lang="pt-BR" sz="2000" dirty="0">
              <a:latin typeface="+mj-lt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D75173A-0724-6A05-5D24-B13BCEB83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73730"/>
              </p:ext>
            </p:extLst>
          </p:nvPr>
        </p:nvGraphicFramePr>
        <p:xfrm>
          <a:off x="1091500" y="1787974"/>
          <a:ext cx="98141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7094">
                  <a:extLst>
                    <a:ext uri="{9D8B030D-6E8A-4147-A177-3AD203B41FA5}">
                      <a16:colId xmlns:a16="http://schemas.microsoft.com/office/drawing/2014/main" val="3849158412"/>
                    </a:ext>
                  </a:extLst>
                </a:gridCol>
                <a:gridCol w="4907094">
                  <a:extLst>
                    <a:ext uri="{9D8B030D-6E8A-4147-A177-3AD203B41FA5}">
                      <a16:colId xmlns:a16="http://schemas.microsoft.com/office/drawing/2014/main" val="723054494"/>
                    </a:ext>
                  </a:extLst>
                </a:gridCol>
              </a:tblGrid>
              <a:tr h="288198">
                <a:tc>
                  <a:txBody>
                    <a:bodyPr/>
                    <a:lstStyle/>
                    <a:p>
                      <a:r>
                        <a:rPr lang="pt-BR" dirty="0"/>
                        <a:t>Requisitos Funcionais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Requisitos Não-Funcionais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48518"/>
                  </a:ext>
                </a:extLst>
              </a:tr>
              <a:tr h="213187">
                <a:tc>
                  <a:txBody>
                    <a:bodyPr/>
                    <a:lstStyle/>
                    <a:p>
                      <a:r>
                        <a:rPr lang="pt-BR" sz="1200" dirty="0"/>
                        <a:t>Teste do cadastro de Contas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Teste de Segurança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45652"/>
                  </a:ext>
                </a:extLst>
              </a:tr>
              <a:tr h="227928">
                <a:tc>
                  <a:txBody>
                    <a:bodyPr/>
                    <a:lstStyle/>
                    <a:p>
                      <a:r>
                        <a:rPr lang="pt-BR" sz="1200" dirty="0"/>
                        <a:t>Teste de movimentações financeiras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Teste de Desempenho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594132"/>
                  </a:ext>
                </a:extLst>
              </a:tr>
              <a:tr h="227928">
                <a:tc>
                  <a:txBody>
                    <a:bodyPr/>
                    <a:lstStyle/>
                    <a:p>
                      <a:r>
                        <a:rPr lang="pt-BR" sz="1200" dirty="0"/>
                        <a:t>Teste de histórico de transações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Teste de Recuperação de Erros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61373"/>
                  </a:ext>
                </a:extLst>
              </a:tr>
              <a:tr h="227928">
                <a:tc>
                  <a:txBody>
                    <a:bodyPr/>
                    <a:lstStyle/>
                    <a:p>
                      <a:r>
                        <a:rPr lang="pt-BR" sz="1200" dirty="0"/>
                        <a:t>Teste de autenticação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Teste de Performance de Segurança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0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5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2">
            <a:extLst>
              <a:ext uri="{FF2B5EF4-FFF2-40B4-BE49-F238E27FC236}">
                <a16:creationId xmlns:a16="http://schemas.microsoft.com/office/drawing/2014/main" id="{C28FD827-2A7B-F87A-EBD3-3A38632DC6AF}"/>
              </a:ext>
            </a:extLst>
          </p:cNvPr>
          <p:cNvSpPr txBox="1">
            <a:spLocks/>
          </p:cNvSpPr>
          <p:nvPr/>
        </p:nvSpPr>
        <p:spPr bwMode="auto">
          <a:xfrm>
            <a:off x="2439300" y="800637"/>
            <a:ext cx="7313400" cy="59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0000" tIns="45000" rIns="90000" bIns="4500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 dirty="0">
                <a:solidFill>
                  <a:srgbClr val="FF8600"/>
                </a:solidFill>
              </a:rPr>
              <a:t>O que eu vou testar?</a:t>
            </a:r>
            <a:endParaRPr lang="pt-BR" sz="4000" dirty="0">
              <a:ea typeface="Arial"/>
              <a:cs typeface="Arial"/>
              <a:sym typeface="Arial"/>
            </a:endParaRPr>
          </a:p>
        </p:txBody>
      </p:sp>
      <p:sp>
        <p:nvSpPr>
          <p:cNvPr id="5" name="Google Shape;108;p2">
            <a:extLst>
              <a:ext uri="{FF2B5EF4-FFF2-40B4-BE49-F238E27FC236}">
                <a16:creationId xmlns:a16="http://schemas.microsoft.com/office/drawing/2014/main" id="{0E4D3E94-C811-2F36-22A4-47F296FC8086}"/>
              </a:ext>
            </a:extLst>
          </p:cNvPr>
          <p:cNvSpPr txBox="1">
            <a:spLocks/>
          </p:cNvSpPr>
          <p:nvPr/>
        </p:nvSpPr>
        <p:spPr>
          <a:xfrm>
            <a:off x="914400" y="1397729"/>
            <a:ext cx="10186100" cy="49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7500" lnSpcReduction="20000"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>
                <a:latin typeface="+mj-lt"/>
              </a:rPr>
              <a:t>Tem Modelagem?</a:t>
            </a:r>
          </a:p>
          <a:p>
            <a:pPr marL="4572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r>
              <a:rPr lang="pt-BR" sz="2000" dirty="0">
                <a:latin typeface="+mj-lt"/>
              </a:rPr>
              <a:t>    - 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D2F9A9-D2E2-F619-1E6E-D1C4A2FF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13" y="2007852"/>
            <a:ext cx="53816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0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;p3">
            <a:extLst>
              <a:ext uri="{FF2B5EF4-FFF2-40B4-BE49-F238E27FC236}">
                <a16:creationId xmlns:a16="http://schemas.microsoft.com/office/drawing/2014/main" id="{D7C0C888-28EB-CBD7-E7B6-E76CAFF9BD46}"/>
              </a:ext>
            </a:extLst>
          </p:cNvPr>
          <p:cNvSpPr txBox="1">
            <a:spLocks/>
          </p:cNvSpPr>
          <p:nvPr/>
        </p:nvSpPr>
        <p:spPr bwMode="auto">
          <a:xfrm>
            <a:off x="3574160" y="515084"/>
            <a:ext cx="5043680" cy="61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0000" tIns="45000" rIns="90000" bIns="4500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 dirty="0">
                <a:solidFill>
                  <a:srgbClr val="FF8600"/>
                </a:solidFill>
              </a:rPr>
              <a:t>Como eu vou testar?</a:t>
            </a:r>
            <a:endParaRPr lang="pt-BR"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14;p3">
            <a:extLst>
              <a:ext uri="{FF2B5EF4-FFF2-40B4-BE49-F238E27FC236}">
                <a16:creationId xmlns:a16="http://schemas.microsoft.com/office/drawing/2014/main" id="{97B6D8EC-07C1-F426-6009-4985C4B19784}"/>
              </a:ext>
            </a:extLst>
          </p:cNvPr>
          <p:cNvSpPr txBox="1">
            <a:spLocks/>
          </p:cNvSpPr>
          <p:nvPr/>
        </p:nvSpPr>
        <p:spPr>
          <a:xfrm>
            <a:off x="889233" y="1275127"/>
            <a:ext cx="7313400" cy="50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1844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/>
              <a:t>Definir técnica e tipo de teste</a:t>
            </a:r>
          </a:p>
          <a:p>
            <a:pPr marL="1016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r>
              <a:rPr lang="pt-BR" sz="1800" dirty="0"/>
              <a:t>    - Por se tratar de uma API, será aplicado um Teste de Função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indent="-21844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/>
              <a:t>Definir um roteiro</a:t>
            </a:r>
          </a:p>
          <a:p>
            <a:pPr marL="1016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r>
              <a:rPr lang="pt-BR" sz="1800" dirty="0"/>
              <a:t>   - Vou testar após o desenvolvimento</a:t>
            </a:r>
          </a:p>
          <a:p>
            <a:pPr marL="1016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endParaRPr lang="pt-BR" sz="2000" dirty="0"/>
          </a:p>
          <a:p>
            <a:pPr indent="-21844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/>
              <a:t>Definir informações do diário de teste</a:t>
            </a:r>
          </a:p>
          <a:p>
            <a:pPr marL="1016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r>
              <a:rPr lang="pt-BR" sz="1800" dirty="0"/>
              <a:t>    - Vou fazer uma Planilha</a:t>
            </a:r>
          </a:p>
          <a:p>
            <a:pPr marL="1016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endParaRPr lang="pt-BR" sz="2000" dirty="0"/>
          </a:p>
          <a:p>
            <a:pPr indent="-21844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/>
              <a:t>Vai utilizar uma ferramenta de teste?</a:t>
            </a:r>
          </a:p>
          <a:p>
            <a:pPr marL="1016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None/>
            </a:pPr>
            <a:r>
              <a:rPr lang="pt-BR" sz="1800" dirty="0"/>
              <a:t>    - </a:t>
            </a:r>
            <a:r>
              <a:rPr lang="pt-BR" sz="1800" dirty="0" err="1"/>
              <a:t>Insomnia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89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g1e6ab9ca3eb_0_5">
            <a:extLst>
              <a:ext uri="{FF2B5EF4-FFF2-40B4-BE49-F238E27FC236}">
                <a16:creationId xmlns:a16="http://schemas.microsoft.com/office/drawing/2014/main" id="{B1B07437-FE38-C5FE-3219-6630E59660E1}"/>
              </a:ext>
            </a:extLst>
          </p:cNvPr>
          <p:cNvSpPr txBox="1">
            <a:spLocks/>
          </p:cNvSpPr>
          <p:nvPr/>
        </p:nvSpPr>
        <p:spPr bwMode="auto">
          <a:xfrm>
            <a:off x="3692506" y="808699"/>
            <a:ext cx="4806988" cy="60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0000" tIns="45000" rIns="90000" bIns="4500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4000"/>
              <a:buFont typeface="Arial"/>
              <a:buNone/>
            </a:pPr>
            <a:r>
              <a:rPr lang="pt-BR" sz="4000" dirty="0">
                <a:solidFill>
                  <a:srgbClr val="FF8600"/>
                </a:solidFill>
              </a:rPr>
              <a:t>Datas para o roteiro</a:t>
            </a:r>
            <a:endParaRPr lang="pt-BR"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0;g1e6ab9ca3eb_0_5">
            <a:extLst>
              <a:ext uri="{FF2B5EF4-FFF2-40B4-BE49-F238E27FC236}">
                <a16:creationId xmlns:a16="http://schemas.microsoft.com/office/drawing/2014/main" id="{868013A2-E470-13D0-220B-564222665BF6}"/>
              </a:ext>
            </a:extLst>
          </p:cNvPr>
          <p:cNvSpPr txBox="1">
            <a:spLocks/>
          </p:cNvSpPr>
          <p:nvPr/>
        </p:nvSpPr>
        <p:spPr>
          <a:xfrm>
            <a:off x="1048624" y="1519216"/>
            <a:ext cx="7313400" cy="267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1844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/>
              <a:t>Quando vou testar</a:t>
            </a:r>
          </a:p>
          <a:p>
            <a:pPr marL="457200" indent="-355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-"/>
            </a:pPr>
            <a:r>
              <a:rPr lang="pt-BR" sz="1800" dirty="0"/>
              <a:t>04/10 – Gerenciamento de Usuários</a:t>
            </a:r>
          </a:p>
          <a:p>
            <a:pPr marL="457200" indent="-355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-"/>
            </a:pPr>
            <a:r>
              <a:rPr lang="pt-BR" sz="1800" dirty="0"/>
              <a:t>11/10 – Autenticação de Usuários</a:t>
            </a:r>
          </a:p>
          <a:p>
            <a:pPr marL="457200" indent="-355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-"/>
            </a:pPr>
            <a:r>
              <a:rPr lang="pt-BR" sz="1800" dirty="0"/>
              <a:t>18/10 – Gerenciamento de Contas</a:t>
            </a:r>
          </a:p>
          <a:p>
            <a:pPr marL="457200" indent="-355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-"/>
            </a:pPr>
            <a:r>
              <a:rPr lang="pt-BR" sz="1800" dirty="0"/>
              <a:t>25/10 – Gerenciamento de Movimentações Financeiras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pt-BR" sz="2000" dirty="0"/>
          </a:p>
          <a:p>
            <a:pPr indent="-21844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00"/>
              </a:buClr>
              <a:buSzPts val="2000"/>
              <a:buFont typeface="Noto Sans Symbols"/>
              <a:buChar char="▪"/>
            </a:pPr>
            <a:r>
              <a:rPr lang="pt-BR" sz="2000" dirty="0"/>
              <a:t>Quando pretendo terminar:</a:t>
            </a:r>
          </a:p>
          <a:p>
            <a:pPr marL="4572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-"/>
            </a:pPr>
            <a:r>
              <a:rPr lang="pt-BR" sz="1800" dirty="0"/>
              <a:t>08/11 – Ajustes Finais dos Testes e Finalização</a:t>
            </a:r>
          </a:p>
        </p:txBody>
      </p:sp>
    </p:spTree>
    <p:extLst>
      <p:ext uri="{BB962C8B-B14F-4D97-AF65-F5344CB8AC3E}">
        <p14:creationId xmlns:p14="http://schemas.microsoft.com/office/powerpoint/2010/main" val="273737712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Apresentação Projeto TCC1_2023</Template>
  <TotalTime>45</TotalTime>
  <Words>223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Noto Sans Symbols</vt:lpstr>
      <vt:lpstr>Arial</vt:lpstr>
      <vt:lpstr>Slide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gm pady</dc:creator>
  <cp:lastModifiedBy>gm pady</cp:lastModifiedBy>
  <cp:revision>3</cp:revision>
  <dcterms:created xsi:type="dcterms:W3CDTF">2023-09-07T00:32:51Z</dcterms:created>
  <dcterms:modified xsi:type="dcterms:W3CDTF">2023-09-14T00:52:40Z</dcterms:modified>
</cp:coreProperties>
</file>