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sldIdLst>
    <p:sldId id="413" r:id="rId2"/>
    <p:sldId id="414" r:id="rId3"/>
    <p:sldId id="456" r:id="rId4"/>
    <p:sldId id="457" r:id="rId5"/>
    <p:sldId id="462" r:id="rId6"/>
    <p:sldId id="458" r:id="rId7"/>
    <p:sldId id="459" r:id="rId8"/>
    <p:sldId id="463" r:id="rId9"/>
    <p:sldId id="460" r:id="rId10"/>
    <p:sldId id="461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4" r:id="rId31"/>
    <p:sldId id="483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28" r:id="rId40"/>
    <p:sldId id="455" r:id="rId41"/>
  </p:sldIdLst>
  <p:sldSz cx="9144000" cy="6858000" type="screen4x3"/>
  <p:notesSz cx="6648450" cy="97805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737"/>
  </p:normalViewPr>
  <p:slideViewPr>
    <p:cSldViewPr>
      <p:cViewPr varScale="1">
        <p:scale>
          <a:sx n="105" d="100"/>
          <a:sy n="105" d="100"/>
        </p:scale>
        <p:origin x="148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6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834C8BEF-3BDA-BC58-3D80-3F8018B2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BAD43410-0936-53DC-3AC2-1D435690D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F2E3C5D2-31C3-604E-8A21-589A06FC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B71D8F1-E9C7-564B-846D-D62C7BA6B11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76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601FB5-BD33-AB84-15FB-B699C3B5DEC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65550" y="0"/>
            <a:ext cx="2876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6461576-B71F-AB72-AAC7-5B8C1CBB3F8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9475" y="733425"/>
            <a:ext cx="4886325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3C037D-4AF7-7F29-462A-DD5FCA4CAAA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5163" y="4646613"/>
            <a:ext cx="5313362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AD34389-2553-4AF9-57BC-7DC44DC22F9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291638"/>
            <a:ext cx="28765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40ED5A0-F3C5-FF19-FF72-1B2AEC1AFE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65550" y="9291638"/>
            <a:ext cx="28765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E7AD5932-B376-3244-B1DB-9F4A673FBA2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4703A33-D25C-EDBA-92C3-338F1646C99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B245CC-59F4-7045-B5D4-EFD2CB8143B6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A99BF0A2-AB69-F2B5-A19F-F329F9FB036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1787952A-E215-60D2-4329-DB46AD70AE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ln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B18C6CC-7984-37D5-E60D-BFB3C6C01B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C9BE78-C153-BB45-8121-6C3BAEE36770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39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EA606C73-4232-15D0-863E-6CB2C63CA99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7916057-D7BF-BB44-89AC-899C00DB7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94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4703A33-D25C-EDBA-92C3-338F1646C99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B245CC-59F4-7045-B5D4-EFD2CB8143B6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40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A99BF0A2-AB69-F2B5-A19F-F329F9FB036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1787952A-E215-60D2-4329-DB46AD70AE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ln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57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3A135-63EB-9655-7D4A-EE139804801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B5D128-A84C-296F-B93C-57D3BD707C3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B4EBF3-BB45-3208-0B8B-17BB4003C6B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1DBFC-4865-6C45-A9A7-EB40231AFA2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42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7E104A-F6EC-A457-943F-EBF96013B5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63F1DE-9EA3-9E4D-0EB3-00134224B21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1FD983-5DEB-1F67-579B-CD0029EC4C1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BD66B-46EF-A944-8B52-E34F89453D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2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9125" y="798513"/>
            <a:ext cx="2170113" cy="53308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8513"/>
            <a:ext cx="6359525" cy="53308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C0361D-0203-5FD9-A654-73C39EF5C5B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BDA729-59FA-C838-A99A-94EB410F686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B3F8EC-DF62-6D5B-B773-32C59DB7B52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4AF0D-1265-364C-9D56-6B5B6F596E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43247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798513"/>
            <a:ext cx="7375525" cy="18002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9B363-00E0-C405-93B5-E40DDA9235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7EEC1-F58F-6026-FC51-C69D43D0661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5C589-88A6-2929-86D7-72DC37D8633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A8293-8A9E-2748-AABC-841A985A71B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39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B32E61-F0E7-9B4D-0E8D-7BEB48E7ED0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22D423-3ECC-AAC6-86EB-5E531FAA672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9C97CF-A1F2-3FBC-22A2-8156167CD20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F2D1A-D5F6-9542-97B3-41C4C3F17BE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092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263991-CDE3-EB35-FA52-8122F9D9AC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828986-5F24-E37C-62F5-E0680559C63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E0CC71-AB25-888B-9062-BBC5D6CE918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DFCFC-57FA-6341-B119-2ED1A5D8D8C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07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B29ECC-12F8-816C-283B-2DB32637DAA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8E627B-F5BB-30BC-CB34-19DB26977E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5DC575-5DFD-CC35-CF4C-8CDF0319328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89AC2-444E-7144-AE2A-C9D50AD176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590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02652E-E2F9-D20C-DBAB-16D735A47D2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CFD796-CD8A-52B2-3A40-56962298EC5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5F58F8-4529-7B4A-27A6-5C5D23BF332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51990-D447-B94A-8E1A-4B47130E8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21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02AF7-CE55-9D1C-009C-1E81988DD54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1A4A3-C89A-DAA8-B050-9435FA4A9A7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C9A6B-8631-C9AB-B145-98FFA5B4FB4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01418-C9D3-ED47-8B46-246CF4E6691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95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985A71E-8376-191E-97A7-13C01A962A7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133B18-B93D-40DF-32C4-DF5A44EBA1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E534C7-8FCB-ADE5-689C-F4D6F06FC7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C288-97BD-D146-B8F1-6505877E98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35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1259D2-531E-3212-7EB9-3655438D41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00FFEE-31E4-AB53-F680-816A3FD079B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663E98-233B-D17B-19DF-37386FE7BC5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91571-D21B-5A45-9709-6C1D062240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482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5BB60A-0A3B-5358-E36E-08FAD2E4BE3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8A9FAB-1CF7-EDC4-6C56-F859837AF8C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9AA699-92EB-0895-2B8C-71439E5192B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75203-BD72-294E-9093-A05667468B4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39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20DB1AB-12BE-EE06-EEBA-04BBEC60288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387475" y="6357938"/>
            <a:ext cx="19002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E518AA-56FE-9DCE-2FFB-917C8459D0E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722688" y="6357938"/>
            <a:ext cx="226695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281240D-70B0-D795-5A97-F2BA40BF6F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64300" y="6361113"/>
            <a:ext cx="19018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</a:defRPr>
            </a:lvl1pPr>
          </a:lstStyle>
          <a:p>
            <a:fld id="{63A726D4-D2AB-8E4D-9C7E-15DC51EB1B38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656AB04-1194-7F3E-6F20-98D1E4FCC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798513"/>
            <a:ext cx="7375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A6894BA7-E004-CF3A-9BE8-5D69371D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924175"/>
            <a:ext cx="1924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I BOOT</a:t>
            </a:r>
          </a:p>
          <a:p>
            <a:pPr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Xanxerê - SC</a:t>
            </a:r>
          </a:p>
          <a:p>
            <a:pPr>
              <a:buFont typeface="Times New Roman" charset="0"/>
              <a:buNone/>
              <a:defRPr/>
            </a:pPr>
            <a:endParaRPr lang="pt-BR" b="1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225E75B-843C-763B-7342-2EC2BB76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989138"/>
            <a:ext cx="8651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07EB3392-E365-751A-6469-76D630718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8527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A1CD0011-2EE1-F8E7-08C6-F1F0804ED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grpSp>
        <p:nvGrpSpPr>
          <p:cNvPr id="1034" name="Grupo 14">
            <a:extLst>
              <a:ext uri="{FF2B5EF4-FFF2-40B4-BE49-F238E27FC236}">
                <a16:creationId xmlns:a16="http://schemas.microsoft.com/office/drawing/2014/main" id="{281CEFA8-2F1B-763E-31EE-9987ADBB1E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1036" name="Rectangle 2">
              <a:extLst>
                <a:ext uri="{FF2B5EF4-FFF2-40B4-BE49-F238E27FC236}">
                  <a16:creationId xmlns:a16="http://schemas.microsoft.com/office/drawing/2014/main" id="{B9F1FC9E-8DED-A28A-231C-35AFD37041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1037" name="Object 2">
              <a:extLst>
                <a:ext uri="{FF2B5EF4-FFF2-40B4-BE49-F238E27FC236}">
                  <a16:creationId xmlns:a16="http://schemas.microsoft.com/office/drawing/2014/main" id="{22DED280-C067-9303-FA1E-E1D8DD8675D8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089400" imgH="1346200" progId="">
                    <p:embed/>
                  </p:oleObj>
                </mc:Choice>
                <mc:Fallback>
                  <p:oleObj r:id="rId14" imgW="4089400" imgH="1346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Conector reto 12">
            <a:extLst>
              <a:ext uri="{FF2B5EF4-FFF2-40B4-BE49-F238E27FC236}">
                <a16:creationId xmlns:a16="http://schemas.microsoft.com/office/drawing/2014/main" id="{C1757150-3898-4538-4C84-F441E2D9B296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2pPr>
      <a:lvl3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3pPr>
      <a:lvl4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4pPr>
      <a:lvl5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6pPr>
      <a:lvl7pPr marL="29718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7pPr>
      <a:lvl8pPr marL="34290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8pPr>
      <a:lvl9pPr marL="38862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developer-training/android-basics-kotlin-affirmations-app-solution/raw/main/images.zi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>
            <a:extLst>
              <a:ext uri="{FF2B5EF4-FFF2-40B4-BE49-F238E27FC236}">
                <a16:creationId xmlns:a16="http://schemas.microsoft.com/office/drawing/2014/main" id="{E634B0B7-AFC6-6D42-E6BC-1A56060C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5DD711A9-D85F-9714-7117-453E6A7E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57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Utilização de </a:t>
            </a:r>
            <a:r>
              <a:rPr lang="pt-BR" altLang="pt-BR" sz="4000" b="1">
                <a:solidFill>
                  <a:srgbClr val="FF0000"/>
                </a:solidFill>
                <a:latin typeface="Georgia" panose="02040502050405020303" pitchFamily="18" charset="0"/>
              </a:rPr>
              <a:t>ReclyclerView</a:t>
            </a:r>
            <a:r>
              <a:rPr lang="pt-BR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na </a:t>
            </a:r>
          </a:p>
          <a:p>
            <a:pPr algn="ctr" eaLnBrk="1" hangingPunct="1">
              <a:lnSpc>
                <a:spcPct val="85000"/>
              </a:lnSpc>
            </a:pP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Linguagem </a:t>
            </a:r>
            <a:r>
              <a:rPr lang="pt-BR" altLang="pt-BR" sz="4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Kotlin</a:t>
            </a:r>
            <a:endParaRPr lang="pt-BR" altLang="pt-BR" sz="40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A474F4A1-478B-E04D-A4D8-6B7B7857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pt-BR" sz="2800" b="1">
                <a:solidFill>
                  <a:srgbClr val="000000"/>
                </a:solidFill>
              </a:rPr>
              <a:t>Robison Cris Brito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</a:rPr>
              <a:t>robison@utfpr.edu.br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</a:rPr>
              <a:t>@robisonbrito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C287F-48AF-73ED-92AD-0213F9BA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Criando um Classe de Modelo/Entidade para uso da Informação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C43965-2EF6-27B0-F6A9-93352A74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47894"/>
            <a:ext cx="7772400" cy="2385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C59D66-6D90-490D-6CBC-652E107A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90" y="2348880"/>
            <a:ext cx="5686400" cy="902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201CEE-A3C0-22A9-623D-833EFECF0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799476"/>
            <a:ext cx="7772400" cy="90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796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EC6A-9EC3-7CF3-6987-064CA617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fonte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D27375-9785-9C94-4560-DB2902E2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17738"/>
            <a:ext cx="4279900" cy="76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324FD0-FD9A-B910-C74E-BD6734E1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66582"/>
            <a:ext cx="7772400" cy="2385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2C5507-EE52-1379-8C58-FCCD7633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5538788"/>
            <a:ext cx="4038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FFE8-EF80-A80B-E2BD-2F343CA3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39" y="798513"/>
            <a:ext cx="7772400" cy="1550367"/>
          </a:xfrm>
        </p:spPr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loadAffirmation</a:t>
            </a:r>
            <a:r>
              <a:rPr lang="pt-BR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D04BAF-5039-7ACB-1E52-D613909C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772400" cy="47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F7A0-D95D-9676-412A-3D90A15B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 tamanho da lista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52924E-DA44-4069-0F62-D8A46AEB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6832"/>
            <a:ext cx="4357366" cy="1964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7E079F-5872-177E-81C4-4E286299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748175"/>
            <a:ext cx="4284957" cy="12579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E2426F-CC85-B265-C039-74A839C73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6832"/>
            <a:ext cx="3061220" cy="49015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3B7929F-8F69-499A-9A30-539467A3C73A}"/>
              </a:ext>
            </a:extLst>
          </p:cNvPr>
          <p:cNvCxnSpPr/>
          <p:nvPr/>
        </p:nvCxnSpPr>
        <p:spPr bwMode="auto">
          <a:xfrm flipH="1">
            <a:off x="6236557" y="3602324"/>
            <a:ext cx="1008112" cy="8640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14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93B4F-388B-60F4-6F66-834017F3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798513"/>
            <a:ext cx="9031734" cy="1800225"/>
          </a:xfrm>
        </p:spPr>
        <p:txBody>
          <a:bodyPr/>
          <a:lstStyle/>
          <a:p>
            <a:r>
              <a:rPr lang="pt-BR" dirty="0"/>
              <a:t>Organizando o projeto para receber o </a:t>
            </a:r>
            <a:r>
              <a:rPr lang="pt-BR" dirty="0" err="1"/>
              <a:t>RecyclerView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BE97BF-CCB0-419E-F2B7-5E4DB797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996952"/>
            <a:ext cx="5257800" cy="2387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2FD870-D6AE-F80A-FC2C-5B638D5EFFC0}"/>
              </a:ext>
            </a:extLst>
          </p:cNvPr>
          <p:cNvSpPr txBox="1"/>
          <p:nvPr/>
        </p:nvSpPr>
        <p:spPr>
          <a:xfrm>
            <a:off x="-35060" y="3212976"/>
            <a:ext cx="3779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chemeClr val="tx1"/>
                </a:solidFill>
              </a:rPr>
              <a:t>RecyclerView</a:t>
            </a:r>
            <a:r>
              <a:rPr lang="pt-BR" sz="1800" dirty="0">
                <a:solidFill>
                  <a:schemeClr val="tx1"/>
                </a:solidFill>
              </a:rPr>
              <a:t>: Visualização da tela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</a:rPr>
              <a:t>Item</a:t>
            </a:r>
            <a:r>
              <a:rPr lang="pt-BR" sz="1800" dirty="0">
                <a:solidFill>
                  <a:schemeClr val="tx1"/>
                </a:solidFill>
              </a:rPr>
              <a:t>: Item da Lista (</a:t>
            </a:r>
            <a:r>
              <a:rPr lang="pt-BR" sz="1800" i="1" dirty="0">
                <a:solidFill>
                  <a:schemeClr val="tx1"/>
                </a:solidFill>
              </a:rPr>
              <a:t>ex. </a:t>
            </a:r>
            <a:r>
              <a:rPr lang="pt-BR" sz="1800" i="1" dirty="0" err="1">
                <a:solidFill>
                  <a:schemeClr val="tx1"/>
                </a:solidFill>
              </a:rPr>
              <a:t>Affirmation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chemeClr val="tx1"/>
                </a:solidFill>
              </a:rPr>
              <a:t>Adapter</a:t>
            </a:r>
            <a:r>
              <a:rPr lang="pt-BR" sz="1800" dirty="0">
                <a:solidFill>
                  <a:schemeClr val="tx1"/>
                </a:solidFill>
              </a:rPr>
              <a:t>: Prepara os dados para o </a:t>
            </a:r>
            <a:r>
              <a:rPr lang="pt-BR" sz="1800" dirty="0" err="1">
                <a:solidFill>
                  <a:schemeClr val="tx1"/>
                </a:solidFill>
              </a:rPr>
              <a:t>RecyclerView</a:t>
            </a: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chemeClr val="tx1"/>
                </a:solidFill>
              </a:rPr>
              <a:t>ViewHolder</a:t>
            </a:r>
            <a:r>
              <a:rPr lang="pt-BR" sz="1800" dirty="0">
                <a:solidFill>
                  <a:schemeClr val="tx1"/>
                </a:solidFill>
              </a:rPr>
              <a:t>: Conjunto de componentes de visualizações usados pelo </a:t>
            </a:r>
            <a:r>
              <a:rPr lang="pt-BR" sz="1800" dirty="0" err="1">
                <a:solidFill>
                  <a:schemeClr val="tx1"/>
                </a:solidFill>
              </a:rPr>
              <a:t>RecyclerView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1CFA44-9EB5-2CC6-BB9F-F83A9CE18170}"/>
              </a:ext>
            </a:extLst>
          </p:cNvPr>
          <p:cNvSpPr txBox="1"/>
          <p:nvPr/>
        </p:nvSpPr>
        <p:spPr>
          <a:xfrm>
            <a:off x="2987824" y="587727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carregamento é dinâmico</a:t>
            </a:r>
          </a:p>
        </p:txBody>
      </p:sp>
    </p:spTree>
    <p:extLst>
      <p:ext uri="{BB962C8B-B14F-4D97-AF65-F5344CB8AC3E}">
        <p14:creationId xmlns:p14="http://schemas.microsoft.com/office/powerpoint/2010/main" val="169090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0D04-E6B6-30B6-43AC-8D71DFB7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 </a:t>
            </a:r>
            <a:r>
              <a:rPr lang="pt-BR" dirty="0" err="1"/>
              <a:t>RecyclerView</a:t>
            </a:r>
            <a:r>
              <a:rPr lang="pt-BR" dirty="0"/>
              <a:t> ao Layout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517D83-3D3B-26A6-E320-E8CC65A9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31072"/>
            <a:ext cx="7772400" cy="22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3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5F909-EE57-D66C-FBAB-FF4A9D74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Layout de cada Item na Lista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2C94F7-07F3-204D-F50A-D410FC35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12976"/>
            <a:ext cx="7772400" cy="15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A0CC0-7D97-DDF2-3A16-C0DE9EE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798513"/>
            <a:ext cx="8743702" cy="1800225"/>
          </a:xfrm>
        </p:spPr>
        <p:txBody>
          <a:bodyPr/>
          <a:lstStyle/>
          <a:p>
            <a:r>
              <a:rPr lang="pt-BR" dirty="0"/>
              <a:t>Criando o pacote do </a:t>
            </a:r>
            <a:r>
              <a:rPr lang="pt-BR" dirty="0" err="1"/>
              <a:t>Adapter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510667-8401-5DC9-398C-15A2803A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60600"/>
            <a:ext cx="7391400" cy="2336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AA227F-9D91-1745-BFF7-AAE692C3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272087"/>
            <a:ext cx="4343400" cy="787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E9868C-A335-7C4A-1E14-20ACC3173AEF}"/>
              </a:ext>
            </a:extLst>
          </p:cNvPr>
          <p:cNvSpPr txBox="1"/>
          <p:nvPr/>
        </p:nvSpPr>
        <p:spPr>
          <a:xfrm>
            <a:off x="2267744" y="558924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adapter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0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A0CC0-7D97-DDF2-3A16-C0DE9EE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798513"/>
            <a:ext cx="8743702" cy="1800225"/>
          </a:xfrm>
        </p:spPr>
        <p:txBody>
          <a:bodyPr/>
          <a:lstStyle/>
          <a:p>
            <a:r>
              <a:rPr lang="pt-BR" dirty="0"/>
              <a:t>Criando a classe do </a:t>
            </a:r>
            <a:r>
              <a:rPr lang="pt-BR" dirty="0" err="1"/>
              <a:t>Adapter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E9868C-A335-7C4A-1E14-20ACC3173AEF}"/>
              </a:ext>
            </a:extLst>
          </p:cNvPr>
          <p:cNvSpPr txBox="1"/>
          <p:nvPr/>
        </p:nvSpPr>
        <p:spPr>
          <a:xfrm>
            <a:off x="2267744" y="558924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adapter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2423EC-4870-101D-0A0C-90B96AE6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6872"/>
            <a:ext cx="7061200" cy="1397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54CD38-635A-9290-CC1E-624AF607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16" y="4229321"/>
            <a:ext cx="4229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9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1D3A0-6059-7D37-DC76-7CA34A81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os parâmetros de entrada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A9E628-0FDA-A2C1-F2F3-F172A597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8738"/>
            <a:ext cx="7772400" cy="22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280F7C0E-7C6C-36A5-0CFD-757141FFB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764679"/>
            <a:ext cx="7375525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>
                <a:cs typeface="+mj-cs"/>
              </a:rPr>
              <a:t>O que é o </a:t>
            </a:r>
            <a:r>
              <a:rPr lang="pt-BR" dirty="0" err="1">
                <a:cs typeface="+mj-cs"/>
              </a:rPr>
              <a:t>RecyclerView</a:t>
            </a:r>
            <a:endParaRPr lang="pt-BR" dirty="0">
              <a:cs typeface="+mj-cs"/>
            </a:endParaRPr>
          </a:p>
        </p:txBody>
      </p:sp>
      <p:sp>
        <p:nvSpPr>
          <p:cNvPr id="153621" name="Rectangle 21">
            <a:extLst>
              <a:ext uri="{FF2B5EF4-FFF2-40B4-BE49-F238E27FC236}">
                <a16:creationId xmlns:a16="http://schemas.microsoft.com/office/drawing/2014/main" id="{41DA7FC2-07FF-FB43-489F-F313767FD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64904"/>
            <a:ext cx="8224838" cy="3948609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5C5C5C"/>
                </a:solidFill>
                <a:effectLst/>
                <a:latin typeface="Google Sans Text"/>
              </a:rPr>
              <a:t>Uma alternativa inteligente ao uso do </a:t>
            </a:r>
            <a:r>
              <a:rPr lang="pt-BR" b="1" i="0" dirty="0" err="1">
                <a:solidFill>
                  <a:srgbClr val="5C5C5C"/>
                </a:solidFill>
                <a:effectLst/>
                <a:latin typeface="Google Sans Text"/>
              </a:rPr>
              <a:t>ListView</a:t>
            </a:r>
            <a:endParaRPr lang="pt-BR" b="1" i="0" dirty="0">
              <a:solidFill>
                <a:srgbClr val="5C5C5C"/>
              </a:solidFill>
              <a:effectLst/>
              <a:latin typeface="Google Sans Text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5C5C5C"/>
                </a:solidFill>
                <a:latin typeface="Google Sans Text"/>
              </a:rPr>
              <a:t>Os elementos são carregados dinamicamente, sob demanda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5C5C5C"/>
              </a:solidFill>
              <a:effectLst/>
              <a:latin typeface="Google Sans Text"/>
            </a:endParaRPr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01D12-A06A-C051-F9D0-48CFDF34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a classe em um </a:t>
            </a:r>
            <a:r>
              <a:rPr lang="pt-BR" dirty="0" err="1"/>
              <a:t>Adapter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1F4D1-0FEF-7513-42CE-DD45329B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852936"/>
            <a:ext cx="8765421" cy="24482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47489F-8718-C5BD-B772-37E9E2551A47}"/>
              </a:ext>
            </a:extLst>
          </p:cNvPr>
          <p:cNvSpPr txBox="1"/>
          <p:nvPr/>
        </p:nvSpPr>
        <p:spPr>
          <a:xfrm>
            <a:off x="251519" y="5445224"/>
            <a:ext cx="799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RecyclerView</a:t>
            </a:r>
            <a:r>
              <a:rPr lang="pt-BR" dirty="0">
                <a:solidFill>
                  <a:schemeClr val="tx1"/>
                </a:solidFill>
              </a:rPr>
              <a:t> interage com o </a:t>
            </a:r>
            <a:r>
              <a:rPr lang="pt-BR" dirty="0" err="1">
                <a:solidFill>
                  <a:schemeClr val="tx1"/>
                </a:solidFill>
              </a:rPr>
              <a:t>ViewHolder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ViewHolder</a:t>
            </a:r>
            <a:r>
              <a:rPr lang="pt-BR" dirty="0">
                <a:solidFill>
                  <a:schemeClr val="tx1"/>
                </a:solidFill>
              </a:rPr>
              <a:t> é a representação de um único elemento da lista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484CB3-B370-BCC2-EE31-88453CFC0FBF}"/>
              </a:ext>
            </a:extLst>
          </p:cNvPr>
          <p:cNvSpPr txBox="1"/>
          <p:nvPr/>
        </p:nvSpPr>
        <p:spPr>
          <a:xfrm>
            <a:off x="6550460" y="4185334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Classe aninhada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59F93AC-6BDB-E3D3-716B-005AC75313E6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683568" y="4385389"/>
            <a:ext cx="5866892" cy="1237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9167470-A00C-1211-AFCB-D18C1608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509120"/>
            <a:ext cx="6426200" cy="279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EB5A45-D665-2243-7774-C44917323F74}"/>
              </a:ext>
            </a:extLst>
          </p:cNvPr>
          <p:cNvSpPr txBox="1"/>
          <p:nvPr/>
        </p:nvSpPr>
        <p:spPr>
          <a:xfrm>
            <a:off x="7304098" y="4788520"/>
            <a:ext cx="15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Recupera os componentes de um item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4C1321B-B0E0-6A9F-A32C-9FFB22E198BE}"/>
              </a:ext>
            </a:extLst>
          </p:cNvPr>
          <p:cNvCxnSpPr/>
          <p:nvPr/>
        </p:nvCxnSpPr>
        <p:spPr bwMode="auto">
          <a:xfrm flipH="1" flipV="1">
            <a:off x="2123728" y="4729460"/>
            <a:ext cx="5145434" cy="5717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404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7E3DF-E738-95D6-465E-46B757C2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os métodos abstratos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891CAB-680D-5F48-8C10-95A0AF6D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11" y="2256847"/>
            <a:ext cx="3177977" cy="18202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697ED4-E0BE-96BC-80A7-8F649E08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098957"/>
            <a:ext cx="7772400" cy="27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F054-5A54-2EBC-BB2C-3B125B4B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Retornando a </a:t>
            </a:r>
            <a:r>
              <a:rPr lang="pt-BR" dirty="0" err="1"/>
              <a:t>quantide</a:t>
            </a:r>
            <a:r>
              <a:rPr lang="pt-BR" dirty="0"/>
              <a:t> de elementos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073FA7-9D24-B0AF-438A-695485C8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3" y="4598268"/>
            <a:ext cx="4635500" cy="342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53781D2-7E9A-A967-E40B-B0621E8F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969493"/>
            <a:ext cx="3683000" cy="88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422607-AED3-692E-318E-D7E9EC63DF4E}"/>
              </a:ext>
            </a:extLst>
          </p:cNvPr>
          <p:cNvSpPr txBox="1"/>
          <p:nvPr/>
        </p:nvSpPr>
        <p:spPr>
          <a:xfrm>
            <a:off x="3203848" y="40877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63353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F9DA-A664-3119-A082-150B7F02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</a:t>
            </a:r>
            <a:r>
              <a:rPr lang="pt-BR" dirty="0" err="1"/>
              <a:t>ViewHolder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5AAADF-0CA6-E672-897A-ABFA5151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12976"/>
            <a:ext cx="7772400" cy="13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6C436-DAE3-3CF1-50BD-556E7BB8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elementos no Item da lista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BFDF1F-B1DB-AA7E-3822-B301612F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12976"/>
            <a:ext cx="7772400" cy="11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0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673F9-7C84-6021-89E7-AAF2C293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a classe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61D10F-4897-C313-E794-C3F1EAE6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3859"/>
            <a:ext cx="5470376" cy="44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46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8572E-550C-0306-9E48-331354D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o aplicativo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B31829-5DAD-D679-CCC3-9E8D3DBF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75" y="2204864"/>
            <a:ext cx="5359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0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EB1B1-8ACB-7DC4-726E-09CCB06D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Imagens ao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D98118-E1C5-E420-F911-9FF28328FA97}"/>
              </a:ext>
            </a:extLst>
          </p:cNvPr>
          <p:cNvSpPr txBox="1"/>
          <p:nvPr/>
        </p:nvSpPr>
        <p:spPr>
          <a:xfrm>
            <a:off x="755576" y="2276872"/>
            <a:ext cx="8136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hlinkClick r:id="rId2"/>
              </a:rPr>
              <a:t>https://github.com/google-developer-training/android-basics-kotlin-affirmations-app-solution/raw/main/images.zip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Ou no Moodle da disciplina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https://</a:t>
            </a:r>
            <a:r>
              <a:rPr lang="pt-BR" dirty="0" err="1">
                <a:solidFill>
                  <a:schemeClr val="tx1"/>
                </a:solidFill>
              </a:rPr>
              <a:t>moodle.utfpr.edu.br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mod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resource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view.php?id</a:t>
            </a:r>
            <a:r>
              <a:rPr lang="pt-BR" dirty="0">
                <a:solidFill>
                  <a:schemeClr val="tx1"/>
                </a:solidFill>
              </a:rPr>
              <a:t>=1533004</a:t>
            </a:r>
          </a:p>
        </p:txBody>
      </p:sp>
    </p:spTree>
    <p:extLst>
      <p:ext uri="{BB962C8B-B14F-4D97-AF65-F5344CB8AC3E}">
        <p14:creationId xmlns:p14="http://schemas.microsoft.com/office/powerpoint/2010/main" val="2325240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18B63-A0FB-F793-543E-19D42208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8513"/>
            <a:ext cx="8682038" cy="1800225"/>
          </a:xfrm>
        </p:spPr>
        <p:txBody>
          <a:bodyPr/>
          <a:lstStyle/>
          <a:p>
            <a:r>
              <a:rPr lang="pt-BR" dirty="0"/>
              <a:t>Adicione as Imagens na Pasta </a:t>
            </a:r>
            <a:r>
              <a:rPr lang="pt-BR" dirty="0" err="1"/>
              <a:t>Drawable</a:t>
            </a:r>
            <a:r>
              <a:rPr lang="pt-BR" dirty="0"/>
              <a:t>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DDEE8F-7D09-4CC6-8A8C-2FB5EE83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3501679" cy="42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76C6-5360-1225-4651-8656F134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a classe de Model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FE649BC-96AC-4B5C-2C8D-438311E1084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20072" y="3068960"/>
            <a:ext cx="2592288" cy="23042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59A9BDD-60E2-6324-94D8-DB964434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98428"/>
            <a:ext cx="4470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3EE72-F3E7-7400-E81D-25256988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de Estudo de Caso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D770A2-AD23-09F5-8AD2-2F81F093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49" y="1628800"/>
            <a:ext cx="2441902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75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E312F-AE15-A3B8-03F6-02D5D04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a classe </a:t>
            </a:r>
            <a:r>
              <a:rPr lang="pt-BR" dirty="0" err="1"/>
              <a:t>Datasource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7110CB-24C0-8BB1-45D6-B3D8CDAF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53571"/>
            <a:ext cx="5256584" cy="44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31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8AE3-6DCD-DE85-1346-B4407F51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Imagem no item da lista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610BC1-1832-DAAA-28EC-F083E7C2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60906"/>
            <a:ext cx="6408712" cy="45822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8295435-43E8-E71E-D3A2-0CA50A81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092826"/>
            <a:ext cx="2500176" cy="2918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588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A22B4-EC4C-2005-72D3-4004AB5A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Scale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751EE1-9B3D-84DC-458F-F890263E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78" y="2314959"/>
            <a:ext cx="1296405" cy="26858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3B691C-E45F-001A-C63B-5614F3D5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3" y="2314959"/>
            <a:ext cx="1296405" cy="27411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A55225-9643-52D5-FAEC-C19949EF0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1" y="2314959"/>
            <a:ext cx="1248331" cy="26858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B2F810-3483-B674-15DD-AACF03F4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230" y="2314959"/>
            <a:ext cx="1294167" cy="26858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C936C9-2838-871E-6E6E-4E73024B0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14" y="2314959"/>
            <a:ext cx="1299295" cy="27411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AA5801-EFE3-D944-DB89-90E5FE93D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844" y="2287295"/>
            <a:ext cx="1293814" cy="27411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4FF009-E57B-094D-F7E6-656ADA21C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8093" y="2287295"/>
            <a:ext cx="1258403" cy="27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42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8AE3-6DCD-DE85-1346-B4407F51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o </a:t>
            </a:r>
            <a:r>
              <a:rPr lang="pt-BR" dirty="0" err="1"/>
              <a:t>Adapter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C2224D-370D-396F-51CA-C8334655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37061"/>
            <a:ext cx="7772400" cy="11233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FA3878-B342-3525-70EF-76BD37378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60415"/>
            <a:ext cx="7772400" cy="14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8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B59A-E795-2825-D0DF-D9B51E17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436C07-D82A-2EEF-ACC9-430D7BD1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88840"/>
            <a:ext cx="342025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04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2358B-A1B1-CA42-5988-0BF16AAF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padding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25CDFD-190E-6FE0-F914-BC9EE0CE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5" y="2276871"/>
            <a:ext cx="3145068" cy="43449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8DBDE75-F0BB-6E28-D937-BF93772F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59" y="2577389"/>
            <a:ext cx="3112545" cy="39129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3E3421-6775-B461-E5AB-0A9B0A69F8FC}"/>
              </a:ext>
            </a:extLst>
          </p:cNvPr>
          <p:cNvSpPr/>
          <p:nvPr/>
        </p:nvSpPr>
        <p:spPr bwMode="auto">
          <a:xfrm>
            <a:off x="107504" y="2132856"/>
            <a:ext cx="3600400" cy="5378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E31082-2761-34D6-FD79-9C050B7F6BC9}"/>
              </a:ext>
            </a:extLst>
          </p:cNvPr>
          <p:cNvSpPr txBox="1"/>
          <p:nvPr/>
        </p:nvSpPr>
        <p:spPr>
          <a:xfrm>
            <a:off x="2671630" y="2038408"/>
            <a:ext cx="447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tx1"/>
                </a:solidFill>
              </a:rPr>
              <a:t>padding</a:t>
            </a:r>
            <a:r>
              <a:rPr lang="pt-BR" b="1" dirty="0">
                <a:solidFill>
                  <a:schemeClr val="tx1"/>
                </a:solidFill>
              </a:rPr>
              <a:t>=16dp no </a:t>
            </a:r>
            <a:r>
              <a:rPr lang="pt-BR" b="1" dirty="0" err="1">
                <a:solidFill>
                  <a:schemeClr val="tx1"/>
                </a:solidFill>
              </a:rPr>
              <a:t>LinearLayout</a:t>
            </a:r>
            <a:r>
              <a:rPr lang="pt-BR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A0AD59A-F2FA-B4AF-EEFA-48301B8A04E7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572082"/>
            <a:ext cx="1584176" cy="11449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319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81DF-95BB-5D99-89D7-68AC421D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8513"/>
            <a:ext cx="9139238" cy="1800225"/>
          </a:xfrm>
        </p:spPr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MaterialCardView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7CB5CA-AB43-1C69-46E9-52766E65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57" y="2500073"/>
            <a:ext cx="3112545" cy="39129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F3A01C-C8BC-7BC3-1FFC-9D0C5DD1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26" y="2497009"/>
            <a:ext cx="3128838" cy="39129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DD6C13-A494-A2C0-08AB-28FB32ECC2CD}"/>
              </a:ext>
            </a:extLst>
          </p:cNvPr>
          <p:cNvSpPr txBox="1"/>
          <p:nvPr/>
        </p:nvSpPr>
        <p:spPr>
          <a:xfrm>
            <a:off x="1763688" y="1959223"/>
            <a:ext cx="662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https://m2.material.io/</a:t>
            </a:r>
            <a:r>
              <a:rPr lang="pt-BR" b="1" dirty="0" err="1">
                <a:solidFill>
                  <a:schemeClr val="tx1"/>
                </a:solidFill>
              </a:rPr>
              <a:t>components</a:t>
            </a:r>
            <a:r>
              <a:rPr lang="pt-BR" b="1" dirty="0">
                <a:solidFill>
                  <a:schemeClr val="tx1"/>
                </a:solidFill>
              </a:rPr>
              <a:t>/cards/</a:t>
            </a:r>
            <a:r>
              <a:rPr lang="pt-BR" b="1" dirty="0" err="1">
                <a:solidFill>
                  <a:schemeClr val="tx1"/>
                </a:solidFill>
              </a:rPr>
              <a:t>android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9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9E37-9B58-F653-1FC5-43E7370A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59D535-7949-1D5A-0C4F-BE0D1309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4864"/>
            <a:ext cx="7772400" cy="45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02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D730-A21F-3A81-01D2-8C41A5FB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a Fonte do </a:t>
            </a:r>
            <a:r>
              <a:rPr lang="pt-BR" dirty="0" err="1"/>
              <a:t>TextView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9B150B-2410-AB75-9A8F-361FDFEACD94}"/>
              </a:ext>
            </a:extLst>
          </p:cNvPr>
          <p:cNvSpPr txBox="1"/>
          <p:nvPr/>
        </p:nvSpPr>
        <p:spPr>
          <a:xfrm>
            <a:off x="554268" y="2103239"/>
            <a:ext cx="816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pt-BR" b="1" dirty="0" err="1">
                <a:solidFill>
                  <a:srgbClr val="0000FF"/>
                </a:solidFill>
                <a:effectLst/>
              </a:rPr>
              <a:t>:textAppearance</a:t>
            </a:r>
            <a:r>
              <a:rPr lang="pt-BR" b="1" dirty="0">
                <a:solidFill>
                  <a:srgbClr val="008000"/>
                </a:solidFill>
              </a:rPr>
              <a:t>="?</a:t>
            </a:r>
            <a:r>
              <a:rPr lang="pt-BR" b="1" dirty="0" err="1">
                <a:solidFill>
                  <a:srgbClr val="008000"/>
                </a:solidFill>
              </a:rPr>
              <a:t>attr</a:t>
            </a:r>
            <a:r>
              <a:rPr lang="pt-BR" b="1" dirty="0">
                <a:solidFill>
                  <a:srgbClr val="008000"/>
                </a:solidFill>
              </a:rPr>
              <a:t>/textAppearanceHeadline6</a:t>
            </a:r>
            <a:r>
              <a:rPr lang="pt-BR" b="1" dirty="0">
                <a:solidFill>
                  <a:srgbClr val="008000"/>
                </a:solidFill>
                <a:effectLst/>
              </a:rPr>
              <a:t>"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73CB3E-170F-A969-9E0E-849B3178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11" y="2598738"/>
            <a:ext cx="3128838" cy="39129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3087B9-8BBB-9E37-A560-17584EBE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46" y="2598738"/>
            <a:ext cx="3147171" cy="393957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958882A-BDD2-B4CE-C6F4-FFE325EC4AFE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572082"/>
            <a:ext cx="1656184" cy="568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3651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>
            <a:extLst>
              <a:ext uri="{FF2B5EF4-FFF2-40B4-BE49-F238E27FC236}">
                <a16:creationId xmlns:a16="http://schemas.microsoft.com/office/drawing/2014/main" id="{4C42D037-8406-4F7A-1FC4-8D585C88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060575"/>
            <a:ext cx="1008063" cy="5048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7F33FAB0-F645-5143-B700-BD18D293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1738313"/>
            <a:ext cx="66675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66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?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70043D76-4E44-BEEF-AD74-CF6C9F1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69988"/>
            <a:ext cx="8280400" cy="53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1" name="Text Box 5">
            <a:extLst>
              <a:ext uri="{FF2B5EF4-FFF2-40B4-BE49-F238E27FC236}">
                <a16:creationId xmlns:a16="http://schemas.microsoft.com/office/drawing/2014/main" id="{34AC554F-E25F-CEBA-CCEC-4DA32727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539750"/>
            <a:ext cx="90011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pt-BR" sz="15000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372AD-3949-AC3F-94B1-B741A155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DA2AD-5A42-3CF9-CE31-049084FC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4838" cy="3780458"/>
          </a:xfrm>
        </p:spPr>
        <p:txBody>
          <a:bodyPr/>
          <a:lstStyle/>
          <a:p>
            <a:r>
              <a:rPr lang="pt-BR" dirty="0"/>
              <a:t>Dados vem de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Imagens são estáticas e armazenados na pasta </a:t>
            </a:r>
            <a:r>
              <a:rPr lang="pt-BR" dirty="0" err="1"/>
              <a:t>Drawable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263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>
            <a:extLst>
              <a:ext uri="{FF2B5EF4-FFF2-40B4-BE49-F238E27FC236}">
                <a16:creationId xmlns:a16="http://schemas.microsoft.com/office/drawing/2014/main" id="{E634B0B7-AFC6-6D42-E6BC-1A56060C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5DD711A9-D85F-9714-7117-453E6A7E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57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Utilização de </a:t>
            </a:r>
            <a:r>
              <a:rPr lang="pt-BR" altLang="pt-BR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Listas</a:t>
            </a: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na </a:t>
            </a:r>
          </a:p>
          <a:p>
            <a:pPr algn="ctr" eaLnBrk="1" hangingPunct="1">
              <a:lnSpc>
                <a:spcPct val="85000"/>
              </a:lnSpc>
            </a:pPr>
            <a:r>
              <a:rPr lang="pt-BR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Linguagem</a:t>
            </a: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pt-BR" altLang="pt-BR" sz="4000" b="1">
                <a:solidFill>
                  <a:srgbClr val="FF0000"/>
                </a:solidFill>
                <a:latin typeface="Georgia" panose="02040502050405020303" pitchFamily="18" charset="0"/>
              </a:rPr>
              <a:t>Kotlin</a:t>
            </a:r>
            <a:endParaRPr lang="pt-BR" altLang="pt-BR" sz="40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A474F4A1-478B-E04D-A4D8-6B7B7857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pt-BR" sz="2800" b="1">
                <a:solidFill>
                  <a:srgbClr val="000000"/>
                </a:solidFill>
              </a:rPr>
              <a:t>Robison Cris Brito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</a:rPr>
              <a:t>robison@utfpr.edu.br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</a:rPr>
              <a:t>@robisonbrito</a:t>
            </a:r>
          </a:p>
        </p:txBody>
      </p:sp>
    </p:spTree>
    <p:extLst>
      <p:ext uri="{BB962C8B-B14F-4D97-AF65-F5344CB8AC3E}">
        <p14:creationId xmlns:p14="http://schemas.microsoft.com/office/powerpoint/2010/main" val="1279149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2F3D2-0E3D-6433-B1F6-5EA4CA1C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Aplicativo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4C1181-2F86-A908-D0D9-F181E2A8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32856"/>
            <a:ext cx="5900192" cy="44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E338A-D764-5DCA-B9E4-7EBAF872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o projeto em Camadas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F75690-35AF-63AF-EF24-AC33F1B2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60687"/>
            <a:ext cx="2661695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2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BEF9B-8ECA-D971-5B58-8940E9F3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Origem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3B874-6902-4D2F-8865-EE923ABA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4838" cy="3852466"/>
          </a:xfrm>
        </p:spPr>
        <p:txBody>
          <a:bodyPr/>
          <a:lstStyle/>
          <a:p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dirty="0" err="1"/>
              <a:t>am</a:t>
            </a:r>
            <a:r>
              <a:rPr lang="pt-BR" sz="2000" dirty="0"/>
              <a:t> </a:t>
            </a:r>
            <a:r>
              <a:rPr lang="pt-BR" sz="2000" dirty="0" err="1"/>
              <a:t>strong</a:t>
            </a:r>
            <a:r>
              <a:rPr lang="pt-BR" sz="2000" dirty="0"/>
              <a:t>. </a:t>
            </a:r>
          </a:p>
          <a:p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dirty="0" err="1"/>
              <a:t>believe</a:t>
            </a:r>
            <a:r>
              <a:rPr lang="pt-BR" sz="2000" dirty="0"/>
              <a:t> in </a:t>
            </a:r>
            <a:r>
              <a:rPr lang="pt-BR" sz="2000" dirty="0" err="1"/>
              <a:t>myself</a:t>
            </a:r>
            <a:r>
              <a:rPr lang="pt-BR" sz="2000" dirty="0"/>
              <a:t>. </a:t>
            </a:r>
          </a:p>
          <a:p>
            <a:r>
              <a:rPr lang="pt-BR" sz="2000" dirty="0" err="1"/>
              <a:t>Each</a:t>
            </a:r>
            <a:r>
              <a:rPr lang="pt-BR" sz="2000" dirty="0"/>
              <a:t> </a:t>
            </a:r>
            <a:r>
              <a:rPr lang="pt-BR" sz="2000" dirty="0" err="1"/>
              <a:t>day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a new </a:t>
            </a:r>
            <a:r>
              <a:rPr lang="pt-BR" sz="2000" dirty="0" err="1"/>
              <a:t>opportunity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grow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be</a:t>
            </a:r>
            <a:r>
              <a:rPr lang="pt-BR" sz="2000" dirty="0"/>
              <a:t> a </a:t>
            </a:r>
            <a:r>
              <a:rPr lang="pt-BR" sz="2000" dirty="0" err="1"/>
              <a:t>better</a:t>
            </a:r>
            <a:r>
              <a:rPr lang="pt-BR" sz="2000" dirty="0"/>
              <a:t> </a:t>
            </a:r>
            <a:r>
              <a:rPr lang="pt-BR" sz="2000" dirty="0" err="1"/>
              <a:t>version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myself</a:t>
            </a:r>
            <a:r>
              <a:rPr lang="pt-BR" sz="2000" dirty="0"/>
              <a:t>. </a:t>
            </a:r>
          </a:p>
          <a:p>
            <a:r>
              <a:rPr lang="pt-BR" sz="2000" dirty="0"/>
              <a:t>Every </a:t>
            </a:r>
            <a:r>
              <a:rPr lang="pt-BR" sz="2000" dirty="0" err="1"/>
              <a:t>challenge</a:t>
            </a:r>
            <a:r>
              <a:rPr lang="pt-BR" sz="2000" dirty="0"/>
              <a:t> in </a:t>
            </a:r>
            <a:r>
              <a:rPr lang="pt-BR" sz="2000" dirty="0" err="1"/>
              <a:t>my</a:t>
            </a:r>
            <a:r>
              <a:rPr lang="pt-BR" sz="2000" dirty="0"/>
              <a:t> </a:t>
            </a:r>
            <a:r>
              <a:rPr lang="pt-BR" sz="2000" dirty="0" err="1"/>
              <a:t>life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/>
              <a:t>an</a:t>
            </a:r>
            <a:r>
              <a:rPr lang="pt-BR" sz="2000" dirty="0"/>
              <a:t> </a:t>
            </a:r>
            <a:r>
              <a:rPr lang="pt-BR" sz="2000" dirty="0" err="1"/>
              <a:t>opportunity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learn</a:t>
            </a:r>
            <a:r>
              <a:rPr lang="pt-BR" sz="2000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. </a:t>
            </a:r>
          </a:p>
          <a:p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so</a:t>
            </a:r>
            <a:r>
              <a:rPr lang="pt-BR" sz="2000" dirty="0"/>
              <a:t> </a:t>
            </a:r>
            <a:r>
              <a:rPr lang="pt-BR" sz="2000" dirty="0" err="1"/>
              <a:t>much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be</a:t>
            </a:r>
            <a:r>
              <a:rPr lang="pt-BR" sz="2000" dirty="0"/>
              <a:t> </a:t>
            </a:r>
            <a:r>
              <a:rPr lang="pt-BR" sz="2000" dirty="0" err="1"/>
              <a:t>grateful</a:t>
            </a:r>
            <a:r>
              <a:rPr lang="pt-BR" sz="2000" dirty="0"/>
              <a:t> for. </a:t>
            </a:r>
          </a:p>
          <a:p>
            <a:r>
              <a:rPr lang="pt-BR" sz="2000" dirty="0" err="1"/>
              <a:t>Good</a:t>
            </a:r>
            <a:r>
              <a:rPr lang="pt-BR" sz="2000" dirty="0"/>
              <a:t> </a:t>
            </a:r>
            <a:r>
              <a:rPr lang="pt-BR" sz="2000" dirty="0" err="1"/>
              <a:t>things</a:t>
            </a:r>
            <a:r>
              <a:rPr lang="pt-BR" sz="2000" dirty="0"/>
              <a:t> are </a:t>
            </a:r>
            <a:r>
              <a:rPr lang="pt-BR" sz="2000" dirty="0" err="1"/>
              <a:t>always</a:t>
            </a:r>
            <a:r>
              <a:rPr lang="pt-BR" sz="2000" dirty="0"/>
              <a:t> </a:t>
            </a:r>
            <a:r>
              <a:rPr lang="pt-BR" sz="2000" dirty="0" err="1"/>
              <a:t>coming</a:t>
            </a:r>
            <a:r>
              <a:rPr lang="pt-BR" sz="2000" dirty="0"/>
              <a:t> </a:t>
            </a:r>
            <a:r>
              <a:rPr lang="pt-BR" sz="2000" dirty="0" err="1"/>
              <a:t>into</a:t>
            </a:r>
            <a:r>
              <a:rPr lang="pt-BR" sz="2000" dirty="0"/>
              <a:t> </a:t>
            </a:r>
            <a:r>
              <a:rPr lang="pt-BR" sz="2000" dirty="0" err="1"/>
              <a:t>my</a:t>
            </a:r>
            <a:r>
              <a:rPr lang="pt-BR" sz="2000" dirty="0"/>
              <a:t> </a:t>
            </a:r>
            <a:r>
              <a:rPr lang="pt-BR" sz="2000" dirty="0" err="1"/>
              <a:t>life</a:t>
            </a:r>
            <a:r>
              <a:rPr lang="pt-BR" sz="2000" dirty="0"/>
              <a:t>. </a:t>
            </a:r>
          </a:p>
          <a:p>
            <a:r>
              <a:rPr lang="pt-BR" sz="2000" dirty="0"/>
              <a:t>New </a:t>
            </a:r>
            <a:r>
              <a:rPr lang="pt-BR" sz="2000" dirty="0" err="1"/>
              <a:t>opportunities</a:t>
            </a:r>
            <a:r>
              <a:rPr lang="pt-BR" sz="2000" dirty="0"/>
              <a:t> </a:t>
            </a:r>
            <a:r>
              <a:rPr lang="pt-BR" sz="2000" dirty="0" err="1"/>
              <a:t>await</a:t>
            </a:r>
            <a:r>
              <a:rPr lang="pt-BR" sz="2000" dirty="0"/>
              <a:t> me </a:t>
            </a:r>
            <a:r>
              <a:rPr lang="pt-BR" sz="2000" dirty="0" err="1"/>
              <a:t>at</a:t>
            </a:r>
            <a:r>
              <a:rPr lang="pt-BR" sz="2000" dirty="0"/>
              <a:t> </a:t>
            </a:r>
            <a:r>
              <a:rPr lang="pt-BR" sz="2000" dirty="0" err="1"/>
              <a:t>every</a:t>
            </a:r>
            <a:r>
              <a:rPr lang="pt-BR" sz="2000" dirty="0"/>
              <a:t> </a:t>
            </a:r>
            <a:r>
              <a:rPr lang="pt-BR" sz="2000" dirty="0" err="1"/>
              <a:t>turn</a:t>
            </a:r>
            <a:r>
              <a:rPr lang="pt-BR" sz="2000" dirty="0"/>
              <a:t>. </a:t>
            </a:r>
          </a:p>
          <a:p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courage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follow </a:t>
            </a:r>
            <a:r>
              <a:rPr lang="pt-BR" sz="2000" dirty="0" err="1"/>
              <a:t>my</a:t>
            </a:r>
            <a:r>
              <a:rPr lang="pt-BR" sz="2000" dirty="0"/>
              <a:t> </a:t>
            </a:r>
            <a:r>
              <a:rPr lang="pt-BR" sz="2000" dirty="0" err="1"/>
              <a:t>heart</a:t>
            </a:r>
            <a:r>
              <a:rPr lang="pt-BR" sz="2000" dirty="0"/>
              <a:t>. </a:t>
            </a:r>
          </a:p>
          <a:p>
            <a:r>
              <a:rPr lang="pt-BR" sz="2000" dirty="0" err="1"/>
              <a:t>Things</a:t>
            </a:r>
            <a:r>
              <a:rPr lang="pt-BR" sz="2000" dirty="0"/>
              <a:t> </a:t>
            </a:r>
            <a:r>
              <a:rPr lang="pt-BR" sz="2000" dirty="0" err="1"/>
              <a:t>will</a:t>
            </a:r>
            <a:r>
              <a:rPr lang="pt-BR" sz="2000" dirty="0"/>
              <a:t> </a:t>
            </a:r>
            <a:r>
              <a:rPr lang="pt-BR" sz="2000" dirty="0" err="1"/>
              <a:t>unfold</a:t>
            </a:r>
            <a:r>
              <a:rPr lang="pt-BR" sz="2000" dirty="0"/>
              <a:t> </a:t>
            </a:r>
            <a:r>
              <a:rPr lang="pt-BR" sz="2000" dirty="0" err="1"/>
              <a:t>at</a:t>
            </a:r>
            <a:r>
              <a:rPr lang="pt-BR" sz="2000" dirty="0"/>
              <a:t> </a:t>
            </a:r>
            <a:r>
              <a:rPr lang="pt-BR" sz="2000" dirty="0" err="1"/>
              <a:t>precisely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right</a:t>
            </a:r>
            <a:r>
              <a:rPr lang="pt-BR" sz="2000" dirty="0"/>
              <a:t> time. </a:t>
            </a:r>
          </a:p>
          <a:p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dirty="0" err="1"/>
              <a:t>will</a:t>
            </a:r>
            <a:r>
              <a:rPr lang="pt-BR" sz="2000" dirty="0"/>
              <a:t> </a:t>
            </a:r>
            <a:r>
              <a:rPr lang="pt-BR" sz="2000" dirty="0" err="1"/>
              <a:t>be</a:t>
            </a:r>
            <a:r>
              <a:rPr lang="pt-BR" sz="2000" dirty="0"/>
              <a:t> </a:t>
            </a:r>
            <a:r>
              <a:rPr lang="pt-BR" sz="2000" dirty="0" err="1"/>
              <a:t>present</a:t>
            </a:r>
            <a:r>
              <a:rPr lang="pt-BR" sz="2000" dirty="0"/>
              <a:t> in </a:t>
            </a:r>
            <a:r>
              <a:rPr lang="pt-BR" sz="2000" dirty="0" err="1"/>
              <a:t>all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moments</a:t>
            </a:r>
            <a:r>
              <a:rPr lang="pt-BR" sz="2000" dirty="0"/>
              <a:t> </a:t>
            </a:r>
            <a:r>
              <a:rPr lang="pt-BR" sz="2000" dirty="0" err="1"/>
              <a:t>that</a:t>
            </a:r>
            <a:r>
              <a:rPr lang="pt-BR" sz="2000" dirty="0"/>
              <a:t> </a:t>
            </a:r>
            <a:r>
              <a:rPr lang="pt-BR" sz="2000" dirty="0" err="1"/>
              <a:t>this</a:t>
            </a:r>
            <a:r>
              <a:rPr lang="pt-BR" sz="2000" dirty="0"/>
              <a:t> </a:t>
            </a:r>
            <a:r>
              <a:rPr lang="pt-BR" sz="2000" dirty="0" err="1"/>
              <a:t>day</a:t>
            </a:r>
            <a:r>
              <a:rPr lang="pt-BR" sz="2000" dirty="0"/>
              <a:t> </a:t>
            </a:r>
            <a:r>
              <a:rPr lang="pt-BR" sz="2000" dirty="0" err="1"/>
              <a:t>brings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79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FDC8A-BE9E-0DE9-1080-C7057F7C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 Visual de Literais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90557B-532E-F5ED-0653-F6DBC4B3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772400" cy="43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2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B0D33-BA5D-5FDF-ADD3-427BD1D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de literais pronto!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327A5B-6D04-3A28-A51C-F3F9A270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26175"/>
            <a:ext cx="7772400" cy="30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2681"/>
      </p:ext>
    </p:extLst>
  </p:cSld>
  <p:clrMapOvr>
    <a:masterClrMapping/>
  </p:clrMapOvr>
</p:sld>
</file>

<file path=ppt/theme/theme1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Georgia"/>
        <a:ea typeface="ＭＳ Ｐゴシック"/>
        <a:cs typeface=""/>
      </a:majorFont>
      <a:minorFont>
        <a:latin typeface="NimbusSanL-BoldC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26949</TotalTime>
  <Words>468</Words>
  <Application>Microsoft Macintosh PowerPoint</Application>
  <PresentationFormat>Apresentação na tela (4:3)</PresentationFormat>
  <Paragraphs>86</Paragraphs>
  <Slides>40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Georgia</vt:lpstr>
      <vt:lpstr>Google Sans Text</vt:lpstr>
      <vt:lpstr>NimbusSanL-BoldCond</vt:lpstr>
      <vt:lpstr>Times New Roman</vt:lpstr>
      <vt:lpstr>1_Design padrão</vt:lpstr>
      <vt:lpstr>Apresentação do PowerPoint</vt:lpstr>
      <vt:lpstr>O que é o RecyclerView</vt:lpstr>
      <vt:lpstr>Aplicativo de Estudo de Caso</vt:lpstr>
      <vt:lpstr>Organização do aplicativo</vt:lpstr>
      <vt:lpstr>Criando o Aplicativo</vt:lpstr>
      <vt:lpstr>Organizando o projeto em Camadas</vt:lpstr>
      <vt:lpstr>Criando a Origem de dados</vt:lpstr>
      <vt:lpstr>Editor Visual de Literais</vt:lpstr>
      <vt:lpstr>Arquivo de literais pronto!</vt:lpstr>
      <vt:lpstr>Criando um Classe de Modelo/Entidade para uso da Informação</vt:lpstr>
      <vt:lpstr>Criando a fonte de Dados</vt:lpstr>
      <vt:lpstr>Método loadAffirmation()</vt:lpstr>
      <vt:lpstr>Testando o tamanho da lista</vt:lpstr>
      <vt:lpstr>Organizando o projeto para receber o RecyclerView</vt:lpstr>
      <vt:lpstr>Adicionando o RecyclerView ao Layout</vt:lpstr>
      <vt:lpstr>Definindo o Layout de cada Item na Lista</vt:lpstr>
      <vt:lpstr>Criando o pacote do Adapter</vt:lpstr>
      <vt:lpstr>Criando a classe do Adapter</vt:lpstr>
      <vt:lpstr>Definindo os parâmetros de entrada</vt:lpstr>
      <vt:lpstr>Transformando a classe em um Adapter</vt:lpstr>
      <vt:lpstr>Implementando os métodos abstratos</vt:lpstr>
      <vt:lpstr>Retornando a quantide de elementos </vt:lpstr>
      <vt:lpstr>Criando o ViewHolder</vt:lpstr>
      <vt:lpstr>Formatando elementos no Item da lista</vt:lpstr>
      <vt:lpstr>Mudando a classe principal</vt:lpstr>
      <vt:lpstr>Executando o aplicativo</vt:lpstr>
      <vt:lpstr>Adicionando Imagens ao projeto</vt:lpstr>
      <vt:lpstr>Adicione as Imagens na Pasta Drawable do Projeto</vt:lpstr>
      <vt:lpstr>Modificando a classe de Model</vt:lpstr>
      <vt:lpstr>Modificando a classe Datasource</vt:lpstr>
      <vt:lpstr>Adicionando Imagem no item da lista</vt:lpstr>
      <vt:lpstr>Tipos de Scale</vt:lpstr>
      <vt:lpstr>Atualizando o Adapter</vt:lpstr>
      <vt:lpstr>Aplicativo executando</vt:lpstr>
      <vt:lpstr>Utilizando padding</vt:lpstr>
      <vt:lpstr>Utilizando MaterialCardView</vt:lpstr>
      <vt:lpstr>Código fonte</vt:lpstr>
      <vt:lpstr>Mudando a Fonte do TextView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2 MICRO EDITION</dc:title>
  <dc:creator>Robison Cris Brito</dc:creator>
  <cp:lastModifiedBy>Robison Cris Brito</cp:lastModifiedBy>
  <cp:revision>261</cp:revision>
  <cp:lastPrinted>2016-03-28T17:53:33Z</cp:lastPrinted>
  <dcterms:created xsi:type="dcterms:W3CDTF">2004-10-18T13:37:15Z</dcterms:created>
  <dcterms:modified xsi:type="dcterms:W3CDTF">2023-09-16T11:13:56Z</dcterms:modified>
</cp:coreProperties>
</file>