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Candar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gqmP/kRatPSGWpH8Qgp79q9Z01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andara-bold.fntdata"/><Relationship Id="rId10" Type="http://schemas.openxmlformats.org/officeDocument/2006/relationships/slide" Target="slides/slide5.xml"/><Relationship Id="rId32" Type="http://schemas.openxmlformats.org/officeDocument/2006/relationships/font" Target="fonts/Candara-regular.fntdata"/><Relationship Id="rId13" Type="http://schemas.openxmlformats.org/officeDocument/2006/relationships/slide" Target="slides/slide8.xml"/><Relationship Id="rId35" Type="http://schemas.openxmlformats.org/officeDocument/2006/relationships/font" Target="fonts/Candara-boldItalic.fntdata"/><Relationship Id="rId12" Type="http://schemas.openxmlformats.org/officeDocument/2006/relationships/slide" Target="slides/slide7.xml"/><Relationship Id="rId34" Type="http://schemas.openxmlformats.org/officeDocument/2006/relationships/font" Target="fonts/Candar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9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0" name="Google Shape;20;p29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21" name="Google Shape;21;p29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2" name="Google Shape;22;p29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3" name="Google Shape;23;p29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4" name="Google Shape;24;p29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5" name="Google Shape;25;p29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26" name="Google Shape;26;p29"/>
          <p:cNvSpPr txBox="1"/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" type="subTitle"/>
          </p:nvPr>
        </p:nvSpPr>
        <p:spPr>
          <a:xfrm>
            <a:off x="1371600" y="3556001"/>
            <a:ext cx="6400800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9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8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1" type="body"/>
          </p:nvPr>
        </p:nvSpPr>
        <p:spPr>
          <a:xfrm rot="5400000">
            <a:off x="2850886" y="696648"/>
            <a:ext cx="3450696" cy="7408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*"/>
              <a:defRPr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SzPts val="2200"/>
              <a:buChar char="*"/>
              <a:defRPr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2" name="Google Shape;112;p38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9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7" name="Google Shape;117;p39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9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9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grpSp>
        <p:nvGrpSpPr>
          <p:cNvPr id="120" name="Google Shape;120;p39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21" name="Google Shape;121;p39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2" name="Google Shape;122;p39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3" name="Google Shape;123;p39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4" name="Google Shape;124;p39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5" name="Google Shape;125;p39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26" name="Google Shape;126;p39"/>
          <p:cNvSpPr txBox="1"/>
          <p:nvPr>
            <p:ph type="title"/>
          </p:nvPr>
        </p:nvSpPr>
        <p:spPr>
          <a:xfrm rot="5400000">
            <a:off x="5414434" y="2662767"/>
            <a:ext cx="44873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9"/>
          <p:cNvSpPr txBox="1"/>
          <p:nvPr>
            <p:ph idx="1" type="body"/>
          </p:nvPr>
        </p:nvSpPr>
        <p:spPr>
          <a:xfrm rot="5400000">
            <a:off x="1223433" y="681567"/>
            <a:ext cx="448733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*"/>
              <a:defRPr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*"/>
              <a:defRPr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*"/>
              <a:defRPr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6" name="Google Shape;36;p30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9" name="Google Shape;39;p31"/>
          <p:cNvSpPr/>
          <p:nvPr/>
        </p:nvSpPr>
        <p:spPr>
          <a:xfrm>
            <a:off x="6047438" y="4203592"/>
            <a:ext cx="2876429" cy="714026"/>
          </a:xfrm>
          <a:custGeom>
            <a:rect b="b" l="l" r="r" t="t"/>
            <a:pathLst>
              <a:path extrusionOk="0" h="640" w="2706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lt2">
              <a:alpha val="2862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0" name="Google Shape;40;p31"/>
          <p:cNvSpPr/>
          <p:nvPr/>
        </p:nvSpPr>
        <p:spPr>
          <a:xfrm>
            <a:off x="2619320" y="4075290"/>
            <a:ext cx="5544515" cy="850138"/>
          </a:xfrm>
          <a:custGeom>
            <a:rect b="b" l="l" r="r" t="t"/>
            <a:pathLst>
              <a:path extrusionOk="0" h="762" w="5216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lt2">
              <a:alpha val="4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" name="Google Shape;41;p31"/>
          <p:cNvSpPr/>
          <p:nvPr/>
        </p:nvSpPr>
        <p:spPr>
          <a:xfrm>
            <a:off x="2828728" y="4087562"/>
            <a:ext cx="5467980" cy="774272"/>
          </a:xfrm>
          <a:custGeom>
            <a:rect b="b" l="l" r="r" t="t"/>
            <a:pathLst>
              <a:path extrusionOk="0" h="694" w="514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" name="Google Shape;42;p31"/>
          <p:cNvSpPr/>
          <p:nvPr/>
        </p:nvSpPr>
        <p:spPr>
          <a:xfrm>
            <a:off x="5609489" y="4074174"/>
            <a:ext cx="3308000" cy="651549"/>
          </a:xfrm>
          <a:custGeom>
            <a:rect b="b" l="l" r="r" t="t"/>
            <a:pathLst>
              <a:path extrusionOk="0" h="584" w="3112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" name="Google Shape;43;p31"/>
          <p:cNvSpPr/>
          <p:nvPr/>
        </p:nvSpPr>
        <p:spPr>
          <a:xfrm>
            <a:off x="211665" y="4058555"/>
            <a:ext cx="8723376" cy="1329874"/>
          </a:xfrm>
          <a:custGeom>
            <a:rect b="b" l="l" r="r" t="t"/>
            <a:pathLst>
              <a:path extrusionOk="0" h="1192" w="8196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" name="Google Shape;44;p31"/>
          <p:cNvSpPr txBox="1"/>
          <p:nvPr>
            <p:ph type="title"/>
          </p:nvPr>
        </p:nvSpPr>
        <p:spPr>
          <a:xfrm>
            <a:off x="690032" y="246356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" type="body"/>
          </p:nvPr>
        </p:nvSpPr>
        <p:spPr>
          <a:xfrm>
            <a:off x="1367365" y="1437448"/>
            <a:ext cx="6417734" cy="939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>
            <a:off x="676655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2" type="body"/>
          </p:nvPr>
        </p:nvSpPr>
        <p:spPr>
          <a:xfrm>
            <a:off x="4645152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" type="body"/>
          </p:nvPr>
        </p:nvSpPr>
        <p:spPr>
          <a:xfrm>
            <a:off x="676656" y="2678114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33"/>
          <p:cNvSpPr txBox="1"/>
          <p:nvPr>
            <p:ph idx="2" type="body"/>
          </p:nvPr>
        </p:nvSpPr>
        <p:spPr>
          <a:xfrm>
            <a:off x="677332" y="3429000"/>
            <a:ext cx="3820055" cy="269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indent="-330200" lvl="5" marL="2743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60" name="Google Shape;60;p33"/>
          <p:cNvSpPr txBox="1"/>
          <p:nvPr>
            <p:ph idx="3" type="body"/>
          </p:nvPr>
        </p:nvSpPr>
        <p:spPr>
          <a:xfrm>
            <a:off x="4648200" y="2678113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33"/>
          <p:cNvSpPr txBox="1"/>
          <p:nvPr>
            <p:ph idx="4" type="body"/>
          </p:nvPr>
        </p:nvSpPr>
        <p:spPr>
          <a:xfrm>
            <a:off x="4645025" y="3429000"/>
            <a:ext cx="3822192" cy="269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indent="-330200" lvl="5" marL="2743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72" name="Google Shape;72;p35"/>
          <p:cNvGrpSpPr/>
          <p:nvPr/>
        </p:nvGrpSpPr>
        <p:grpSpPr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3" name="Google Shape;73;p35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4" name="Google Shape;74;p35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5" name="Google Shape;75;p35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6" name="Google Shape;76;p35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>
              <a:off x="-3905251" y="4294188"/>
              <a:ext cx="13027839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78" name="Google Shape;78;p35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3" name="Google Shape;83;p36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86" name="Google Shape;86;p36"/>
          <p:cNvSpPr txBox="1"/>
          <p:nvPr>
            <p:ph idx="1" type="body"/>
          </p:nvPr>
        </p:nvSpPr>
        <p:spPr>
          <a:xfrm>
            <a:off x="914400" y="3581400"/>
            <a:ext cx="33528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grpSp>
        <p:nvGrpSpPr>
          <p:cNvPr id="87" name="Google Shape;87;p36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88" name="Google Shape;88;p36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0" name="Google Shape;90;p36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1" name="Google Shape;91;p36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2" name="Google Shape;92;p36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93" name="Google Shape;93;p36"/>
          <p:cNvSpPr txBox="1"/>
          <p:nvPr>
            <p:ph type="title"/>
          </p:nvPr>
        </p:nvSpPr>
        <p:spPr>
          <a:xfrm>
            <a:off x="914400" y="2286000"/>
            <a:ext cx="33528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ndara"/>
              <a:buNone/>
              <a:defRPr sz="3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2" type="body"/>
          </p:nvPr>
        </p:nvSpPr>
        <p:spPr>
          <a:xfrm>
            <a:off x="4651962" y="1828800"/>
            <a:ext cx="3904076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*"/>
              <a:defRPr sz="2200">
                <a:solidFill>
                  <a:schemeClr val="dk2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*"/>
              <a:defRPr sz="2000">
                <a:solidFill>
                  <a:schemeClr val="dk2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*"/>
              <a:defRPr sz="1800">
                <a:solidFill>
                  <a:schemeClr val="dk2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5pPr>
            <a:lvl6pPr indent="-355600" lvl="5" marL="27432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6pPr>
            <a:lvl7pPr indent="-355600" lvl="6" marL="32004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8pPr>
            <a:lvl9pPr indent="-355600" lvl="8" marL="41148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7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97" name="Google Shape;97;p37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98" name="Google Shape;98;p37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9" name="Google Shape;99;p37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0" name="Google Shape;100;p37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1" name="Google Shape;101;p37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2" name="Google Shape;102;p37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3" name="Google Shape;103;p37"/>
          <p:cNvSpPr txBox="1"/>
          <p:nvPr>
            <p:ph type="title"/>
          </p:nvPr>
        </p:nvSpPr>
        <p:spPr>
          <a:xfrm>
            <a:off x="4874155" y="338667"/>
            <a:ext cx="3812645" cy="2429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ndara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" type="body"/>
          </p:nvPr>
        </p:nvSpPr>
        <p:spPr>
          <a:xfrm>
            <a:off x="4868333" y="2785533"/>
            <a:ext cx="3818467" cy="2421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37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08" name="Google Shape;108;p37"/>
          <p:cNvSpPr/>
          <p:nvPr>
            <p:ph idx="2" type="pic"/>
          </p:nvPr>
        </p:nvSpPr>
        <p:spPr>
          <a:xfrm>
            <a:off x="838200" y="1371600"/>
            <a:ext cx="3566160" cy="2926080"/>
          </a:xfrm>
          <a:prstGeom prst="roundRect">
            <a:avLst>
              <a:gd fmla="val 3924" name="adj"/>
            </a:avLst>
          </a:prstGeom>
          <a:solidFill>
            <a:schemeClr val="accent1"/>
          </a:solidFill>
          <a:ln>
            <a:noFill/>
          </a:ln>
          <a:effectLst>
            <a:reflection blurRad="0" dir="5400000" dist="5000" endA="0" endPos="30000" kx="0" rotWithShape="0" algn="bl" stA="30000" stPos="0" sy="-100000" ky="0"/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fmla="val 3362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7" name="Google Shape;7;p28"/>
          <p:cNvGrpSpPr/>
          <p:nvPr/>
        </p:nvGrpSpPr>
        <p:grpSpPr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8" name="Google Shape;8;p28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" name="Google Shape;9;p28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" name="Google Shape;10;p28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" name="Google Shape;11;p28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" name="Google Shape;12;p28"/>
            <p:cNvSpPr/>
            <p:nvPr/>
          </p:nvSpPr>
          <p:spPr>
            <a:xfrm>
              <a:off x="-3905251" y="4294188"/>
              <a:ext cx="13027839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" name="Google Shape;13;p28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b="0" i="0" sz="44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*"/>
              <a:defRPr b="0" i="0" sz="2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*"/>
              <a:defRPr b="0" i="0" sz="22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*"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*"/>
              <a:defRPr b="0" i="0" sz="18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*"/>
              <a:defRPr b="0" i="0" sz="16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/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DESIGN PATTERN</a:t>
            </a:r>
            <a:endParaRPr/>
          </a:p>
        </p:txBody>
      </p:sp>
      <p:sp>
        <p:nvSpPr>
          <p:cNvPr id="133" name="Google Shape;133;p1"/>
          <p:cNvSpPr txBox="1"/>
          <p:nvPr>
            <p:ph idx="1" type="subTitle"/>
          </p:nvPr>
        </p:nvSpPr>
        <p:spPr>
          <a:xfrm>
            <a:off x="1371600" y="3556001"/>
            <a:ext cx="6400800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PT"/>
              <a:t>Huilson José Lorenzi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pt-PT"/>
              <a:t>Orientação a Objetos II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pt-PT"/>
              <a:t>4º Semestre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b="1" lang="pt-PT"/>
              <a:t>Adapter</a:t>
            </a:r>
            <a:r>
              <a:rPr lang="pt-PT"/>
              <a:t>: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Quando uma classe não implementa a mesma interface de uma classe requerida, o adapter faz essas classes trabalhar de forma conjunta. 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Mas como?</a:t>
            </a:r>
            <a:endParaRPr/>
          </a:p>
          <a:p>
            <a:pPr indent="-228600" lvl="2" marL="855663" rtl="0" algn="l">
              <a:spcBef>
                <a:spcPts val="400"/>
              </a:spcBef>
              <a:spcAft>
                <a:spcPts val="0"/>
              </a:spcAft>
              <a:buSzPts val="2000"/>
              <a:buChar char="*"/>
            </a:pPr>
            <a:r>
              <a:rPr lang="pt-PT"/>
              <a:t>Uma classe (Adapter) chama os métodos das classe inacessíveis (Adaptee) que estão sendo requerida.</a:t>
            </a:r>
            <a:endParaRPr/>
          </a:p>
          <a:p>
            <a:pPr indent="-134619" lvl="1" marL="57626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01600" lvl="2" marL="85566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34619" lvl="1" marL="57626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8" name="Google Shape;188;p10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DESIGN PATTERNS - ADAPTER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DESIGN PATTERNS - ADAPTER</a:t>
            </a:r>
            <a:endParaRPr/>
          </a:p>
        </p:txBody>
      </p:sp>
      <p:pic>
        <p:nvPicPr>
          <p:cNvPr descr="Adapter Design Pattern. You will have no trouble in… | by Fazal Hussain |  Medium" id="194" name="Google Shape;1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2692101"/>
            <a:ext cx="6553200" cy="390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DESIGN PATTERNS - ADAPTER</a:t>
            </a:r>
            <a:endParaRPr/>
          </a:p>
        </p:txBody>
      </p:sp>
      <p:pic>
        <p:nvPicPr>
          <p:cNvPr descr="Adapter Design Pattern Implementation in Typescript | by Poorshad Shaddel |  Level Up Coding" id="200" name="Google Shape;2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533" y="2492896"/>
            <a:ext cx="7699863" cy="38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100000"/>
              <a:buChar char="*"/>
            </a:pPr>
            <a:r>
              <a:rPr lang="pt-PT"/>
              <a:t>Exemplos de </a:t>
            </a:r>
            <a:r>
              <a:rPr i="1" lang="pt-PT"/>
              <a:t>Behavior Patterns</a:t>
            </a:r>
            <a:r>
              <a:rPr lang="pt-PT"/>
              <a:t>: </a:t>
            </a:r>
            <a:endParaRPr/>
          </a:p>
          <a:p>
            <a:pPr indent="-274319" lvl="1" marL="576263" rtl="0" algn="l">
              <a:spcBef>
                <a:spcPts val="341"/>
              </a:spcBef>
              <a:spcAft>
                <a:spcPts val="0"/>
              </a:spcAft>
              <a:buSzPct val="100000"/>
              <a:buChar char="*"/>
            </a:pPr>
            <a:r>
              <a:rPr lang="pt-PT"/>
              <a:t>Chain of Responsibility.</a:t>
            </a:r>
            <a:endParaRPr/>
          </a:p>
          <a:p>
            <a:pPr indent="-274319" lvl="1" marL="576263" rtl="0" algn="l">
              <a:spcBef>
                <a:spcPts val="341"/>
              </a:spcBef>
              <a:spcAft>
                <a:spcPts val="0"/>
              </a:spcAft>
              <a:buSzPct val="100000"/>
              <a:buChar char="*"/>
            </a:pPr>
            <a:r>
              <a:rPr lang="pt-PT"/>
              <a:t>Command.</a:t>
            </a:r>
            <a:endParaRPr/>
          </a:p>
          <a:p>
            <a:pPr indent="-274319" lvl="1" marL="576263" rtl="0" algn="l">
              <a:spcBef>
                <a:spcPts val="341"/>
              </a:spcBef>
              <a:spcAft>
                <a:spcPts val="0"/>
              </a:spcAft>
              <a:buSzPct val="100000"/>
              <a:buChar char="*"/>
            </a:pPr>
            <a:r>
              <a:rPr lang="pt-PT"/>
              <a:t>Interpreter.</a:t>
            </a:r>
            <a:endParaRPr/>
          </a:p>
          <a:p>
            <a:pPr indent="-274319" lvl="1" marL="576263" rtl="0" algn="l">
              <a:spcBef>
                <a:spcPts val="341"/>
              </a:spcBef>
              <a:spcAft>
                <a:spcPts val="0"/>
              </a:spcAft>
              <a:buSzPct val="100000"/>
              <a:buChar char="*"/>
            </a:pPr>
            <a:r>
              <a:rPr lang="pt-PT"/>
              <a:t>Iterator.</a:t>
            </a:r>
            <a:endParaRPr/>
          </a:p>
          <a:p>
            <a:pPr indent="-274319" lvl="1" marL="576263" rtl="0" algn="l">
              <a:spcBef>
                <a:spcPts val="341"/>
              </a:spcBef>
              <a:spcAft>
                <a:spcPts val="0"/>
              </a:spcAft>
              <a:buSzPct val="100000"/>
              <a:buChar char="*"/>
            </a:pPr>
            <a:r>
              <a:rPr lang="pt-PT"/>
              <a:t>Mediator.</a:t>
            </a:r>
            <a:endParaRPr/>
          </a:p>
          <a:p>
            <a:pPr indent="-274319" lvl="1" marL="576263" rtl="0" algn="l">
              <a:spcBef>
                <a:spcPts val="341"/>
              </a:spcBef>
              <a:spcAft>
                <a:spcPts val="0"/>
              </a:spcAft>
              <a:buSzPct val="100000"/>
              <a:buChar char="*"/>
            </a:pPr>
            <a:r>
              <a:rPr lang="pt-PT"/>
              <a:t>Memento.</a:t>
            </a:r>
            <a:endParaRPr/>
          </a:p>
          <a:p>
            <a:pPr indent="-274319" lvl="1" marL="576263" rtl="0" algn="l">
              <a:spcBef>
                <a:spcPts val="341"/>
              </a:spcBef>
              <a:spcAft>
                <a:spcPts val="0"/>
              </a:spcAft>
              <a:buSzPct val="100000"/>
              <a:buChar char="*"/>
            </a:pPr>
            <a:r>
              <a:rPr lang="pt-PT"/>
              <a:t>Observer.</a:t>
            </a:r>
            <a:endParaRPr/>
          </a:p>
          <a:p>
            <a:pPr indent="-274319" lvl="1" marL="576263" rtl="0" algn="l">
              <a:spcBef>
                <a:spcPts val="341"/>
              </a:spcBef>
              <a:spcAft>
                <a:spcPts val="0"/>
              </a:spcAft>
              <a:buSzPct val="100000"/>
              <a:buChar char="*"/>
            </a:pPr>
            <a:r>
              <a:rPr b="1" lang="pt-PT"/>
              <a:t>State</a:t>
            </a:r>
            <a:r>
              <a:rPr lang="pt-PT"/>
              <a:t>.</a:t>
            </a:r>
            <a:endParaRPr/>
          </a:p>
          <a:p>
            <a:pPr indent="-274319" lvl="1" marL="576263" rtl="0" algn="l">
              <a:spcBef>
                <a:spcPts val="341"/>
              </a:spcBef>
              <a:spcAft>
                <a:spcPts val="0"/>
              </a:spcAft>
              <a:buSzPct val="100000"/>
              <a:buChar char="*"/>
            </a:pPr>
            <a:r>
              <a:rPr lang="pt-PT"/>
              <a:t>Strategy.</a:t>
            </a:r>
            <a:endParaRPr/>
          </a:p>
          <a:p>
            <a:pPr indent="-274319" lvl="1" marL="576263" rtl="0" algn="l">
              <a:spcBef>
                <a:spcPts val="341"/>
              </a:spcBef>
              <a:spcAft>
                <a:spcPts val="0"/>
              </a:spcAft>
              <a:buSzPct val="100000"/>
              <a:buChar char="*"/>
            </a:pPr>
            <a:r>
              <a:rPr lang="pt-PT"/>
              <a:t>Template Method.</a:t>
            </a:r>
            <a:endParaRPr/>
          </a:p>
          <a:p>
            <a:pPr indent="-274319" lvl="1" marL="576263" rtl="0" algn="l">
              <a:spcBef>
                <a:spcPts val="341"/>
              </a:spcBef>
              <a:spcAft>
                <a:spcPts val="0"/>
              </a:spcAft>
              <a:buSzPct val="100000"/>
              <a:buChar char="*"/>
            </a:pPr>
            <a:r>
              <a:rPr lang="pt-PT"/>
              <a:t>Visitor.</a:t>
            </a:r>
            <a:endParaRPr/>
          </a:p>
          <a:p>
            <a:pPr indent="-166052" lvl="1" marL="576263" rtl="0" algn="l">
              <a:spcBef>
                <a:spcPts val="341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56210" lvl="0" marL="274320" rtl="0" algn="l">
              <a:spcBef>
                <a:spcPts val="372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06" name="Google Shape;206;p13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DESIGN PATTERNS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b="1" lang="pt-PT"/>
              <a:t>State</a:t>
            </a:r>
            <a:r>
              <a:rPr lang="pt-PT"/>
              <a:t>: 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Permite que um objeto altere seu comportamento quando seu estado interno muda, como se objeto estivesse “mudando” de classe.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Mas como?</a:t>
            </a:r>
            <a:endParaRPr/>
          </a:p>
          <a:p>
            <a:pPr indent="-228600" lvl="2" marL="855663" rtl="0" algn="l">
              <a:spcBef>
                <a:spcPts val="400"/>
              </a:spcBef>
              <a:spcAft>
                <a:spcPts val="0"/>
              </a:spcAft>
              <a:buSzPts val="2000"/>
              <a:buChar char="*"/>
            </a:pPr>
            <a:r>
              <a:rPr lang="pt-PT"/>
              <a:t>Evitando uso de condicionais.</a:t>
            </a:r>
            <a:endParaRPr/>
          </a:p>
          <a:p>
            <a:pPr indent="-228600" lvl="2" marL="855663" rtl="0" algn="l">
              <a:spcBef>
                <a:spcPts val="400"/>
              </a:spcBef>
              <a:spcAft>
                <a:spcPts val="0"/>
              </a:spcAft>
              <a:buSzPts val="2000"/>
              <a:buChar char="*"/>
            </a:pPr>
            <a:r>
              <a:rPr lang="pt-PT"/>
              <a:t>As condicionais acabam virando classes.</a:t>
            </a:r>
            <a:endParaRPr/>
          </a:p>
          <a:p>
            <a:pPr indent="-228600" lvl="2" marL="855663" rtl="0" algn="l">
              <a:spcBef>
                <a:spcPts val="400"/>
              </a:spcBef>
              <a:spcAft>
                <a:spcPts val="0"/>
              </a:spcAft>
              <a:buSzPts val="2000"/>
              <a:buChar char="*"/>
            </a:pPr>
            <a:r>
              <a:rPr lang="pt-PT"/>
              <a:t>Não se </a:t>
            </a:r>
            <a:r>
              <a:rPr lang="pt-PT"/>
              <a:t>alteram</a:t>
            </a:r>
            <a:r>
              <a:rPr lang="pt-PT"/>
              <a:t> os estados de contexto (superclasse). </a:t>
            </a:r>
            <a:endParaRPr/>
          </a:p>
          <a:p>
            <a:pPr indent="-228600" lvl="2" marL="855662" rtl="0" algn="l">
              <a:spcBef>
                <a:spcPts val="400"/>
              </a:spcBef>
              <a:spcAft>
                <a:spcPts val="0"/>
              </a:spcAft>
              <a:buSzPts val="2000"/>
              <a:buChar char="*"/>
            </a:pPr>
            <a:r>
              <a:rPr lang="pt-PT"/>
              <a:t>Herança e polimorfismo são as chaves desse padrão.</a:t>
            </a:r>
            <a:endParaRPr/>
          </a:p>
        </p:txBody>
      </p:sp>
      <p:sp>
        <p:nvSpPr>
          <p:cNvPr id="212" name="Google Shape;212;p14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DESIGN PATTERNS - STATE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DESIGN PATTERNS - STATE</a:t>
            </a:r>
            <a:endParaRPr/>
          </a:p>
        </p:txBody>
      </p:sp>
      <p:pic>
        <p:nvPicPr>
          <p:cNvPr descr="State Design Pattern" id="218" name="Google Shape;2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276872"/>
            <a:ext cx="6840760" cy="4113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pt-PT"/>
              <a:t>Simplificando, os design patters focam na reutilização de código, da organização da implementação, e na refatoração do projeto.</a:t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*"/>
            </a:pPr>
            <a:r>
              <a:rPr lang="pt-PT"/>
              <a:t>Um bom uso de design pattern permitirá que seu software evolua de mais suavemente, torna a </a:t>
            </a:r>
            <a:r>
              <a:rPr lang="pt-PT"/>
              <a:t>manutenção</a:t>
            </a:r>
            <a:r>
              <a:rPr lang="pt-PT"/>
              <a:t> mais eficaz, além de padronizar e organizar melhor o código.</a:t>
            </a:r>
            <a:endParaRPr/>
          </a:p>
        </p:txBody>
      </p:sp>
      <p:sp>
        <p:nvSpPr>
          <p:cNvPr id="224" name="Google Shape;224;p17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DESIGN PATTERNS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pt-PT"/>
              <a:t>A sigla vem do inglês Model-View-Controller, traduzindo, Modelo-Visão-Controle.</a:t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*"/>
            </a:pPr>
            <a:r>
              <a:rPr lang="pt-PT"/>
              <a:t>Sabemos que o Padrão MVC (Model View Controller) não é um Design Pattern, mas sim padrão de arquitetura. Ele também não é um padrão em camadas, pois este diz como agrupar componentes enquanto o MVC diz como os componentes interagem. O MVC utiliza alguns padrões.</a:t>
            </a:r>
            <a:endParaRPr/>
          </a:p>
          <a:p>
            <a:pPr indent="-134619" lvl="1" marL="57626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MVC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pt-PT"/>
              <a:t>Muito utilizado no desenvolvimento web, tendo uma abrangência enorme em diversas comunidades e empresas.</a:t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*"/>
            </a:pPr>
            <a:r>
              <a:rPr lang="pt-PT"/>
              <a:t>O </a:t>
            </a:r>
            <a:r>
              <a:rPr lang="pt-PT"/>
              <a:t>princípio</a:t>
            </a:r>
            <a:r>
              <a:rPr lang="pt-PT"/>
              <a:t> básico do MVC é dividir a aplicação em 3 “camadas”, separando a interface das regras de negócio.</a:t>
            </a:r>
            <a:endParaRPr/>
          </a:p>
        </p:txBody>
      </p:sp>
      <p:sp>
        <p:nvSpPr>
          <p:cNvPr id="236" name="Google Shape;236;p19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MVC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8575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b="1" lang="pt-PT"/>
              <a:t>Model</a:t>
            </a:r>
            <a:r>
              <a:rPr lang="pt-PT"/>
              <a:t>: Essa camada é responsável pelo acesso e </a:t>
            </a:r>
            <a:r>
              <a:rPr lang="pt-PT"/>
              <a:t>manipulação</a:t>
            </a:r>
            <a:r>
              <a:rPr lang="pt-PT"/>
              <a:t> de dados. </a:t>
            </a:r>
            <a:r>
              <a:rPr i="1" lang="pt-PT"/>
              <a:t>Exemplo: Consultas ao BD, comunicação com aplicações externas</a:t>
            </a:r>
            <a:r>
              <a:rPr lang="pt-PT"/>
              <a:t>.</a:t>
            </a:r>
            <a:endParaRPr/>
          </a:p>
          <a:p>
            <a:pPr indent="-133350" lvl="0" marL="274320" rtl="0" algn="l">
              <a:spcBef>
                <a:spcPts val="444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85750" lvl="0" marL="274320" rtl="0" algn="l">
              <a:spcBef>
                <a:spcPts val="444"/>
              </a:spcBef>
              <a:spcAft>
                <a:spcPts val="0"/>
              </a:spcAft>
              <a:buSzPts val="2400"/>
              <a:buChar char="*"/>
            </a:pPr>
            <a:r>
              <a:rPr b="1" lang="pt-PT"/>
              <a:t>View</a:t>
            </a:r>
            <a:r>
              <a:rPr lang="pt-PT"/>
              <a:t>: Essa camada é responsável pela interface do usuário. </a:t>
            </a:r>
            <a:r>
              <a:rPr i="1" lang="pt-PT"/>
              <a:t>Exemplo: Páginas HTML e CSS, ou templates</a:t>
            </a:r>
            <a:r>
              <a:rPr lang="pt-PT"/>
              <a:t>.</a:t>
            </a:r>
            <a:endParaRPr/>
          </a:p>
          <a:p>
            <a:pPr indent="-133350" lvl="0" marL="274320" rtl="0" algn="l">
              <a:spcBef>
                <a:spcPts val="444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85750" lvl="0" marL="274320" rtl="0" algn="l">
              <a:spcBef>
                <a:spcPts val="444"/>
              </a:spcBef>
              <a:spcAft>
                <a:spcPts val="0"/>
              </a:spcAft>
              <a:buSzPts val="2400"/>
              <a:buChar char="*"/>
            </a:pPr>
            <a:r>
              <a:rPr b="1" lang="pt-PT"/>
              <a:t>Controller:</a:t>
            </a:r>
            <a:r>
              <a:rPr lang="pt-PT"/>
              <a:t> Essa camada é responsável por fazer a ligação entre o Model (busca de dados) e o View (requisições e resposta).</a:t>
            </a:r>
            <a:endParaRPr/>
          </a:p>
        </p:txBody>
      </p:sp>
      <p:sp>
        <p:nvSpPr>
          <p:cNvPr id="242" name="Google Shape;242;p20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MVC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pt-PT"/>
              <a:t>Também chamados de padrões de projeto, estão relacionados </a:t>
            </a:r>
            <a:r>
              <a:rPr lang="pt-PT"/>
              <a:t>à arquitetura</a:t>
            </a:r>
            <a:r>
              <a:rPr lang="pt-PT"/>
              <a:t> de software.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*"/>
            </a:pPr>
            <a:r>
              <a:rPr lang="pt-PT"/>
              <a:t>Estão ligados </a:t>
            </a:r>
            <a:r>
              <a:rPr lang="pt-PT"/>
              <a:t>aos paradigmas</a:t>
            </a:r>
            <a:r>
              <a:rPr lang="pt-PT"/>
              <a:t> ao de Orientação ao Objeto.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*"/>
            </a:pPr>
            <a:r>
              <a:rPr lang="pt-PT"/>
              <a:t>Eles são soluções, estruturadas e testadas, de problemas já </a:t>
            </a:r>
            <a:r>
              <a:rPr lang="pt-PT"/>
              <a:t>experienciados</a:t>
            </a:r>
            <a:r>
              <a:rPr lang="pt-PT"/>
              <a:t> em vários softwares desenvolvidos. </a:t>
            </a:r>
            <a:endParaRPr/>
          </a:p>
        </p:txBody>
      </p:sp>
      <p:sp>
        <p:nvSpPr>
          <p:cNvPr id="139" name="Google Shape;139;p2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DESIGN PATTERNS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4619" lvl="1" marL="576263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MVC</a:t>
            </a:r>
            <a:endParaRPr/>
          </a:p>
        </p:txBody>
      </p:sp>
      <p:pic>
        <p:nvPicPr>
          <p:cNvPr descr="design pattern - Alternativas ao MVC para aplicações Web - Stack Overflow  em Português" id="249" name="Google Shape;2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32" y="2204864"/>
            <a:ext cx="4762500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VC ¬ framework: usando a arquitetura sem código de terceiros | by Leonardo  Vilarinho | Training Center | Medium" id="250" name="Google Shape;25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3888" y="4365104"/>
            <a:ext cx="557212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pt-PT"/>
              <a:t>Java: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Spring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Struts</a:t>
            </a:r>
            <a:endParaRPr/>
          </a:p>
          <a:p>
            <a:pPr indent="0" lvl="2" marL="3251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*"/>
            </a:pPr>
            <a:r>
              <a:rPr lang="pt-PT"/>
              <a:t>PHP: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Symfony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Laravel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CodeIgniter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CakePHP</a:t>
            </a:r>
            <a:endParaRPr/>
          </a:p>
          <a:p>
            <a:pPr indent="-134619" lvl="1" marL="57626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FRAMEWORKS MVC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pt-PT"/>
              <a:t>Java Script:</a:t>
            </a:r>
            <a:endParaRPr/>
          </a:p>
          <a:p>
            <a:pPr indent="-228600" lvl="2" marL="553720" rtl="0" algn="l">
              <a:spcBef>
                <a:spcPts val="400"/>
              </a:spcBef>
              <a:spcAft>
                <a:spcPts val="0"/>
              </a:spcAft>
              <a:buSzPts val="2000"/>
              <a:buChar char="*"/>
            </a:pPr>
            <a:r>
              <a:rPr lang="pt-PT"/>
              <a:t>React</a:t>
            </a:r>
            <a:endParaRPr/>
          </a:p>
          <a:p>
            <a:pPr indent="-228600" lvl="2" marL="553720" rtl="0" algn="l">
              <a:spcBef>
                <a:spcPts val="400"/>
              </a:spcBef>
              <a:spcAft>
                <a:spcPts val="0"/>
              </a:spcAft>
              <a:buSzPts val="2000"/>
              <a:buChar char="*"/>
            </a:pPr>
            <a:r>
              <a:rPr lang="pt-PT"/>
              <a:t>Backbone</a:t>
            </a:r>
            <a:endParaRPr/>
          </a:p>
          <a:p>
            <a:pPr indent="-228600" lvl="2" marL="553720" rtl="0" algn="l">
              <a:spcBef>
                <a:spcPts val="400"/>
              </a:spcBef>
              <a:spcAft>
                <a:spcPts val="0"/>
              </a:spcAft>
              <a:buSzPts val="2000"/>
              <a:buChar char="*"/>
            </a:pPr>
            <a:r>
              <a:rPr lang="pt-PT"/>
              <a:t>Angular</a:t>
            </a:r>
            <a:endParaRPr/>
          </a:p>
          <a:p>
            <a:pPr indent="-101600" lvl="2" marL="553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*"/>
            </a:pPr>
            <a:r>
              <a:rPr lang="pt-PT"/>
              <a:t>C#: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Asp.net</a:t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FRAMEWORKS MVC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pt-PT"/>
              <a:t>Ruby:</a:t>
            </a:r>
            <a:endParaRPr/>
          </a:p>
          <a:p>
            <a:pPr indent="-228600" lvl="2" marL="553720" rtl="0" algn="l">
              <a:spcBef>
                <a:spcPts val="400"/>
              </a:spcBef>
              <a:spcAft>
                <a:spcPts val="0"/>
              </a:spcAft>
              <a:buSzPts val="2000"/>
              <a:buChar char="*"/>
            </a:pPr>
            <a:r>
              <a:rPr lang="pt-PT"/>
              <a:t>Merb</a:t>
            </a:r>
            <a:endParaRPr/>
          </a:p>
          <a:p>
            <a:pPr indent="-134619" lvl="1" marL="57626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*"/>
            </a:pPr>
            <a:r>
              <a:rPr lang="pt-PT"/>
              <a:t>Python: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Django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Cherrypy</a:t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FRAMEWORKS MVC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pt-PT"/>
              <a:t>Ruby:</a:t>
            </a:r>
            <a:endParaRPr/>
          </a:p>
          <a:p>
            <a:pPr indent="-228600" lvl="2" marL="553720" rtl="0" algn="l">
              <a:spcBef>
                <a:spcPts val="400"/>
              </a:spcBef>
              <a:spcAft>
                <a:spcPts val="0"/>
              </a:spcAft>
              <a:buSzPts val="2000"/>
              <a:buChar char="*"/>
            </a:pPr>
            <a:r>
              <a:rPr lang="pt-PT"/>
              <a:t>Merb</a:t>
            </a:r>
            <a:endParaRPr/>
          </a:p>
          <a:p>
            <a:pPr indent="-134619" lvl="1" marL="57626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*"/>
            </a:pPr>
            <a:r>
              <a:rPr lang="pt-PT"/>
              <a:t>Python: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Django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Cherrypy</a:t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4" name="Google Shape;274;p25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FRAMEWORKS MVC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idx="1" type="body"/>
          </p:nvPr>
        </p:nvSpPr>
        <p:spPr>
          <a:xfrm>
            <a:off x="872067" y="2492896"/>
            <a:ext cx="7408333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100000"/>
              <a:buChar char="*"/>
            </a:pPr>
            <a:r>
              <a:rPr lang="pt-PT"/>
              <a:t>Crie um programa onde um usuário precisa fazer uma entrega para seu amigo que mora longe. </a:t>
            </a:r>
            <a:r>
              <a:rPr b="1" lang="pt-PT"/>
              <a:t>Regras</a:t>
            </a:r>
            <a:r>
              <a:rPr lang="pt-PT"/>
              <a:t>:</a:t>
            </a:r>
            <a:endParaRPr/>
          </a:p>
          <a:p>
            <a:pPr indent="-274319" lvl="1" marL="576263" rtl="0" algn="l">
              <a:spcBef>
                <a:spcPts val="407"/>
              </a:spcBef>
              <a:spcAft>
                <a:spcPts val="0"/>
              </a:spcAft>
              <a:buSzPct val="100000"/>
              <a:buChar char="*"/>
            </a:pPr>
            <a:r>
              <a:rPr lang="pt-PT"/>
              <a:t>O pacote precisa de </a:t>
            </a:r>
            <a:r>
              <a:rPr i="1" lang="pt-PT"/>
              <a:t>nome</a:t>
            </a:r>
            <a:r>
              <a:rPr lang="pt-PT"/>
              <a:t> e </a:t>
            </a:r>
            <a:r>
              <a:rPr i="1" lang="pt-PT"/>
              <a:t>endereço</a:t>
            </a:r>
            <a:r>
              <a:rPr lang="pt-PT"/>
              <a:t> do emissor e do destinatário.</a:t>
            </a:r>
            <a:endParaRPr/>
          </a:p>
          <a:p>
            <a:pPr indent="-274319" lvl="1" marL="576263" rtl="0" algn="l">
              <a:spcBef>
                <a:spcPts val="407"/>
              </a:spcBef>
              <a:spcAft>
                <a:spcPts val="0"/>
              </a:spcAft>
              <a:buSzPct val="100000"/>
              <a:buChar char="*"/>
            </a:pPr>
            <a:r>
              <a:rPr lang="pt-PT"/>
              <a:t>O pacote </a:t>
            </a:r>
            <a:r>
              <a:rPr i="1" lang="pt-PT"/>
              <a:t>só pode ser enviado</a:t>
            </a:r>
            <a:r>
              <a:rPr lang="pt-PT"/>
              <a:t> se a taxa de transporte for paga.</a:t>
            </a:r>
            <a:endParaRPr/>
          </a:p>
          <a:p>
            <a:pPr indent="-274319" lvl="1" marL="576263" rtl="0" algn="l">
              <a:spcBef>
                <a:spcPts val="407"/>
              </a:spcBef>
              <a:spcAft>
                <a:spcPts val="0"/>
              </a:spcAft>
              <a:buSzPct val="100000"/>
              <a:buChar char="*"/>
            </a:pPr>
            <a:r>
              <a:rPr lang="pt-PT"/>
              <a:t>Quem define o transporte é o correio, do qual </a:t>
            </a:r>
            <a:r>
              <a:rPr i="1" lang="pt-PT"/>
              <a:t>valida</a:t>
            </a:r>
            <a:r>
              <a:rPr lang="pt-PT"/>
              <a:t> se o </a:t>
            </a:r>
            <a:r>
              <a:rPr lang="pt-PT"/>
              <a:t>destinatário</a:t>
            </a:r>
            <a:r>
              <a:rPr lang="pt-PT"/>
              <a:t> e emissor </a:t>
            </a:r>
            <a:r>
              <a:rPr i="1" lang="pt-PT"/>
              <a:t>existem</a:t>
            </a:r>
            <a:r>
              <a:rPr lang="pt-PT"/>
              <a:t>, e se o pagamento foi </a:t>
            </a:r>
            <a:r>
              <a:rPr i="1" lang="pt-PT"/>
              <a:t>aprovado</a:t>
            </a:r>
            <a:r>
              <a:rPr lang="pt-PT"/>
              <a:t>.</a:t>
            </a:r>
            <a:endParaRPr/>
          </a:p>
          <a:p>
            <a:pPr indent="-274319" lvl="1" marL="576263" rtl="0" algn="l">
              <a:spcBef>
                <a:spcPts val="407"/>
              </a:spcBef>
              <a:spcAft>
                <a:spcPts val="0"/>
              </a:spcAft>
              <a:buSzPct val="100000"/>
              <a:buChar char="*"/>
            </a:pPr>
            <a:r>
              <a:rPr lang="pt-PT"/>
              <a:t>O  usuário é </a:t>
            </a:r>
            <a:r>
              <a:rPr i="1" lang="pt-PT"/>
              <a:t>informado do estado do pacote</a:t>
            </a:r>
            <a:r>
              <a:rPr lang="pt-PT"/>
              <a:t> (enviado ou reprovado), ele deve ter uma </a:t>
            </a:r>
            <a:r>
              <a:rPr i="1" lang="pt-PT"/>
              <a:t>segunda chance</a:t>
            </a:r>
            <a:r>
              <a:rPr lang="pt-PT"/>
              <a:t> para corrigir o problema do pacote.</a:t>
            </a:r>
            <a:endParaRPr/>
          </a:p>
          <a:p>
            <a:pPr indent="-274319" lvl="1" marL="576262" rtl="0" algn="l">
              <a:spcBef>
                <a:spcPts val="407"/>
              </a:spcBef>
              <a:spcAft>
                <a:spcPts val="0"/>
              </a:spcAft>
              <a:buSzPct val="100000"/>
              <a:buChar char="*"/>
            </a:pPr>
            <a:r>
              <a:rPr lang="pt-PT"/>
              <a:t>O pacote </a:t>
            </a:r>
            <a:r>
              <a:rPr i="1" lang="pt-PT"/>
              <a:t>deve demorar 1~5 </a:t>
            </a:r>
            <a:r>
              <a:rPr i="1" lang="pt-PT"/>
              <a:t>minutos</a:t>
            </a:r>
            <a:r>
              <a:rPr i="1" lang="pt-PT"/>
              <a:t> para ser </a:t>
            </a:r>
            <a:r>
              <a:rPr i="1" lang="pt-PT"/>
              <a:t>entregue,</a:t>
            </a:r>
            <a:r>
              <a:rPr lang="pt-PT"/>
              <a:t> enquanto isso o correio </a:t>
            </a:r>
            <a:r>
              <a:rPr i="1" lang="pt-PT"/>
              <a:t>deve aceitar outros pacotes</a:t>
            </a:r>
            <a:r>
              <a:rPr lang="pt-PT"/>
              <a:t> (Dica: use threads).</a:t>
            </a:r>
            <a:endParaRPr/>
          </a:p>
        </p:txBody>
      </p:sp>
      <p:sp>
        <p:nvSpPr>
          <p:cNvPr id="280" name="Google Shape;280;p26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TAREFA - DESIGN PATTERN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idx="1" type="body"/>
          </p:nvPr>
        </p:nvSpPr>
        <p:spPr>
          <a:xfrm>
            <a:off x="872067" y="2675466"/>
            <a:ext cx="7408333" cy="4065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PT"/>
              <a:t>Calebe Oliveira.</a:t>
            </a:r>
            <a:r>
              <a:rPr b="1" lang="pt-PT"/>
              <a:t> Alternativas ao MVC para aplicações Web</a:t>
            </a:r>
            <a:r>
              <a:rPr lang="pt-PT"/>
              <a:t>.</a:t>
            </a:r>
            <a:r>
              <a:rPr b="1" lang="pt-PT"/>
              <a:t> </a:t>
            </a:r>
            <a:r>
              <a:rPr i="1" lang="pt-PT"/>
              <a:t>Stackoverflow</a:t>
            </a:r>
            <a:r>
              <a:rPr lang="pt-PT"/>
              <a:t>. 2014.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pt-PT"/>
              <a:t>Felipe Leite. </a:t>
            </a:r>
            <a:r>
              <a:rPr b="1" lang="pt-PT"/>
              <a:t>Design Patterns - Conheça o Singleton</a:t>
            </a:r>
            <a:r>
              <a:rPr lang="pt-PT"/>
              <a:t>. 2018.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pt-PT"/>
              <a:t>Leonardo Vilarinho. </a:t>
            </a:r>
            <a:r>
              <a:rPr b="1" lang="pt-PT"/>
              <a:t>MVC ¬ framework: usando a arquitetura sem código de terceiros</a:t>
            </a:r>
            <a:r>
              <a:rPr lang="pt-PT"/>
              <a:t>. 2018.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pt-PT"/>
              <a:t>Otávio Miranda.</a:t>
            </a:r>
            <a:r>
              <a:rPr b="1" lang="pt-PT"/>
              <a:t> State Teoria. </a:t>
            </a:r>
            <a:r>
              <a:rPr lang="pt-PT"/>
              <a:t>2020.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pt-PT"/>
              <a:t>Vanessa Weber, Gabriel Fróes. </a:t>
            </a:r>
            <a:r>
              <a:rPr b="1" lang="pt-PT"/>
              <a:t>MVC</a:t>
            </a:r>
            <a:r>
              <a:rPr lang="pt-PT"/>
              <a:t>. 2018.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pt-PT"/>
              <a:t>-. </a:t>
            </a:r>
            <a:r>
              <a:rPr b="1" lang="pt-PT"/>
              <a:t>Design Patterns</a:t>
            </a:r>
            <a:r>
              <a:rPr lang="pt-PT"/>
              <a:t>. 2018.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pt-PT"/>
              <a:t>Wesley Willians. </a:t>
            </a:r>
            <a:r>
              <a:rPr b="1" lang="pt-PT"/>
              <a:t>Design Pattern Adapter</a:t>
            </a:r>
            <a:r>
              <a:rPr lang="pt-PT"/>
              <a:t>. 2020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REFERÊNCIA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pt-PT"/>
              <a:t>Eles surgiram depois da elaboração de vários projetos de software, principalmente depois que os softwares começaram a ser desenvolvidos em linguagens orientadas a objetos.</a:t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5" name="Google Shape;145;p3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DESIGN PATTERNS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pt-PT"/>
              <a:t>Erich Gamma, Richard Helm, Ralph Johson e John Vlissides, dividiram os design patterns em </a:t>
            </a:r>
            <a:r>
              <a:rPr b="1" lang="pt-PT"/>
              <a:t>três categorias</a:t>
            </a:r>
            <a:r>
              <a:rPr lang="pt-PT"/>
              <a:t>:</a:t>
            </a:r>
            <a:endParaRPr/>
          </a:p>
          <a:p>
            <a:pPr indent="-274319" lvl="1" marL="576262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i="1" lang="pt-PT"/>
              <a:t>Creational Patterns</a:t>
            </a:r>
            <a:r>
              <a:rPr lang="pt-PT"/>
              <a:t>: Esses tratam da construção e da referência a um objeto. Voltado a programas com amplo uso de </a:t>
            </a:r>
            <a:r>
              <a:rPr lang="pt-PT"/>
              <a:t>interfaces.</a:t>
            </a:r>
            <a:endParaRPr/>
          </a:p>
        </p:txBody>
      </p:sp>
      <p:sp>
        <p:nvSpPr>
          <p:cNvPr id="151" name="Google Shape;151;p4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DESIGN PATTERNS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pt-PT"/>
              <a:t>Exemplos de </a:t>
            </a:r>
            <a:r>
              <a:rPr i="1" lang="pt-PT"/>
              <a:t>Creational Patterns</a:t>
            </a:r>
            <a:r>
              <a:rPr lang="pt-PT"/>
              <a:t>: 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Abstract Factory.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Builder.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Factory Method.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Prototype.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b="1" lang="pt-PT"/>
              <a:t>Singleton</a:t>
            </a:r>
            <a:r>
              <a:rPr lang="pt-PT"/>
              <a:t>.</a:t>
            </a:r>
            <a:endParaRPr/>
          </a:p>
          <a:p>
            <a:pPr indent="-134619" lvl="1" marL="57626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4619" lvl="1" marL="57626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7" name="Google Shape;157;p5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DESIGN PATTERNS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b="1" lang="pt-PT"/>
              <a:t>Singleton</a:t>
            </a:r>
            <a:r>
              <a:rPr lang="pt-PT"/>
              <a:t>: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Esse padrão garante uma única instância de uma classe, 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Ele também provê acesso global da instância,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Mas como?</a:t>
            </a:r>
            <a:endParaRPr/>
          </a:p>
          <a:p>
            <a:pPr indent="-228600" lvl="2" marL="855663" rtl="0" algn="l">
              <a:spcBef>
                <a:spcPts val="400"/>
              </a:spcBef>
              <a:spcAft>
                <a:spcPts val="0"/>
              </a:spcAft>
              <a:buSzPts val="2000"/>
              <a:buChar char="*"/>
            </a:pPr>
            <a:r>
              <a:rPr lang="pt-PT"/>
              <a:t>Implementar o método getInstance();</a:t>
            </a:r>
            <a:endParaRPr/>
          </a:p>
          <a:p>
            <a:pPr indent="-228600" lvl="2" marL="855663" rtl="0" algn="l">
              <a:spcBef>
                <a:spcPts val="400"/>
              </a:spcBef>
              <a:spcAft>
                <a:spcPts val="0"/>
              </a:spcAft>
              <a:buSzPts val="2000"/>
              <a:buChar char="*"/>
            </a:pPr>
            <a:r>
              <a:rPr lang="pt-PT"/>
              <a:t>Construtor privado;</a:t>
            </a:r>
            <a:endParaRPr/>
          </a:p>
          <a:p>
            <a:pPr indent="-228600" lvl="2" marL="855663" rtl="0" algn="l">
              <a:spcBef>
                <a:spcPts val="400"/>
              </a:spcBef>
              <a:spcAft>
                <a:spcPts val="0"/>
              </a:spcAft>
              <a:buSzPts val="2000"/>
              <a:buChar char="*"/>
            </a:pPr>
            <a:r>
              <a:rPr lang="pt-PT"/>
              <a:t>Atributo estático da própria classe do Singleton.</a:t>
            </a:r>
            <a:endParaRPr/>
          </a:p>
          <a:p>
            <a:pPr indent="-134619" lvl="1" marL="57626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4619" lvl="1" marL="57626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3" name="Google Shape;163;p6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DESIGN PATTERNS - SINGLETON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4619" lvl="1" marL="576263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4619" lvl="1" marL="57626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DESIGN PATTERNS - SINGLETON</a:t>
            </a:r>
            <a:endParaRPr/>
          </a:p>
        </p:txBody>
      </p:sp>
      <p:pic>
        <p:nvPicPr>
          <p:cNvPr descr="Singleton" id="170" name="Google Shape;17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2636912"/>
            <a:ext cx="5472608" cy="3690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19" lvl="1" marL="576263" rtl="0" algn="l">
              <a:spcBef>
                <a:spcPts val="0"/>
              </a:spcBef>
              <a:spcAft>
                <a:spcPts val="0"/>
              </a:spcAft>
              <a:buSzPts val="2200"/>
              <a:buChar char="*"/>
            </a:pPr>
            <a:r>
              <a:rPr i="1" lang="pt-PT"/>
              <a:t>Structural Patterns</a:t>
            </a:r>
            <a:r>
              <a:rPr lang="pt-PT"/>
              <a:t>: Esses tratam da relação e da interação entre os objetos, na formação de grande e complexos objetos.</a:t>
            </a:r>
            <a:endParaRPr/>
          </a:p>
          <a:p>
            <a:pPr indent="-134619" lvl="1" marL="57626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i="1" lang="pt-PT"/>
              <a:t>Behavior Patterns</a:t>
            </a:r>
            <a:r>
              <a:rPr lang="pt-PT"/>
              <a:t>: Esses tratam da comunicação e da responsabilidade dada entre os objetos e do algoritmo.</a:t>
            </a:r>
            <a:endParaRPr/>
          </a:p>
          <a:p>
            <a:pPr indent="-134619" lvl="1" marL="57626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4619" lvl="1" marL="57626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4619" lvl="1" marL="57626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4619" lvl="1" marL="57626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DESIGN PATTERNS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pt-PT"/>
              <a:t>Exemplos de </a:t>
            </a:r>
            <a:r>
              <a:rPr i="1" lang="pt-PT"/>
              <a:t>Structural Patterns</a:t>
            </a:r>
            <a:r>
              <a:rPr lang="pt-PT"/>
              <a:t>: 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b="1" lang="pt-PT"/>
              <a:t>Adapter</a:t>
            </a:r>
            <a:r>
              <a:rPr lang="pt-PT"/>
              <a:t>.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Bridge.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Composite.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Decorator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Facade.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Flyweight.</a:t>
            </a:r>
            <a:endParaRPr/>
          </a:p>
          <a:p>
            <a:pPr indent="-274319" lvl="1" marL="576263" rtl="0" algn="l">
              <a:spcBef>
                <a:spcPts val="440"/>
              </a:spcBef>
              <a:spcAft>
                <a:spcPts val="0"/>
              </a:spcAft>
              <a:buSzPts val="2200"/>
              <a:buChar char="*"/>
            </a:pPr>
            <a:r>
              <a:rPr lang="pt-PT"/>
              <a:t>Proxy.</a:t>
            </a:r>
            <a:endParaRPr/>
          </a:p>
          <a:p>
            <a:pPr indent="-134619" lvl="1" marL="57626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4619" lvl="1" marL="576263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2" name="Google Shape;182;p9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PT"/>
              <a:t>DESIGN PATTERNS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rma de Onda">
  <a:themeElements>
    <a:clrScheme name="Forma de Onda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2022-09-16T03:28:02Z</dcterms:created>
  <dc:creator>Tais Prado</dc:creator>
</cp:coreProperties>
</file>