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jc3J3/Ynv39RfL/PI9RZ6iu+LG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FC9F51-D89C-4481-AE36-8A01DCA4C29C}">
  <a:tblStyle styleId="{3DFC9F51-D89C-4481-AE36-8A01DCA4C29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1" type="subTitle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45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6"/>
          <p:cNvSpPr txBox="1"/>
          <p:nvPr>
            <p:ph idx="1" type="body"/>
          </p:nvPr>
        </p:nvSpPr>
        <p:spPr>
          <a:xfrm>
            <a:off x="914400" y="2769840"/>
            <a:ext cx="731484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2" type="body"/>
          </p:nvPr>
        </p:nvSpPr>
        <p:spPr>
          <a:xfrm>
            <a:off x="914400" y="4618800"/>
            <a:ext cx="731484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56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7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7"/>
          <p:cNvSpPr txBox="1"/>
          <p:nvPr>
            <p:ph idx="1" type="body"/>
          </p:nvPr>
        </p:nvSpPr>
        <p:spPr>
          <a:xfrm>
            <a:off x="91440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2" type="body"/>
          </p:nvPr>
        </p:nvSpPr>
        <p:spPr>
          <a:xfrm>
            <a:off x="466272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3" type="body"/>
          </p:nvPr>
        </p:nvSpPr>
        <p:spPr>
          <a:xfrm>
            <a:off x="91440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4" type="body"/>
          </p:nvPr>
        </p:nvSpPr>
        <p:spPr>
          <a:xfrm>
            <a:off x="466272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7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57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8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8"/>
          <p:cNvSpPr txBox="1"/>
          <p:nvPr>
            <p:ph idx="1" type="body"/>
          </p:nvPr>
        </p:nvSpPr>
        <p:spPr>
          <a:xfrm>
            <a:off x="914400" y="276984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8"/>
          <p:cNvSpPr txBox="1"/>
          <p:nvPr>
            <p:ph idx="2" type="body"/>
          </p:nvPr>
        </p:nvSpPr>
        <p:spPr>
          <a:xfrm>
            <a:off x="3387600" y="276984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8"/>
          <p:cNvSpPr txBox="1"/>
          <p:nvPr>
            <p:ph idx="3" type="body"/>
          </p:nvPr>
        </p:nvSpPr>
        <p:spPr>
          <a:xfrm>
            <a:off x="5860800" y="276984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8"/>
          <p:cNvSpPr txBox="1"/>
          <p:nvPr>
            <p:ph idx="4" type="body"/>
          </p:nvPr>
        </p:nvSpPr>
        <p:spPr>
          <a:xfrm>
            <a:off x="914400" y="461880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8"/>
          <p:cNvSpPr txBox="1"/>
          <p:nvPr>
            <p:ph idx="5" type="body"/>
          </p:nvPr>
        </p:nvSpPr>
        <p:spPr>
          <a:xfrm>
            <a:off x="3387600" y="461880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8"/>
          <p:cNvSpPr txBox="1"/>
          <p:nvPr>
            <p:ph idx="6" type="body"/>
          </p:nvPr>
        </p:nvSpPr>
        <p:spPr>
          <a:xfrm>
            <a:off x="5860800" y="461880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8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8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58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47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9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9"/>
          <p:cNvSpPr txBox="1"/>
          <p:nvPr>
            <p:ph idx="1" type="subTitle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9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9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59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0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0"/>
          <p:cNvSpPr txBox="1"/>
          <p:nvPr>
            <p:ph idx="1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0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0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60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1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1"/>
          <p:cNvSpPr txBox="1"/>
          <p:nvPr>
            <p:ph idx="1" type="body"/>
          </p:nvPr>
        </p:nvSpPr>
        <p:spPr>
          <a:xfrm>
            <a:off x="91440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1"/>
          <p:cNvSpPr txBox="1"/>
          <p:nvPr>
            <p:ph idx="2" type="body"/>
          </p:nvPr>
        </p:nvSpPr>
        <p:spPr>
          <a:xfrm>
            <a:off x="466272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1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61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2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2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2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62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3"/>
          <p:cNvSpPr txBox="1"/>
          <p:nvPr>
            <p:ph idx="1" type="subTitle"/>
          </p:nvPr>
        </p:nvSpPr>
        <p:spPr>
          <a:xfrm>
            <a:off x="914400" y="1544760"/>
            <a:ext cx="7314840" cy="53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3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3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63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4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4"/>
          <p:cNvSpPr txBox="1"/>
          <p:nvPr>
            <p:ph idx="1" type="body"/>
          </p:nvPr>
        </p:nvSpPr>
        <p:spPr>
          <a:xfrm>
            <a:off x="91440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4"/>
          <p:cNvSpPr txBox="1"/>
          <p:nvPr>
            <p:ph idx="2" type="body"/>
          </p:nvPr>
        </p:nvSpPr>
        <p:spPr>
          <a:xfrm>
            <a:off x="466272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4"/>
          <p:cNvSpPr txBox="1"/>
          <p:nvPr>
            <p:ph idx="3" type="body"/>
          </p:nvPr>
        </p:nvSpPr>
        <p:spPr>
          <a:xfrm>
            <a:off x="91440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4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4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p64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8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48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5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5"/>
          <p:cNvSpPr txBox="1"/>
          <p:nvPr>
            <p:ph idx="1" type="body"/>
          </p:nvPr>
        </p:nvSpPr>
        <p:spPr>
          <a:xfrm>
            <a:off x="91440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5"/>
          <p:cNvSpPr txBox="1"/>
          <p:nvPr>
            <p:ph idx="2" type="body"/>
          </p:nvPr>
        </p:nvSpPr>
        <p:spPr>
          <a:xfrm>
            <a:off x="466272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5"/>
          <p:cNvSpPr txBox="1"/>
          <p:nvPr>
            <p:ph idx="3" type="body"/>
          </p:nvPr>
        </p:nvSpPr>
        <p:spPr>
          <a:xfrm>
            <a:off x="466272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5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5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65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6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6"/>
          <p:cNvSpPr txBox="1"/>
          <p:nvPr>
            <p:ph idx="1" type="body"/>
          </p:nvPr>
        </p:nvSpPr>
        <p:spPr>
          <a:xfrm>
            <a:off x="91440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6"/>
          <p:cNvSpPr txBox="1"/>
          <p:nvPr>
            <p:ph idx="2" type="body"/>
          </p:nvPr>
        </p:nvSpPr>
        <p:spPr>
          <a:xfrm>
            <a:off x="466272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6"/>
          <p:cNvSpPr txBox="1"/>
          <p:nvPr>
            <p:ph idx="3" type="body"/>
          </p:nvPr>
        </p:nvSpPr>
        <p:spPr>
          <a:xfrm>
            <a:off x="914400" y="4618800"/>
            <a:ext cx="731484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6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6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66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7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7"/>
          <p:cNvSpPr txBox="1"/>
          <p:nvPr>
            <p:ph idx="1" type="body"/>
          </p:nvPr>
        </p:nvSpPr>
        <p:spPr>
          <a:xfrm>
            <a:off x="914400" y="2769840"/>
            <a:ext cx="731484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7"/>
          <p:cNvSpPr txBox="1"/>
          <p:nvPr>
            <p:ph idx="2" type="body"/>
          </p:nvPr>
        </p:nvSpPr>
        <p:spPr>
          <a:xfrm>
            <a:off x="914400" y="4618800"/>
            <a:ext cx="731484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7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7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67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8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8"/>
          <p:cNvSpPr txBox="1"/>
          <p:nvPr>
            <p:ph idx="1" type="body"/>
          </p:nvPr>
        </p:nvSpPr>
        <p:spPr>
          <a:xfrm>
            <a:off x="91440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8"/>
          <p:cNvSpPr txBox="1"/>
          <p:nvPr>
            <p:ph idx="2" type="body"/>
          </p:nvPr>
        </p:nvSpPr>
        <p:spPr>
          <a:xfrm>
            <a:off x="466272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8"/>
          <p:cNvSpPr txBox="1"/>
          <p:nvPr>
            <p:ph idx="3" type="body"/>
          </p:nvPr>
        </p:nvSpPr>
        <p:spPr>
          <a:xfrm>
            <a:off x="91440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8"/>
          <p:cNvSpPr txBox="1"/>
          <p:nvPr>
            <p:ph idx="4" type="body"/>
          </p:nvPr>
        </p:nvSpPr>
        <p:spPr>
          <a:xfrm>
            <a:off x="466272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8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8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7" name="Google Shape;177;p68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9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9"/>
          <p:cNvSpPr txBox="1"/>
          <p:nvPr>
            <p:ph idx="1" type="body"/>
          </p:nvPr>
        </p:nvSpPr>
        <p:spPr>
          <a:xfrm>
            <a:off x="914400" y="276984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9"/>
          <p:cNvSpPr txBox="1"/>
          <p:nvPr>
            <p:ph idx="2" type="body"/>
          </p:nvPr>
        </p:nvSpPr>
        <p:spPr>
          <a:xfrm>
            <a:off x="3387600" y="276984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9"/>
          <p:cNvSpPr txBox="1"/>
          <p:nvPr>
            <p:ph idx="3" type="body"/>
          </p:nvPr>
        </p:nvSpPr>
        <p:spPr>
          <a:xfrm>
            <a:off x="5860800" y="276984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9"/>
          <p:cNvSpPr txBox="1"/>
          <p:nvPr>
            <p:ph idx="4" type="body"/>
          </p:nvPr>
        </p:nvSpPr>
        <p:spPr>
          <a:xfrm>
            <a:off x="914400" y="461880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9"/>
          <p:cNvSpPr txBox="1"/>
          <p:nvPr>
            <p:ph idx="5" type="body"/>
          </p:nvPr>
        </p:nvSpPr>
        <p:spPr>
          <a:xfrm>
            <a:off x="3387600" y="461880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9"/>
          <p:cNvSpPr txBox="1"/>
          <p:nvPr>
            <p:ph idx="6" type="body"/>
          </p:nvPr>
        </p:nvSpPr>
        <p:spPr>
          <a:xfrm>
            <a:off x="5860800" y="4618800"/>
            <a:ext cx="235512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9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9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69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49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" type="body"/>
          </p:nvPr>
        </p:nvSpPr>
        <p:spPr>
          <a:xfrm>
            <a:off x="91440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2" type="body"/>
          </p:nvPr>
        </p:nvSpPr>
        <p:spPr>
          <a:xfrm>
            <a:off x="466272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50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51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2"/>
          <p:cNvSpPr txBox="1"/>
          <p:nvPr>
            <p:ph idx="1" type="subTitle"/>
          </p:nvPr>
        </p:nvSpPr>
        <p:spPr>
          <a:xfrm>
            <a:off x="914400" y="1544760"/>
            <a:ext cx="7314840" cy="53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2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2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52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3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3"/>
          <p:cNvSpPr txBox="1"/>
          <p:nvPr>
            <p:ph idx="1" type="body"/>
          </p:nvPr>
        </p:nvSpPr>
        <p:spPr>
          <a:xfrm>
            <a:off x="91440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3"/>
          <p:cNvSpPr txBox="1"/>
          <p:nvPr>
            <p:ph idx="2" type="body"/>
          </p:nvPr>
        </p:nvSpPr>
        <p:spPr>
          <a:xfrm>
            <a:off x="466272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3"/>
          <p:cNvSpPr txBox="1"/>
          <p:nvPr>
            <p:ph idx="3" type="body"/>
          </p:nvPr>
        </p:nvSpPr>
        <p:spPr>
          <a:xfrm>
            <a:off x="91440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3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" name="Google Shape;53;p53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" type="body"/>
          </p:nvPr>
        </p:nvSpPr>
        <p:spPr>
          <a:xfrm>
            <a:off x="914400" y="2769840"/>
            <a:ext cx="356940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4"/>
          <p:cNvSpPr txBox="1"/>
          <p:nvPr>
            <p:ph idx="2" type="body"/>
          </p:nvPr>
        </p:nvSpPr>
        <p:spPr>
          <a:xfrm>
            <a:off x="466272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4"/>
          <p:cNvSpPr txBox="1"/>
          <p:nvPr>
            <p:ph idx="3" type="body"/>
          </p:nvPr>
        </p:nvSpPr>
        <p:spPr>
          <a:xfrm>
            <a:off x="4662720" y="461880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4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54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idx="1" type="body"/>
          </p:nvPr>
        </p:nvSpPr>
        <p:spPr>
          <a:xfrm>
            <a:off x="91440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5"/>
          <p:cNvSpPr txBox="1"/>
          <p:nvPr>
            <p:ph idx="2" type="body"/>
          </p:nvPr>
        </p:nvSpPr>
        <p:spPr>
          <a:xfrm>
            <a:off x="4662720" y="2769840"/>
            <a:ext cx="35694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3" type="body"/>
          </p:nvPr>
        </p:nvSpPr>
        <p:spPr>
          <a:xfrm>
            <a:off x="914400" y="4618800"/>
            <a:ext cx="731484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2C32"/>
            </a:gs>
            <a:gs pos="100000">
              <a:srgbClr val="272F36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8435160" y="573840"/>
            <a:ext cx="86040" cy="572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44"/>
          <p:cNvSpPr/>
          <p:nvPr/>
        </p:nvSpPr>
        <p:spPr>
          <a:xfrm>
            <a:off x="8569440" y="573840"/>
            <a:ext cx="575640" cy="572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44"/>
          <p:cNvSpPr txBox="1"/>
          <p:nvPr>
            <p:ph type="title"/>
          </p:nvPr>
        </p:nvSpPr>
        <p:spPr>
          <a:xfrm>
            <a:off x="914400" y="2516760"/>
            <a:ext cx="7314840" cy="2594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44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44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4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2C32"/>
            </a:gs>
            <a:gs pos="100000">
              <a:srgbClr val="272F36"/>
            </a:gs>
          </a:gsLst>
          <a:lin ang="5400000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/>
          <p:nvPr/>
        </p:nvSpPr>
        <p:spPr>
          <a:xfrm>
            <a:off x="8435160" y="573840"/>
            <a:ext cx="86040" cy="572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6"/>
          <p:cNvSpPr/>
          <p:nvPr/>
        </p:nvSpPr>
        <p:spPr>
          <a:xfrm>
            <a:off x="8569440" y="573840"/>
            <a:ext cx="575640" cy="572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6"/>
          <p:cNvSpPr txBox="1"/>
          <p:nvPr>
            <p:ph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46"/>
          <p:cNvSpPr txBox="1"/>
          <p:nvPr>
            <p:ph idx="1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46"/>
          <p:cNvSpPr txBox="1"/>
          <p:nvPr>
            <p:ph idx="10" type="dt"/>
          </p:nvPr>
        </p:nvSpPr>
        <p:spPr>
          <a:xfrm>
            <a:off x="6007680" y="548640"/>
            <a:ext cx="11887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46"/>
          <p:cNvSpPr txBox="1"/>
          <p:nvPr>
            <p:ph idx="11" type="ftr"/>
          </p:nvPr>
        </p:nvSpPr>
        <p:spPr>
          <a:xfrm>
            <a:off x="6008760" y="856080"/>
            <a:ext cx="2246040" cy="3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46"/>
          <p:cNvSpPr txBox="1"/>
          <p:nvPr>
            <p:ph idx="12" type="sldNum"/>
          </p:nvPr>
        </p:nvSpPr>
        <p:spPr>
          <a:xfrm>
            <a:off x="7314480" y="548640"/>
            <a:ext cx="94068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universidadejava.com.br/java/java-fibonacci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t.stackoverflow.com/questions/59437/qual-a-diferen%C3%A7a-entre-passagem-por-valor-e-passagem-por-refer%C3%AAncia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mauda.com.br/?p=1433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huilsonlorenzi@utfpr.edu.b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java/java_arrays.asp" TargetMode="External"/><Relationship Id="rId4" Type="http://schemas.openxmlformats.org/officeDocument/2006/relationships/hyperlink" Target="https://www.youtube.com/watch?v=sTX0UEplF54&amp;list=PLHz_AreHm4dkI2ZdjTwZA4mPMxWTfNSp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"/>
          <p:cNvSpPr txBox="1"/>
          <p:nvPr>
            <p:ph type="title"/>
          </p:nvPr>
        </p:nvSpPr>
        <p:spPr>
          <a:xfrm>
            <a:off x="1115640" y="548640"/>
            <a:ext cx="7314840" cy="2594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6600"/>
              <a:buFont typeface="Arial"/>
              <a:buNone/>
            </a:pPr>
            <a:r>
              <a:rPr b="0" lang="pt-BR" sz="6600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ORIENTAÇÃO A OBJETOS 2</a:t>
            </a:r>
            <a:endParaRPr b="0" sz="6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 txBox="1"/>
          <p:nvPr>
            <p:ph idx="1" type="subTitle"/>
          </p:nvPr>
        </p:nvSpPr>
        <p:spPr>
          <a:xfrm>
            <a:off x="914400" y="5166360"/>
            <a:ext cx="731484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4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Revisão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Huilson J. Lorenzi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pt-BR" sz="2200">
                <a:solidFill>
                  <a:srgbClr val="FFFFFF"/>
                </a:solidFill>
              </a:rPr>
              <a:t>1</a:t>
            </a: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º Semestre - 202</a:t>
            </a:r>
            <a:r>
              <a:rPr lang="pt-BR" sz="2200">
                <a:solidFill>
                  <a:srgbClr val="FFFFFF"/>
                </a:solidFill>
              </a:rPr>
              <a:t>3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3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TIPOS DE VARIÁVEL EM JAVA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Existem 5 tipos de variáveis primitivas em JAVA: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myNum = 5; //números inteiros positivos e negativos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float myFloatNum = 5.99f; //números reais positivos e negativos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 myLetter = 'D'; //caractere reconhecido pela tabela ASCII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boolean myBool = true; //variável de valor binário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myText = "Hello"; //um conjunto de caracteres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CONVERSÃO DE VARIÁVEL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conversão abrangente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é feita automaticamente quando se passa uma variável de tipo menor para uma variável de tipo maior. Exemplo: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 numero = 9;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double outroNumero = numero;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conversão estreita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feita de forma manual, colocando o tipo em parenteses na frente da variável.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double outroNumero = 9.55f;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 numero = (int) outroNumero;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CONVERSÃO DE VARIÁVEL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Widening Casting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(automático) – convertendo um tipo menor para um tipo maior.</a:t>
            </a:r>
            <a:br>
              <a:rPr lang="pt-BR" sz="2000"/>
            </a:b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byte -&gt; short -&gt; char -&gt; int -&gt; long -&gt; float -&gt; double</a:t>
            </a:r>
            <a:br>
              <a:rPr lang="pt-BR" sz="2000"/>
            </a:br>
            <a:br>
              <a:rPr lang="pt-BR" sz="2000"/>
            </a:b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Narrowing Casting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(manual) – convertendo um tipo maior para um tipo menor.</a:t>
            </a:r>
            <a:br>
              <a:rPr lang="pt-BR" sz="2000"/>
            </a:b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double -&gt; float -&gt; long -&gt; int -&gt; char -&gt; short -&gt; byte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 txBox="1"/>
          <p:nvPr>
            <p:ph idx="4294967295" type="title"/>
          </p:nvPr>
        </p:nvSpPr>
        <p:spPr>
          <a:xfrm>
            <a:off x="914400" y="154476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OPERADORES EM JAVA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60" y="3141000"/>
            <a:ext cx="8718120" cy="213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SYSTEM.OUT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JAVA é possível usar os métodos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println/print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imprimir textos no console: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System.out.println(“Esse é um exemplo”);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System.out.print(5+5);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System.out.println(“Uma variável foco do escopo”, + var);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CLASSE STRING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5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Strings são usadas para armazenar pequenos textos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String recebe uma coleção de caracteres cercadas por aspas duplas.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frase = “Exemplo de string!”;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MÉTODOS EM STRING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6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.toUpperCase()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//para deixar a string em maiúsculo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.toLowerCase()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//para deixar a string em minúsculo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.toIndexOf()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//retorna a primeira ocorência especificada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.length()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//retorna o tamanho da string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PARTICULARIEDADES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sinal de 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usado tanto para concatenar (juntar duas strings) como para somar.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\”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Insere aspas duplas em uma string, e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\’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insere asplas simles em uma string, e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\\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insere uma contrabara em uma string.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CLASSE MATH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classe Math é usada para realizar operações matemáticas em números.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Math.max(x,y)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//retorna o maior valor das variáveis.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Math.min(x,y)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//retorna o menor valor das variáveis.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Math.sqrt(x)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//retorna a raiz quadrada da variável.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SCANNER (SYSTEM.IN)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6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JAVA, é possível usar o método 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System.in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java.util.Scanner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para fazer a leitura do teclado via console.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Scanner scan = 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Scanner(System.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= scan.nextInt();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double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 = scan.nextDouble();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scan.nextLine(); //pula linha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 = scan.nextLine();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scan.close();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System.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"String: "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s); 	System.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"Double: "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d);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System.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"Int: "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i);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PLANO DE ENSINO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2"/>
          <p:cNvGraphicFramePr/>
          <p:nvPr/>
        </p:nvGraphicFramePr>
        <p:xfrm>
          <a:off x="914400" y="33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{3DFC9F51-D89C-4481-AE36-8A01DCA4C29C}</a:tableStyleId>
              </a:tblPr>
              <a:tblGrid>
                <a:gridCol w="7315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Desenvolver programas aplicando as técnicas de orientação a objetos e padrões de projeto. Implementar estudos de caso em Linguagem de Programação Orientada a Objetos com acesso a dados, persistência e geração de relatórios.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CLASSES E OBJETOS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classe é um molde para um objeto.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objeto é uma instância da classe.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um objeto é criado, ele herda todas as </a:t>
            </a:r>
            <a:r>
              <a:rPr lang="pt-BR" sz="2000">
                <a:solidFill>
                  <a:srgbClr val="FFFFFF"/>
                </a:solidFill>
              </a:rPr>
              <a:t>variáveis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métodos de sua classe (ou de sua classe raiz).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classe pode possuir atributos, métodos, e um construtor (ela também pode ter um estado).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/>
          <p:nvPr/>
        </p:nvSpPr>
        <p:spPr>
          <a:xfrm>
            <a:off x="1043640" y="4653000"/>
            <a:ext cx="1872000" cy="935640"/>
          </a:xfrm>
          <a:prstGeom prst="rect">
            <a:avLst/>
          </a:prstGeom>
          <a:solidFill>
            <a:srgbClr val="838D9B"/>
          </a:solidFill>
          <a:ln cap="flat" cmpd="sng" w="25400">
            <a:solidFill>
              <a:srgbClr val="606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5436000" y="4581000"/>
            <a:ext cx="1439640" cy="1151640"/>
          </a:xfrm>
          <a:prstGeom prst="rect">
            <a:avLst/>
          </a:prstGeom>
          <a:solidFill>
            <a:srgbClr val="838D9B"/>
          </a:solidFill>
          <a:ln cap="flat" cmpd="sng" w="25400">
            <a:solidFill>
              <a:srgbClr val="606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5436000" y="3213000"/>
            <a:ext cx="1439640" cy="1079640"/>
          </a:xfrm>
          <a:prstGeom prst="rect">
            <a:avLst/>
          </a:prstGeom>
          <a:solidFill>
            <a:srgbClr val="838D9B"/>
          </a:solidFill>
          <a:ln cap="flat" cmpd="sng" w="25400">
            <a:solidFill>
              <a:srgbClr val="606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1043640" y="3285000"/>
            <a:ext cx="1872000" cy="863640"/>
          </a:xfrm>
          <a:prstGeom prst="rect">
            <a:avLst/>
          </a:prstGeom>
          <a:solidFill>
            <a:srgbClr val="838D9B"/>
          </a:solidFill>
          <a:ln cap="flat" cmpd="sng" w="25400">
            <a:solidFill>
              <a:srgbClr val="606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CLASSES E OBJETOS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1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				OBJETO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pt-BR" sz="2000">
                <a:solidFill>
                  <a:srgbClr val="FFFFFF"/>
                </a:solidFill>
              </a:rPr>
              <a:t>maçã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Fruta				banana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cereja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gustavo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Pessoa				luana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vitor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3132000" y="3501000"/>
            <a:ext cx="2160000" cy="359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38D9B"/>
          </a:solidFill>
          <a:ln cap="flat" cmpd="sng" w="25400">
            <a:solidFill>
              <a:srgbClr val="606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3132000" y="4941000"/>
            <a:ext cx="2160000" cy="323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38D9B"/>
          </a:solidFill>
          <a:ln cap="flat" cmpd="sng" w="25400">
            <a:solidFill>
              <a:srgbClr val="606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ATRIBUTOS E MÉTODOS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2"/>
          <p:cNvSpPr txBox="1"/>
          <p:nvPr>
            <p:ph idx="4294967295" type="body"/>
          </p:nvPr>
        </p:nvSpPr>
        <p:spPr>
          <a:xfrm>
            <a:off x="914400" y="1772640"/>
            <a:ext cx="7314840" cy="50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6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Atributos são variáveis contidas em uma classe.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 são usado para realizar determinadas ações.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método é um bloco de código do qual apenas roda, se for chamado. Você pode passar dados, conhecido como parâmetros, em um método.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 meuMetodo(String nome, int idade) {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System.out.println(“Meu nome é: ” 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nome + “e 		tenho: ” 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idade 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“ anos.”);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recomendado é sempre armazenar o retorno de um método em uma variável, pois é mais fácil de ler e gerenciar.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>
            <p:ph idx="4294967295" type="body"/>
          </p:nvPr>
        </p:nvSpPr>
        <p:spPr>
          <a:xfrm>
            <a:off x="914400" y="2133000"/>
            <a:ext cx="731484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possível criar métodos com o mesmo nome, mas com diferentes parâmetros e retorno.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int somarNumero(int x, int y) {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return x + y;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static double somarNumero(double x, double y) {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return x + y;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6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são usados para armazenar vários valores em um única variável, ao invés de declarar em variáveis separadas cada valor.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declarar 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defina o tipo da variável com colchetes. Exemplo: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String[] nomes = {“Huilson”, “Tais”, “Guilherme”, “Lucas”, “Eduarda”}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Você pode acessar um elemento pelo seu índice. Exemplo: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System.out.println(nome[0])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retornar o número de elementos de 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você pode usar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.length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8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Você pode criar um loop através de 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usando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junto com o uso do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.length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String[] cars = {"Volvo", "BMW", "Ford", "Mazda"};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(int i = 0; i &lt; cars.length; i++)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System.out.println(cars[i]);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Você também pode usar 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for-each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String[] cars = {"Volvo", "BMW", "Ford", "Mazda"};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(String i : cars)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System.out.println(cars[i]);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ARRAY MULTIDIMENSIONAL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multidimensional é 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arryas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também chamada de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fazer um loop em uma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matriz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você pode usar um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dentro de outro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alcançar os elementos da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int[][] myNumbers = { {1, 2, 3, 4}, {5, 6, 7} };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for (int i = 0; i &lt; myNumbers.length; ++i){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for(int j = 0; j &lt; myNumbers[i].length; ++j) { 			System.out.println(myNumbers[i][j]);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br>
              <a:rPr lang="pt-BR" sz="2000"/>
            </a:b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RECURSÃO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7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Recursão é uma tecnica de fazer uma função chamar a ela mesma. Essa tecnica permite resolver problemas complexos os transformando em um simples e fácil de resolver.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Recursão é algo muito difícil de enteder, e a melhor maneira de se familiarizar com ela é testando.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EXEMPLO BÁSICO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8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1000"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 result = sum(10);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System.out.println(result);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static int sum(int k) {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if (k &gt; 0) {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return k + sum(k - 1);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 else {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return 0;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1880" y="5307120"/>
            <a:ext cx="3876480" cy="136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7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EXEMPLO DA SEQUÊNCIA DE FIBONACCI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 txBox="1"/>
          <p:nvPr>
            <p:ph idx="4294967295" type="body"/>
          </p:nvPr>
        </p:nvSpPr>
        <p:spPr>
          <a:xfrm>
            <a:off x="914400" y="1845000"/>
            <a:ext cx="7314840" cy="48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public int fibonacci(int x) {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if (x == 0 || x == 1 ){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System.out.println("Adicionar "+ x +" a soma!");       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return x;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int y = x-1;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int z = x-2;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System.out.println("Novo calculo: "+ y + " e "+ z);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return fibonacci(x - 1) + fibonacci(x - 2);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Mais detalhes em: </a:t>
            </a:r>
            <a:r>
              <a:rPr b="0" lang="pt-BR" sz="2000" u="sng" strike="noStrike">
                <a:solidFill>
                  <a:srgbClr val="6187E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http://www.universidadejava.com.br/java/java-fibonacci/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PLANO DE ENSINO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" name="Google Shape;206;p3"/>
          <p:cNvGraphicFramePr/>
          <p:nvPr/>
        </p:nvGraphicFramePr>
        <p:xfrm>
          <a:off x="914400" y="33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{3DFC9F51-D89C-4481-AE36-8A01DCA4C29C}</a:tableStyleId>
              </a:tblPr>
              <a:tblGrid>
                <a:gridCol w="7315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Ementa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Acesso a base de dados utilizando mapeamento objeto-relacional. Desenvolvimento de aplicações em camadas. Desenvolvimento de relatórios e gráficos utilizando frameworks. Testes unitários. 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7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EXEMPLO DA SEQUÊNCIA DE FIBONACCI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40" y="1845000"/>
            <a:ext cx="6984360" cy="464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7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PASSAGEM POR REFÊNCIA</a:t>
            </a:r>
            <a:br>
              <a:rPr b="0" i="0" lang="pt-BR" sz="4000" u="none" cap="none" strike="noStrike"/>
            </a:b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 PASSAGEM POR VALOR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1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suma, na passagem por valor, um tipo recebe o próprio valor. Exemplo: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x = 1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passagem por referência, o tipo recebe uma referência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(endereço)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um objeto, ou o tipo recebe a referência do valor. Exemplo: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a = “1”;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Mais informações: </a:t>
            </a:r>
            <a:r>
              <a:rPr b="0" lang="pt-BR" sz="2000" u="sng" strike="noStrike">
                <a:solidFill>
                  <a:srgbClr val="6187E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https://pt.stackoverflow.com/questions/59437/qual-a-diferen%C3%A7a-entre-passagem-por-valor-e-passagem-por-refer%C3%AAncia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7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PASSAGEM POR REFÊNCIA</a:t>
            </a:r>
            <a:br>
              <a:rPr b="0" i="0" lang="pt-BR" sz="4000" u="none" cap="none" strike="noStrike"/>
            </a:b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 PASSAGEM POR VALOR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2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tentar evitar confusão, podemos dizer que os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valor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são "tipos primitivos", e os tipos por referência são "tipos complexos", que é como eles são conhecidos em algumas comunidades.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passagem por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é passada uma cópia do valor da variável.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passagem por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referência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é passada uma referência à própria variável.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BREAK E CONTINUE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palavra-chave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quebra uma iteração (no loop) se uma condição especial for alcançada, e continua com a próxima iteração do </a:t>
            </a:r>
            <a:r>
              <a:rPr b="0" i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palavra-chave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break 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possui as seguintes características: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o JAVA alcança uma palavra-chave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ele quebra o bloco para fora do bloco do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Isso irá parar a execução do código e do outros </a:t>
            </a: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case(s)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dentro do bloco.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também pode ser usado para sair de um </a:t>
            </a: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EXEMPLO DE BREAK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4"/>
          <p:cNvSpPr txBox="1"/>
          <p:nvPr>
            <p:ph idx="4294967295" type="body"/>
          </p:nvPr>
        </p:nvSpPr>
        <p:spPr>
          <a:xfrm>
            <a:off x="914400" y="1700640"/>
            <a:ext cx="7314840" cy="5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int day = 4;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switch (day) {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1: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System.out.println("Monday");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2: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System.out.println("Tuesday");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 </a:t>
            </a: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3: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System.out.println("Wednesday");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4: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System.out.println("Thursday");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5: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System.out.println("Friday");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6: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System.out.println("Saturday");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case 7: 	System.out.println("Sunday");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break</a:t>
            </a: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lang="pt-BR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OPERADOR TERNÁRIO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5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operador ternário faz parte da sintaxe para uma expressão condicional básica. (wikipédia)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 ternário em </a:t>
            </a:r>
            <a:r>
              <a:rPr b="1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if/else</a:t>
            </a: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váriavel = (condição)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expressãoVerdadeira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Expressãofalsa;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em JAVA: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time = 20;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result = (time &lt; 18) ? "Good day." : "Good evening.";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System.out.println(result);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MODIFICADORES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6"/>
          <p:cNvSpPr txBox="1"/>
          <p:nvPr>
            <p:ph idx="4294967295" type="body"/>
          </p:nvPr>
        </p:nvSpPr>
        <p:spPr>
          <a:xfrm>
            <a:off x="914400" y="2769840"/>
            <a:ext cx="7314840" cy="40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dois grupos de modificadores: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Modificadores de Acesso, do qual controlam o nível de acesso.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Modificadores de Não-Acesso, não controlam o nível de acesso mas garantem outras funcionlidades.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b="0" lang="pt-BR" sz="1800" u="sng" strike="noStrike">
                <a:solidFill>
                  <a:srgbClr val="6187E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http://www.mauda.com.br/?p=1433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O + Java Básico: Modificadores de Acesso" id="411" name="Google Shape;41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640" y="4221000"/>
            <a:ext cx="4876560" cy="207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MODIFICADORES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7"/>
          <p:cNvSpPr txBox="1"/>
          <p:nvPr>
            <p:ph idx="4294967295" type="body"/>
          </p:nvPr>
        </p:nvSpPr>
        <p:spPr>
          <a:xfrm>
            <a:off x="914400" y="2769840"/>
            <a:ext cx="7314840" cy="40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Modificadores de Classe: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(Acesso): Acessível a outras classes.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default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(Acesso): Acessível a classes do mesmo pacote.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(Não-Acesso): Não pode herdada, gerar folhas.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Não pode criar objetos.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MODIFICADORES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8"/>
          <p:cNvSpPr txBox="1"/>
          <p:nvPr>
            <p:ph idx="4294967295" type="body"/>
          </p:nvPr>
        </p:nvSpPr>
        <p:spPr>
          <a:xfrm>
            <a:off x="914400" y="2133000"/>
            <a:ext cx="73148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4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Modificadores de atributos, métodos e construtores: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(Acesso): Acessível para todas as classe.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(Acesso): Acessível apenas para o classe declarada.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default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(Acesso): Acessível apenas no mesmo pacote.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protected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(Acesso): Acessível apenas para o mesmo pacote e subclasse 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Não pode ser sobrescrito ou modificado.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Pertence a classe, ao invés do objeto.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Só pode ser usado em métodos, faz com que o método seja usado somente em subclasses.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transient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São ignorados quando o objeto que os contém é serializado.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synchronized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Podem ser acessados somente por uma </a:t>
            </a: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thread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cada vez.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volatile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(Não-Acesso): O valor de um atributo não é alocado na thread, e é sempre lido da memória primária.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9"/>
          <p:cNvSpPr txBox="1"/>
          <p:nvPr>
            <p:ph idx="4294967295" type="body"/>
          </p:nvPr>
        </p:nvSpPr>
        <p:spPr>
          <a:xfrm>
            <a:off x="899640" y="2925000"/>
            <a:ext cx="7314840" cy="3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lang="pt-BR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significado de Encapsulamento, é ter a certeza que a informação “sensível” esteja escondido do usuário. Para alcançar isso, deve-se: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Declarar as variáveis/atributos da classe como privado.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Gerar métodos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getters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setters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acessar e atualizar os valores das variáveis privadas.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metódo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retorna o valor da variável.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metódo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pega um parametro e envia a variável.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PLANO DE ENSINO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4"/>
          <p:cNvGraphicFramePr/>
          <p:nvPr/>
        </p:nvGraphicFramePr>
        <p:xfrm>
          <a:off x="914400" y="33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{3DFC9F51-D89C-4481-AE36-8A01DCA4C29C}</a:tableStyleId>
              </a:tblPr>
              <a:tblGrid>
                <a:gridCol w="7315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Conteúdo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Revisão de POO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Acesso a base de dados utilizando mapeamento objeto-relacional.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Desenvolvimento de aplicações em camadas.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Desenvolvimento de relatórios e gráficos utilizando frameworks.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Testes unitários. 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0"/>
          <p:cNvSpPr txBox="1"/>
          <p:nvPr>
            <p:ph idx="4294967295" type="body"/>
          </p:nvPr>
        </p:nvSpPr>
        <p:spPr>
          <a:xfrm>
            <a:off x="914400" y="2133000"/>
            <a:ext cx="73148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79" lvl="1" marL="5029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JAVA, é possível herdar atributos e métodos de uma classe para outra. O conceito de herança é possível ser divido em dois grupos: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Noto Sans Symbols"/>
              <a:buChar char="▪"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Superclasse (Classe mãe/raiz): A classe do qual é herdada.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Noto Sans Symbols"/>
              <a:buChar char="▪"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Subclasse (Classe filha/folha): A classe que herda de outra classe.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herdar algo de uma classe é usada a palavra chave,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1"/>
          <p:cNvSpPr txBox="1"/>
          <p:nvPr>
            <p:ph idx="4294967295" type="body"/>
          </p:nvPr>
        </p:nvSpPr>
        <p:spPr>
          <a:xfrm>
            <a:off x="914400" y="2133000"/>
            <a:ext cx="73148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1000"/>
          </a:bodyPr>
          <a:lstStyle/>
          <a:p>
            <a:pPr indent="-182879" lvl="1" marL="5029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polimorfismo significa “muitas formas”, e ocorre quando temos muitas classes que estão relacionadas uma a outra por herança.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superclasse chamada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possui um método chamado </a:t>
            </a:r>
            <a:r>
              <a:rPr b="0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somAnimal()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As Subclasses chamadas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Porco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Gato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Cachorro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possuem o mesmo método, mas cada uma possui caracteristicas difirentes. Exemplo: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Animal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public void somAnimal()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System.out.println(“Bixinho faz som");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Porco extends Animal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public void somAnimal()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System.out.println(“O porco faz: oink oink oink");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Cachorro extends Animal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public void somAnimal() {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System.out.println(“O cachorro faz: au au au");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TRABALHO DE REVISÃO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2"/>
          <p:cNvSpPr txBox="1"/>
          <p:nvPr>
            <p:ph idx="4294967295" type="body"/>
          </p:nvPr>
        </p:nvSpPr>
        <p:spPr>
          <a:xfrm>
            <a:off x="914400" y="2133000"/>
            <a:ext cx="73148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79" lvl="1" marL="5029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Faça um algoritmo em JAVA de um dos casos abaixo: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1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i="1" lang="pt-BR">
                <a:solidFill>
                  <a:srgbClr val="FFFFFF"/>
                </a:solidFill>
              </a:rPr>
              <a:t>m </a:t>
            </a:r>
            <a:r>
              <a:rPr b="1" i="1" lang="pt-BR">
                <a:solidFill>
                  <a:srgbClr val="FFFFFF"/>
                </a:solidFill>
              </a:rPr>
              <a:t>karaokê:</a:t>
            </a:r>
            <a:r>
              <a:rPr b="1" i="1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Noto Sans Symbols"/>
              <a:buChar char="▪"/>
            </a:pPr>
            <a:r>
              <a:rPr i="1" lang="pt-BR" sz="1600">
                <a:solidFill>
                  <a:srgbClr val="FFFFFF"/>
                </a:solidFill>
              </a:rPr>
              <a:t>Deve ser </a:t>
            </a:r>
            <a:r>
              <a:rPr i="1" lang="pt-BR" sz="1600">
                <a:solidFill>
                  <a:srgbClr val="FFFFFF"/>
                </a:solidFill>
              </a:rPr>
              <a:t>possível</a:t>
            </a:r>
            <a:r>
              <a:rPr i="1" lang="pt-BR" sz="1600">
                <a:solidFill>
                  <a:srgbClr val="FFFFFF"/>
                </a:solidFill>
              </a:rPr>
              <a:t> fazer um cadastro antes de começar a cantar, o cadastro deve possuir os dados da pessoa e registrar suas músicas e notas e o dia em que cantou as músicas</a:t>
            </a:r>
            <a:r>
              <a:rPr b="0" i="1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i="1" lang="pt-BR" sz="1600">
                <a:solidFill>
                  <a:srgbClr val="FFFFFF"/>
                </a:solidFill>
              </a:rPr>
              <a:t>Deve ter um cadastro da música, sendo que uma música possui um </a:t>
            </a:r>
            <a:r>
              <a:rPr i="1" lang="pt-BR" sz="1600">
                <a:solidFill>
                  <a:srgbClr val="FFFFFF"/>
                </a:solidFill>
              </a:rPr>
              <a:t>gênero,</a:t>
            </a:r>
            <a:r>
              <a:rPr i="1" lang="pt-BR" sz="1600">
                <a:solidFill>
                  <a:srgbClr val="FFFFFF"/>
                </a:solidFill>
              </a:rPr>
              <a:t> tempo, compositor, ano e gravadora.</a:t>
            </a:r>
            <a:endParaRPr i="1" sz="1600">
              <a:solidFill>
                <a:srgbClr val="FFFFFF"/>
              </a:solidFill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i="1" lang="pt-BR" sz="1600">
                <a:solidFill>
                  <a:srgbClr val="FFFFFF"/>
                </a:solidFill>
              </a:rPr>
              <a:t>As pessoas que estão assistindo podem votar no </a:t>
            </a:r>
            <a:r>
              <a:rPr i="1" lang="pt-BR" sz="1600">
                <a:solidFill>
                  <a:srgbClr val="FFFFFF"/>
                </a:solidFill>
              </a:rPr>
              <a:t>intérprete</a:t>
            </a:r>
            <a:r>
              <a:rPr i="1" lang="pt-BR" sz="1600">
                <a:solidFill>
                  <a:srgbClr val="FFFFFF"/>
                </a:solidFill>
              </a:rPr>
              <a:t> da música, o sistema faz uma </a:t>
            </a:r>
            <a:r>
              <a:rPr i="1" lang="pt-BR" sz="1600">
                <a:solidFill>
                  <a:srgbClr val="FFFFFF"/>
                </a:solidFill>
              </a:rPr>
              <a:t>média</a:t>
            </a:r>
            <a:r>
              <a:rPr i="1" lang="pt-BR" sz="1600">
                <a:solidFill>
                  <a:srgbClr val="FFFFFF"/>
                </a:solidFill>
              </a:rPr>
              <a:t> das notas e salva no histórico da pessoa que cantou a </a:t>
            </a:r>
            <a:r>
              <a:rPr i="1" lang="pt-BR" sz="1600">
                <a:solidFill>
                  <a:srgbClr val="FFFFFF"/>
                </a:solidFill>
              </a:rPr>
              <a:t>música.</a:t>
            </a:r>
            <a:endParaRPr i="1" sz="1600">
              <a:solidFill>
                <a:srgbClr val="FFFFFF"/>
              </a:solidFill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i="1" lang="pt-BR" sz="1600">
                <a:solidFill>
                  <a:srgbClr val="FFFFFF"/>
                </a:solidFill>
              </a:rPr>
              <a:t>Deve ser </a:t>
            </a:r>
            <a:r>
              <a:rPr i="1" lang="pt-BR" sz="1600">
                <a:solidFill>
                  <a:srgbClr val="FFFFFF"/>
                </a:solidFill>
              </a:rPr>
              <a:t>possível</a:t>
            </a:r>
            <a:r>
              <a:rPr i="1" lang="pt-BR" sz="1600">
                <a:solidFill>
                  <a:srgbClr val="FFFFFF"/>
                </a:solidFill>
              </a:rPr>
              <a:t> consultar as </a:t>
            </a:r>
            <a:r>
              <a:rPr i="1" lang="pt-BR" sz="1600">
                <a:solidFill>
                  <a:srgbClr val="FFFFFF"/>
                </a:solidFill>
              </a:rPr>
              <a:t>músicas</a:t>
            </a:r>
            <a:r>
              <a:rPr i="1" lang="pt-BR" sz="1600">
                <a:solidFill>
                  <a:srgbClr val="FFFFFF"/>
                </a:solidFill>
              </a:rPr>
              <a:t> cadastradas.</a:t>
            </a:r>
            <a:endParaRPr i="1" sz="1600">
              <a:solidFill>
                <a:srgbClr val="FFFFFF"/>
              </a:solidFill>
            </a:endParaRPr>
          </a:p>
          <a:p>
            <a:pPr indent="-18288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i="1" lang="pt-BR" sz="1600">
                <a:solidFill>
                  <a:srgbClr val="FFFFFF"/>
                </a:solidFill>
              </a:rPr>
              <a:t>Deve ser </a:t>
            </a:r>
            <a:r>
              <a:rPr i="1" lang="pt-BR" sz="1600">
                <a:solidFill>
                  <a:srgbClr val="FFFFFF"/>
                </a:solidFill>
              </a:rPr>
              <a:t>possível</a:t>
            </a:r>
            <a:r>
              <a:rPr i="1" lang="pt-BR" sz="1600">
                <a:solidFill>
                  <a:srgbClr val="FFFFFF"/>
                </a:solidFill>
              </a:rPr>
              <a:t> ver o ranking das melhores notas do dia, o ranking é zerado no final de cada dia.</a:t>
            </a:r>
            <a:endParaRPr i="1" sz="1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TRABALHO DE REVISÃO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3"/>
          <p:cNvSpPr txBox="1"/>
          <p:nvPr>
            <p:ph idx="4294967295" type="body"/>
          </p:nvPr>
        </p:nvSpPr>
        <p:spPr>
          <a:xfrm>
            <a:off x="914400" y="2133000"/>
            <a:ext cx="73148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79" lvl="1" marL="5029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Faça um algoritmo em JAVA de um dos casos abaixo: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29" lvl="1" marL="50291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2100"/>
              <a:buFont typeface="Noto Sans Symbols"/>
              <a:buChar char="▪"/>
            </a:pPr>
            <a:r>
              <a:rPr b="1" i="1" lang="pt-B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1" lang="pt-BR" sz="2100">
                <a:solidFill>
                  <a:srgbClr val="FFFFFF"/>
                </a:solidFill>
              </a:rPr>
              <a:t>zoológico</a:t>
            </a:r>
            <a:r>
              <a:rPr b="1" i="1" lang="pt-B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900"/>
              <a:buFont typeface="Noto Sans Symbols"/>
              <a:buChar char="▪"/>
            </a:pPr>
            <a:r>
              <a:rPr b="0" i="1" lang="pt-B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 ser possível cadastrar um animal.</a:t>
            </a:r>
            <a:endParaRPr b="0" i="1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900"/>
              <a:buChar char="▪"/>
            </a:pPr>
            <a:r>
              <a:rPr i="1" lang="pt-BR" sz="1900">
                <a:solidFill>
                  <a:srgbClr val="FFFFFF"/>
                </a:solidFill>
              </a:rPr>
              <a:t>Deve ser </a:t>
            </a:r>
            <a:r>
              <a:rPr i="1" lang="pt-BR" sz="1900">
                <a:solidFill>
                  <a:srgbClr val="FFFFFF"/>
                </a:solidFill>
              </a:rPr>
              <a:t>possível</a:t>
            </a:r>
            <a:r>
              <a:rPr i="1" lang="pt-BR" sz="1900">
                <a:solidFill>
                  <a:srgbClr val="FFFFFF"/>
                </a:solidFill>
              </a:rPr>
              <a:t> cadastrar um profissional do zoo.</a:t>
            </a:r>
            <a:endParaRPr i="1" sz="1900">
              <a:solidFill>
                <a:srgbClr val="FFFFFF"/>
              </a:solidFill>
            </a:endParaRPr>
          </a:p>
          <a:p>
            <a:pPr indent="-20193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900"/>
              <a:buFont typeface="Noto Sans Symbols"/>
              <a:buChar char="▪"/>
            </a:pPr>
            <a:r>
              <a:rPr b="0" i="1" lang="pt-B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animal deve ter um nome, uma espécie (cão, gato, pássaro, etc.) e um </a:t>
            </a:r>
            <a:r>
              <a:rPr i="1" lang="pt-BR" sz="1900">
                <a:solidFill>
                  <a:srgbClr val="FFFFFF"/>
                </a:solidFill>
              </a:rPr>
              <a:t>treinador ou zelador</a:t>
            </a:r>
            <a:r>
              <a:rPr b="0" i="1" lang="pt-B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900"/>
              <a:buFont typeface="Noto Sans Symbols"/>
              <a:buChar char="▪"/>
            </a:pPr>
            <a:r>
              <a:rPr b="0" i="1" lang="pt-B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i="1" lang="pt-BR" sz="1900">
                <a:solidFill>
                  <a:srgbClr val="FFFFFF"/>
                </a:solidFill>
              </a:rPr>
              <a:t>zoo</a:t>
            </a:r>
            <a:r>
              <a:rPr b="0" i="1" lang="pt-B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deve ter uma lista de serviço do dia (alimentar, vacinar, </a:t>
            </a:r>
            <a:r>
              <a:rPr i="1" lang="pt-BR" sz="1900">
                <a:solidFill>
                  <a:srgbClr val="FFFFFF"/>
                </a:solidFill>
              </a:rPr>
              <a:t>soltar no espaço aberto, recolher para transporte</a:t>
            </a:r>
            <a:r>
              <a:rPr b="0" i="1" lang="pt-B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etc.).</a:t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900"/>
              <a:buFont typeface="Noto Sans Symbols"/>
              <a:buChar char="▪"/>
            </a:pPr>
            <a:r>
              <a:rPr b="0" i="1" lang="pt-B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serviço deve ter uma data (dia e hora), e um animal relacionado a ele, além de um profissional </a:t>
            </a:r>
            <a:r>
              <a:rPr i="1" lang="pt-BR" sz="1900">
                <a:solidFill>
                  <a:srgbClr val="FFFFFF"/>
                </a:solidFill>
              </a:rPr>
              <a:t>responsável</a:t>
            </a:r>
            <a:r>
              <a:rPr b="0" i="1" lang="pt-B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900"/>
              <a:buFont typeface="Noto Sans Symbols"/>
              <a:buChar char="▪"/>
            </a:pPr>
            <a:r>
              <a:rPr b="0" i="1" lang="pt-B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animal pode ter acesso a mais de um serviço.</a:t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685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900"/>
              <a:buFont typeface="Noto Sans Symbols"/>
              <a:buChar char="▪"/>
            </a:pPr>
            <a:r>
              <a:rPr b="0" i="1" lang="pt-BR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 ser possível consultar animais e serviços ainda não realizados.</a:t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AVALIAÇÕES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p5"/>
          <p:cNvGraphicFramePr/>
          <p:nvPr/>
        </p:nvGraphicFramePr>
        <p:xfrm>
          <a:off x="914400" y="270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{3DFC9F51-D89C-4481-AE36-8A01DCA4C29C}</a:tableStyleId>
              </a:tblPr>
              <a:tblGrid>
                <a:gridCol w="73152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NOTA (EX(0,2) + TF(0,6) + SM(0,2))*10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EX: Os exercícios serão aplicados de forma de pesquisa, aplicações pratícas e teóricas.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TF: O trabalho também será dividido em 3 versões.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SM: Os seminários serão apresentados no final da disciplina, com o intuito de fixar o conhecimento adquirido em sala.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Nos exercícios práticos sempre será cobrado modelagem UML e comentários no códigos fontes.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HORÁRIO RESERVADO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6"/>
          <p:cNvGraphicFramePr/>
          <p:nvPr/>
        </p:nvGraphicFramePr>
        <p:xfrm>
          <a:off x="914400" y="33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{3DFC9F51-D89C-4481-AE36-8A01DCA4C29C}</a:tableStyleId>
              </a:tblPr>
              <a:tblGrid>
                <a:gridCol w="7315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ATENDIMENTO AO ALUNO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Combinar antes via email: </a:t>
                      </a:r>
                      <a:r>
                        <a:rPr b="0" lang="pt-BR" sz="1800" u="sng" cap="none" strike="noStrike">
                          <a:solidFill>
                            <a:srgbClr val="6187E3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huilsonlorenzi@utfpr.edu.br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Horários: </a:t>
                      </a:r>
                      <a:r>
                        <a:rPr lang="pt-BR" sz="1800">
                          <a:solidFill>
                            <a:srgbClr val="FFFFFF"/>
                          </a:solidFill>
                        </a:rPr>
                        <a:t>Quinta</a:t>
                      </a:r>
                      <a:r>
                        <a:rPr b="0" lang="pt-B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Bloco S (21:20 às 23:00).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REVISÃO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W3schools,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Tutorial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Link: </a:t>
            </a:r>
            <a:r>
              <a:rPr b="0" i="0" lang="pt-BR" sz="2000" u="sng" cap="none" strike="noStrike">
                <a:solidFill>
                  <a:srgbClr val="6187E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https://www.w3schools.com/java/java_arrays.asp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2022.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Rodrigues, Érick Oliveira.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ORIENTAÇÃO A OBJETOS 2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1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Revisão e Particularidades Java , 2021.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Guanabara, Gustavo.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 de Java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Link: </a:t>
            </a:r>
            <a:r>
              <a:rPr b="0" i="0" lang="pt-BR" sz="2000" u="sng" cap="none" strike="noStrike">
                <a:solidFill>
                  <a:srgbClr val="6187E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https://www.youtube.com/watch?v=sTX0UEplF54&amp;list=PLHz_AreHm4dkI2ZdjTwZA4mPMxWTfNSpR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2015.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rtup Sorocaba - A importância dos requisitos de software" id="235" name="Google Shape;2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20" y="288000"/>
            <a:ext cx="8508240" cy="6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idx="4294967295" type="title"/>
          </p:nvPr>
        </p:nvSpPr>
        <p:spPr>
          <a:xfrm>
            <a:off x="1115640" y="548640"/>
            <a:ext cx="7314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rPr>
              <a:t>SINTAXE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>
            <p:ph idx="4294967295" type="body"/>
          </p:nvPr>
        </p:nvSpPr>
        <p:spPr>
          <a:xfrm>
            <a:off x="914400" y="2769840"/>
            <a:ext cx="73148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6000"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linha de código que roda em JAVA deve estar dentro de uma classe.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1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JAVA é </a:t>
            </a:r>
            <a:r>
              <a:rPr b="0" i="1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case-sensitive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“MinhaClasse" e "minhaclasse" tem diferentes significados, essa técnica é chamada CamelCase.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Toda classe ou interface começa com letra maiúscula e todo atributo, método, variável.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ct val="100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nome do arquivo JAVA deve conter o nome da classe. Quando salvamos o arquivo, save-o usando o nome classe e adicione .java no final do nome do arquivo.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2022-07-13T21:52:01Z</dcterms:created>
  <dc:creator>Tais Prado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43</vt:i4>
  </property>
</Properties>
</file>