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QWRECmgdPveJ2+ReUL0GLGJ+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Corbel-bold.fntdata"/><Relationship Id="rId12" Type="http://schemas.openxmlformats.org/officeDocument/2006/relationships/slide" Target="slides/slide7.xml"/><Relationship Id="rId34" Type="http://schemas.openxmlformats.org/officeDocument/2006/relationships/font" Target="fonts/Corbel-regular.fntdata"/><Relationship Id="rId15" Type="http://schemas.openxmlformats.org/officeDocument/2006/relationships/slide" Target="slides/slide10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9.xml"/><Relationship Id="rId36" Type="http://schemas.openxmlformats.org/officeDocument/2006/relationships/font" Target="fonts/Corbel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1492f6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e21492f6c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1492f6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1e21492f6c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21492f6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e21492f6c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21492f6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e21492f6c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21492f6c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e21492f6c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21492f6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e21492f6c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21492f6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e21492f6c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21492f6c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e21492f6c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21492f6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1e21492f6c4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21492f6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e21492f6c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21492f6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1e21492f6c4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243e0a2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243e0a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21492f6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e21492f6c4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21492f6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1e21492f6c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1492f6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e21492f6c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21492f6c4_0_11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e21492f6c4_0_11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e21492f6c4_0_110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e21492f6c4_0_110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e21492f6c4_0_110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5" name="Google Shape;15;g1e21492f6c4_0_11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e21492f6c4_0_11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e21492f6c4_0_110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e21492f6c4_0_110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9" name="Google Shape;19;g1e21492f6c4_0_110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e21492f6c4_0_11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e21492f6c4_0_110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e21492f6c4_0_110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3" name="Google Shape;23;g1e21492f6c4_0_1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e21492f6c4_0_1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e21492f6c4_0_1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e21492f6c4_0_110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27" name="Google Shape;27;g1e21492f6c4_0_1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e21492f6c4_0_1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e21492f6c4_0_1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e21492f6c4_0_110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1" name="Google Shape;31;g1e21492f6c4_0_1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e21492f6c4_0_1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e21492f6c4_0_1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e21492f6c4_0_110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1e21492f6c4_0_110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e21492f6c4_0_11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21492f6c4_0_210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e21492f6c4_0_210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2" name="Google Shape;112;g1e21492f6c4_0_2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e21492f6c4_0_2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e21492f6c4_0_2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e21492f6c4_0_210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16" name="Google Shape;116;g1e21492f6c4_0_2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e21492f6c4_0_2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e21492f6c4_0_2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e21492f6c4_0_210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e21492f6c4_0_210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1e21492f6c4_0_21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1492f6c4_0_22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1492f6c4_0_22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e21492f6c4_0_225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g1e21492f6c4_0_225"/>
          <p:cNvSpPr txBox="1"/>
          <p:nvPr>
            <p:ph idx="10" type="dt"/>
          </p:nvPr>
        </p:nvSpPr>
        <p:spPr>
          <a:xfrm>
            <a:off x="64770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e21492f6c4_0_225"/>
          <p:cNvSpPr txBox="1"/>
          <p:nvPr>
            <p:ph idx="11" type="ftr"/>
          </p:nvPr>
        </p:nvSpPr>
        <p:spPr>
          <a:xfrm>
            <a:off x="914400" y="6416675"/>
            <a:ext cx="556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e21492f6c4_0_225"/>
          <p:cNvSpPr txBox="1"/>
          <p:nvPr>
            <p:ph idx="12" type="sldNum"/>
          </p:nvPr>
        </p:nvSpPr>
        <p:spPr>
          <a:xfrm>
            <a:off x="8610600" y="64166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e21492f6c4_0_138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e21492f6c4_0_138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0" name="Google Shape;40;g1e21492f6c4_0_1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e21492f6c4_0_1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e21492f6c4_0_1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e21492f6c4_0_138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4" name="Google Shape;44;g1e21492f6c4_0_1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e21492f6c4_0_1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e21492f6c4_0_1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e21492f6c4_0_138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e21492f6c4_0_13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21492f6c4_0_15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e21492f6c4_0_15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e21492f6c4_0_15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e21492f6c4_0_150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1e21492f6c4_0_150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e21492f6c4_0_15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21492f6c4_0_15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e21492f6c4_0_15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e21492f6c4_0_15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e21492f6c4_0_157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1e21492f6c4_0_157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1e21492f6c4_0_157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1e21492f6c4_0_15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1492f6c4_0_16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e21492f6c4_0_16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e21492f6c4_0_16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e21492f6c4_0_16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1e21492f6c4_0_16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1492f6c4_0_17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e21492f6c4_0_17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e21492f6c4_0_17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21492f6c4_0_171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1e21492f6c4_0_171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1e21492f6c4_0_17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1492f6c4_0_178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e21492f6c4_0_178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e21492f6c4_0_178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1" name="Google Shape;81;g1e21492f6c4_0_17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e21492f6c4_0_17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e21492f6c4_0_17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e21492f6c4_0_17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e21492f6c4_0_178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86" name="Google Shape;86;g1e21492f6c4_0_1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e21492f6c4_0_1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e21492f6c4_0_1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e21492f6c4_0_178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0" name="Google Shape;90;g1e21492f6c4_0_1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e21492f6c4_0_1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e21492f6c4_0_1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e21492f6c4_0_178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1e21492f6c4_0_17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1492f6c4_0_19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e21492f6c4_0_19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e21492f6c4_0_19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e21492f6c4_0_196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1e21492f6c4_0_196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e21492f6c4_0_196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1e21492f6c4_0_19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1492f6c4_0_20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e21492f6c4_0_20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21492f6c4_0_20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21492f6c4_0_204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1e21492f6c4_0_20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21492f6c4_0_10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e21492f6c4_0_106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e21492f6c4_0_10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51524" y="2132856"/>
            <a:ext cx="86409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914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800"/>
              <a:buFont typeface="Consolas"/>
              <a:buNone/>
            </a:pPr>
            <a:r>
              <a:rPr b="1" lang="pt-PT" sz="6600"/>
              <a:t>ACTIVITY LIFECYCLE</a:t>
            </a:r>
            <a:endParaRPr b="1" sz="6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395536" y="4581128"/>
            <a:ext cx="7772400" cy="227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057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PT" sz="2400"/>
              <a:t>Por Huilson J. Lorenzi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PT" sz="2400"/>
              <a:t>1º Semestre - 2023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1492f6c4_0_26"/>
          <p:cNvSpPr txBox="1"/>
          <p:nvPr>
            <p:ph type="title"/>
          </p:nvPr>
        </p:nvSpPr>
        <p:spPr>
          <a:xfrm>
            <a:off x="914400" y="-11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Callback</a:t>
            </a:r>
            <a:endParaRPr b="1" sz="4800"/>
          </a:p>
        </p:txBody>
      </p:sp>
      <p:sp>
        <p:nvSpPr>
          <p:cNvPr id="188" name="Google Shape;188;g1e21492f6c4_0_26"/>
          <p:cNvSpPr txBox="1"/>
          <p:nvPr>
            <p:ph idx="1" type="body"/>
          </p:nvPr>
        </p:nvSpPr>
        <p:spPr>
          <a:xfrm>
            <a:off x="914400" y="1783549"/>
            <a:ext cx="7772400" cy="5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Por exemplo, uma boa implementação dos callbacks de ciclo de vida pode ajudar a garantir que seu aplicativo evite os problemas a seguir:</a:t>
            </a:r>
            <a:endParaRPr sz="2800"/>
          </a:p>
          <a:p>
            <a:pPr indent="-380998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pt-PT" sz="2400"/>
              <a:t>Falhas se o usuário receber uma chamada telefônica ou mudar para outro aplicativo enquanto estiver usando seu aplicativo.</a:t>
            </a:r>
            <a:endParaRPr sz="2400"/>
          </a:p>
          <a:p>
            <a:pPr indent="-380998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pt-PT" sz="2400"/>
              <a:t>Consumo de recursos importantes do sistema quando o usuário não estiver usando ativamente o aplicativo.</a:t>
            </a:r>
            <a:endParaRPr sz="2400"/>
          </a:p>
          <a:p>
            <a:pPr indent="-380998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pt-PT" sz="2400"/>
              <a:t>Perda do progresso do usuário se ele sair do aplicativo e retornar mais tarde.</a:t>
            </a:r>
            <a:endParaRPr sz="2400"/>
          </a:p>
          <a:p>
            <a:pPr indent="-380998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pt-PT" sz="2400"/>
              <a:t>Falhas ou perda do progresso do usuário quando a orientação da tela mudar entre paisagem e retrato.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14" y="0"/>
            <a:ext cx="530641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1492f6c4_0_32"/>
          <p:cNvSpPr txBox="1"/>
          <p:nvPr>
            <p:ph type="title"/>
          </p:nvPr>
        </p:nvSpPr>
        <p:spPr>
          <a:xfrm>
            <a:off x="914400" y="512064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Callback</a:t>
            </a:r>
            <a:endParaRPr b="1" sz="4800"/>
          </a:p>
        </p:txBody>
      </p:sp>
      <p:sp>
        <p:nvSpPr>
          <p:cNvPr id="199" name="Google Shape;199;g1e21492f6c4_0_32"/>
          <p:cNvSpPr txBox="1"/>
          <p:nvPr>
            <p:ph idx="1" type="body"/>
          </p:nvPr>
        </p:nvSpPr>
        <p:spPr>
          <a:xfrm>
            <a:off x="914400" y="1783549"/>
            <a:ext cx="7772400" cy="5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Para navegar entre as fases do ciclo de vida da atividade, a classe “Activity” fornece um conjunto principal de seis callbacks: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AutoNum type="alphaLcPeriod"/>
            </a:pPr>
            <a:r>
              <a:rPr b="1" lang="pt-PT" sz="2800"/>
              <a:t>onCreate()</a:t>
            </a:r>
            <a:r>
              <a:rPr lang="pt-PT" sz="2800"/>
              <a:t>,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AutoNum type="alphaLcPeriod"/>
            </a:pPr>
            <a:r>
              <a:rPr b="1" lang="pt-PT" sz="2800"/>
              <a:t>onStart()</a:t>
            </a:r>
            <a:r>
              <a:rPr lang="pt-PT" sz="2800"/>
              <a:t>,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AutoNum type="alphaLcPeriod"/>
            </a:pPr>
            <a:r>
              <a:rPr b="1" lang="pt-PT" sz="2800"/>
              <a:t>onResume()</a:t>
            </a:r>
            <a:r>
              <a:rPr lang="pt-PT" sz="2800"/>
              <a:t>,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AutoNum type="alphaLcPeriod"/>
            </a:pPr>
            <a:r>
              <a:rPr b="1" lang="pt-PT" sz="2800"/>
              <a:t>onPause()</a:t>
            </a:r>
            <a:r>
              <a:rPr lang="pt-PT" sz="2800"/>
              <a:t>,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AutoNum type="alphaLcPeriod"/>
            </a:pPr>
            <a:r>
              <a:rPr b="1" lang="pt-PT" sz="2800"/>
              <a:t>onStop()</a:t>
            </a:r>
            <a:r>
              <a:rPr lang="pt-PT" sz="2800"/>
              <a:t> e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AutoNum type="alphaLcPeriod"/>
            </a:pPr>
            <a:r>
              <a:rPr b="1" lang="pt-PT" sz="2800"/>
              <a:t>onDestroy()</a:t>
            </a:r>
            <a:r>
              <a:rPr lang="pt-PT" sz="2800"/>
              <a:t>. 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i="1" lang="pt-PT" sz="1800"/>
              <a:t>Conforme a Ativity entra em um novo estado, o sistema invoca cada um desses callbacks.</a:t>
            </a:r>
            <a:endParaRPr i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95536" y="512064"/>
            <a:ext cx="8748464" cy="133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onCreate()</a:t>
            </a:r>
            <a:br>
              <a:rPr b="1" lang="pt-PT" sz="4800"/>
            </a:br>
            <a:r>
              <a:rPr b="1" lang="pt-PT" sz="4800"/>
              <a:t>	</a:t>
            </a:r>
            <a:endParaRPr b="1" sz="480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95536" y="1783560"/>
            <a:ext cx="8424936" cy="502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O </a:t>
            </a:r>
            <a:r>
              <a:rPr b="1" lang="pt-PT" sz="2800"/>
              <a:t>onCreate()</a:t>
            </a:r>
            <a:r>
              <a:rPr lang="pt-PT" sz="2800"/>
              <a:t> é o primeiro método de callback, responsável pela criação da Activity e é executado uma só vez, até a Activity ser destruída. É nessa etapa que são realizadas as configurações estáticas que podem ou precisam ser executadas uma única vez, por exemplo, a criação de layouts e vínculo de dados à listas.</a:t>
            </a:r>
            <a:endParaRPr sz="2800"/>
          </a:p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Aqui, vale ressaltar que a Activity não fica no estado de criação. Logo após o método </a:t>
            </a:r>
            <a:r>
              <a:rPr b="1" lang="pt-PT" sz="2800"/>
              <a:t>onCreate()</a:t>
            </a:r>
            <a:r>
              <a:rPr lang="pt-PT" sz="2800"/>
              <a:t> concluir sua execução, o sistema chama o método </a:t>
            </a:r>
            <a:r>
              <a:rPr b="1" lang="pt-PT" sz="2800"/>
              <a:t>onStart()</a:t>
            </a:r>
            <a:r>
              <a:rPr lang="pt-PT" sz="2800"/>
              <a:t> e passa para o </a:t>
            </a:r>
            <a:r>
              <a:rPr i="1" lang="pt-PT" sz="2800"/>
              <a:t>estado de iniciado</a:t>
            </a:r>
            <a:r>
              <a:rPr lang="pt-PT" sz="2800"/>
              <a:t>, em que efetivamente aparecerá para o usuário.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21492f6c4_0_40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onStart()</a:t>
            </a:r>
            <a:br>
              <a:rPr b="1" lang="pt-PT" sz="4800"/>
            </a:br>
            <a:r>
              <a:rPr b="1" lang="pt-PT" sz="4800"/>
              <a:t>	</a:t>
            </a:r>
            <a:endParaRPr b="1" sz="4800"/>
          </a:p>
        </p:txBody>
      </p:sp>
      <p:sp>
        <p:nvSpPr>
          <p:cNvPr id="211" name="Google Shape;211;g1e21492f6c4_0_40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Esse callback é invocado quando a Activity sai do estado de interrompida (</a:t>
            </a:r>
            <a:r>
              <a:rPr b="1" lang="pt-PT" sz="2800"/>
              <a:t>onStop()</a:t>
            </a:r>
            <a:r>
              <a:rPr lang="pt-PT" sz="2800"/>
              <a:t>) e volta a ser utilizada.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Esse método é executado rapidamente e, finalizada essa etapa, a Activity passa para o próximo estado, em que estará pronta para realizar os processos de interação com quem vai utilizar o aplicativo.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21492f6c4_0_52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onResume()</a:t>
            </a:r>
            <a:endParaRPr sz="4800"/>
          </a:p>
        </p:txBody>
      </p:sp>
      <p:sp>
        <p:nvSpPr>
          <p:cNvPr id="217" name="Google Shape;217;g1e21492f6c4_0_52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Em seguida, o método </a:t>
            </a:r>
            <a:r>
              <a:rPr b="1" lang="pt-PT" sz="2800"/>
              <a:t>onResume()</a:t>
            </a:r>
            <a:r>
              <a:rPr lang="pt-PT" sz="2800"/>
              <a:t> é o que efetivamente deixa o aplicativo pronto para uso, permitindo interação com os usuários. É nesse estado, que o aplicativo também consegue ativar qualquer funcionalidade que precise operar enquanto estiver sendo utilizado, por exemplo, a inicialização da câmera.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Nesse estado, a Activity fica na parte superior da pilha de navegação e captura toda interação que o usuário faz. O aplicativo ficará nesse estado até acontecer uma ação que saia da tela, como acessar outra Activity ou fechar o app.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21492f6c4_0_46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onResume()</a:t>
            </a:r>
            <a:br>
              <a:rPr lang="pt-PT"/>
            </a:br>
            <a:r>
              <a:rPr lang="pt-PT"/>
              <a:t>	</a:t>
            </a:r>
            <a:endParaRPr/>
          </a:p>
        </p:txBody>
      </p:sp>
      <p:sp>
        <p:nvSpPr>
          <p:cNvPr id="223" name="Google Shape;223;g1e21492f6c4_0_46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56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pt-PT" sz="2800"/>
              <a:t>Ou seja, quando a pessoa está utilizando o aplicativo em primeiro plano, temos o estado onResume(). Mas, e se a pessoa receber uma ligação telefônica que sobrepõe o app atual?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PT" sz="2800"/>
              <a:t> </a:t>
            </a:r>
            <a:endParaRPr sz="2800"/>
          </a:p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Quando ocorre um evento de interrupção, a atividade insere o estado Pausado e o sistema invoca o callback </a:t>
            </a:r>
            <a:r>
              <a:rPr b="1" lang="pt-PT" sz="2800"/>
              <a:t>onPause()</a:t>
            </a:r>
            <a:r>
              <a:rPr lang="pt-PT" sz="2800"/>
              <a:t>. 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21492f6c4_0_60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onResume()</a:t>
            </a:r>
            <a:br>
              <a:rPr lang="pt-PT" sz="4800"/>
            </a:br>
            <a:r>
              <a:rPr lang="pt-PT" sz="4800"/>
              <a:t>	</a:t>
            </a:r>
            <a:endParaRPr sz="4800"/>
          </a:p>
        </p:txBody>
      </p:sp>
      <p:sp>
        <p:nvSpPr>
          <p:cNvPr id="229" name="Google Shape;229;g1e21492f6c4_0_60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Caso a Activity retorne do estado "Pausado" para o estado "Retomado", o sistema chamará novamente o método </a:t>
            </a:r>
            <a:r>
              <a:rPr b="1" lang="pt-PT" sz="2800"/>
              <a:t>onResume()</a:t>
            </a:r>
            <a:r>
              <a:rPr lang="pt-PT" sz="2800"/>
              <a:t>. Dessa forma, é preciso implementar o </a:t>
            </a:r>
            <a:r>
              <a:rPr b="1" lang="pt-PT" sz="2800"/>
              <a:t>onResume()</a:t>
            </a:r>
            <a:r>
              <a:rPr lang="pt-PT" sz="2800"/>
              <a:t> para inicializar os componentes liberados durante </a:t>
            </a:r>
            <a:r>
              <a:rPr b="1" lang="pt-PT" sz="2800"/>
              <a:t>onPause()</a:t>
            </a:r>
            <a:r>
              <a:rPr lang="pt-PT" sz="2800"/>
              <a:t> e executar as outras inicializações que devem ocorrer sempre que a atividade entrar no estado "Retomado". 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21492f6c4_0_65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onPause()</a:t>
            </a:r>
            <a:br>
              <a:rPr lang="pt-PT" sz="4800"/>
            </a:br>
            <a:r>
              <a:rPr lang="pt-PT" sz="4800"/>
              <a:t>	</a:t>
            </a:r>
            <a:endParaRPr sz="4800"/>
          </a:p>
        </p:txBody>
      </p:sp>
      <p:sp>
        <p:nvSpPr>
          <p:cNvPr id="235" name="Google Shape;235;g1e21492f6c4_0_65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Durante o estado de pausa, a Activity pode seguir para dois próximos estados possíveis: ou </a:t>
            </a:r>
            <a:r>
              <a:rPr b="1" lang="pt-PT" sz="2800"/>
              <a:t>onStop()</a:t>
            </a:r>
            <a:r>
              <a:rPr lang="pt-PT" sz="2800"/>
              <a:t>, caso fique totalmente invisível para o usuário, ou</a:t>
            </a:r>
            <a:r>
              <a:rPr b="1" lang="pt-PT" sz="2800"/>
              <a:t> onResume()</a:t>
            </a:r>
            <a:r>
              <a:rPr lang="pt-PT" sz="2800"/>
              <a:t>, caso volte ao foco.</a:t>
            </a:r>
            <a:endParaRPr sz="2800"/>
          </a:p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Esse estado é um primeiro indicador de que a Activity não está 100% em foco para o usuário. Porém, o aplicativo ainda não foi fechado, e pode ser visualizado no modo de exibição de múltiplas janelas, por exemplo.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21492f6c4_0_72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onPause()</a:t>
            </a:r>
            <a:br>
              <a:rPr lang="pt-PT" sz="4800"/>
            </a:br>
            <a:r>
              <a:rPr lang="pt-PT" sz="4800"/>
              <a:t>	</a:t>
            </a:r>
            <a:endParaRPr sz="4800"/>
          </a:p>
        </p:txBody>
      </p:sp>
      <p:sp>
        <p:nvSpPr>
          <p:cNvPr id="241" name="Google Shape;241;g1e21492f6c4_0_72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No modo de múltiplas janelas, vale ressaltar que o comportamento da etapa do ciclo de vida pode ser diferente de acordo com a versão do Android utilizada.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?"/>
            </a:pPr>
            <a:r>
              <a:rPr lang="pt-PT" sz="2800"/>
              <a:t>No Android 9 e versões anteriores, no modo múltiplas janelas, a Activity entra em estado de </a:t>
            </a:r>
            <a:r>
              <a:rPr b="1" lang="pt-PT" sz="2800"/>
              <a:t>onPause() </a:t>
            </a:r>
            <a:r>
              <a:rPr lang="pt-PT" sz="2800"/>
              <a:t>quando a outra janela está focada e volta para </a:t>
            </a:r>
            <a:r>
              <a:rPr b="1" lang="pt-PT" sz="2800"/>
              <a:t>onResume()</a:t>
            </a:r>
            <a:r>
              <a:rPr lang="pt-PT" sz="2800"/>
              <a:t> quando o foco retorna para ela. </a:t>
            </a:r>
            <a:endParaRPr sz="2800"/>
          </a:p>
          <a:p>
            <a:pPr indent="-406398" lvl="1" marL="9144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?"/>
            </a:pPr>
            <a:r>
              <a:rPr lang="pt-PT" sz="2800"/>
              <a:t>Já no Android 10 e versões mais recentes, a Activity permanece no estado </a:t>
            </a:r>
            <a:r>
              <a:rPr b="1" lang="pt-PT" sz="2800"/>
              <a:t>onResume()</a:t>
            </a:r>
            <a:r>
              <a:rPr lang="pt-PT" sz="2800"/>
              <a:t> enquanto é utilizada no modo de múltiplas janelas. 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99600" y="1115053"/>
            <a:ext cx="7772400" cy="28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800"/>
              <a:buFont typeface="Consolas"/>
              <a:buNone/>
            </a:pPr>
            <a:r>
              <a:rPr b="1" lang="pt-PT" sz="5800"/>
              <a:t>O que é o </a:t>
            </a:r>
            <a:r>
              <a:rPr b="1" lang="pt-PT" sz="5800"/>
              <a:t>Ciclo de Vida das Activities</a:t>
            </a:r>
            <a:r>
              <a:rPr b="1" lang="pt-PT" sz="5800"/>
              <a:t>?</a:t>
            </a:r>
            <a:endParaRPr b="1" sz="5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21492f6c4_0_78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onStop()</a:t>
            </a:r>
            <a:br>
              <a:rPr lang="pt-PT"/>
            </a:br>
            <a:r>
              <a:rPr lang="pt-PT"/>
              <a:t>	</a:t>
            </a:r>
            <a:endParaRPr/>
          </a:p>
        </p:txBody>
      </p:sp>
      <p:sp>
        <p:nvSpPr>
          <p:cNvPr id="247" name="Google Shape;247;g1e21492f6c4_0_78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Quando a Activity fica completamente invisível para o usuário, o sistema chama o callback</a:t>
            </a:r>
            <a:r>
              <a:rPr b="1" lang="pt-PT" sz="2800"/>
              <a:t> onStop()</a:t>
            </a:r>
            <a:r>
              <a:rPr lang="pt-PT" sz="2800"/>
              <a:t> e passará ao estado interrompido.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Nesse estado, o aplicativo irá liberar ou ajustar mais recursos que não precisam estar disponíveis enquanto a Activity não estiver visível para o usuário, por exemplo, pausar animações e exibir itens menos detalhados.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Porém, </a:t>
            </a:r>
            <a:r>
              <a:rPr b="1" lang="pt-PT" sz="2800"/>
              <a:t>onStop</a:t>
            </a:r>
            <a:r>
              <a:rPr lang="pt-PT" sz="2800"/>
              <a:t> permite ainda a visualização do aplicativo no modo de múltiplas janelas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21492f6c4_0_84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onRestart()</a:t>
            </a:r>
            <a:br>
              <a:rPr lang="pt-PT" sz="4800"/>
            </a:br>
            <a:r>
              <a:rPr lang="pt-PT" sz="4800"/>
              <a:t>	</a:t>
            </a:r>
            <a:endParaRPr sz="4800"/>
          </a:p>
        </p:txBody>
      </p:sp>
      <p:sp>
        <p:nvSpPr>
          <p:cNvPr id="253" name="Google Shape;253;g1e21492f6c4_0_84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Esse callback é invocado quando a Activity sai do estado de pausado (</a:t>
            </a:r>
            <a:r>
              <a:rPr b="1" lang="pt-PT" sz="2800"/>
              <a:t>onPause()</a:t>
            </a:r>
            <a:r>
              <a:rPr lang="pt-PT" sz="2800"/>
              <a:t>) ou de interrompido (</a:t>
            </a:r>
            <a:r>
              <a:rPr b="1" lang="pt-PT" sz="2800"/>
              <a:t>onStop()</a:t>
            </a:r>
            <a:r>
              <a:rPr lang="pt-PT" sz="2800"/>
              <a:t>) e volta a ser utilizada. O </a:t>
            </a:r>
            <a:r>
              <a:rPr b="1" lang="pt-PT" sz="2800"/>
              <a:t>onRestart()</a:t>
            </a:r>
            <a:r>
              <a:rPr lang="pt-PT" sz="2800"/>
              <a:t> sinaliza que a Activity está sendo iniciada novamente e restaura seu estado a partir do momento que foi interrompida.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6445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O método </a:t>
            </a:r>
            <a:r>
              <a:rPr b="1" lang="pt-PT" sz="2800"/>
              <a:t>onRestart()</a:t>
            </a:r>
            <a:r>
              <a:rPr lang="pt-PT" sz="2800"/>
              <a:t> é sempre seguido do </a:t>
            </a:r>
            <a:r>
              <a:rPr b="1" lang="pt-PT" sz="2800"/>
              <a:t>onStart()</a:t>
            </a:r>
            <a:r>
              <a:rPr lang="pt-PT" sz="2800"/>
              <a:t>, iniciando novamente o ciclo.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21492f6c4_0_90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onDestroy()</a:t>
            </a:r>
            <a:br>
              <a:rPr lang="pt-PT" sz="4800"/>
            </a:br>
            <a:r>
              <a:rPr lang="pt-PT" sz="4800"/>
              <a:t>	</a:t>
            </a:r>
            <a:endParaRPr sz="4800"/>
          </a:p>
        </p:txBody>
      </p:sp>
      <p:sp>
        <p:nvSpPr>
          <p:cNvPr id="259" name="Google Shape;259;g1e21492f6c4_0_90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1123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▪"/>
            </a:pPr>
            <a:r>
              <a:rPr lang="pt-PT" sz="2800"/>
              <a:t>O método </a:t>
            </a:r>
            <a:r>
              <a:rPr b="1" lang="pt-PT" sz="2800"/>
              <a:t>onDestroy()</a:t>
            </a:r>
            <a:r>
              <a:rPr lang="pt-PT" sz="2800"/>
              <a:t> é chamado quando a Activity será destruída e isso pode acontecer devido ao fato do usuário descartar completamente o aplicativo, ou então quando ocorre alguma mudança de configuração como a rotação da tela.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51123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▪"/>
            </a:pPr>
            <a:r>
              <a:rPr lang="pt-PT" sz="2800"/>
              <a:t>Se o aplicativo for fechado, o </a:t>
            </a:r>
            <a:r>
              <a:rPr b="1" lang="pt-PT" sz="2800"/>
              <a:t>onDestroy() </a:t>
            </a:r>
            <a:r>
              <a:rPr lang="pt-PT" sz="2800"/>
              <a:t>será o callback final do ciclo de vida.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51123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▪"/>
            </a:pPr>
            <a:r>
              <a:rPr lang="pt-PT" sz="2800"/>
              <a:t>Porém, caso tenha sido chamado devido a uma mudança de configuração do sistema, criará automaticamente uma nova instância da Activity e chamará o método </a:t>
            </a:r>
            <a:r>
              <a:rPr b="1" lang="pt-PT" sz="2800"/>
              <a:t>onCreate()</a:t>
            </a:r>
            <a:r>
              <a:rPr lang="pt-PT" sz="2800"/>
              <a:t> para essa nova configuração.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e243e0a2a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03" y="0"/>
            <a:ext cx="56079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21492f6c4_0_96"/>
          <p:cNvSpPr txBox="1"/>
          <p:nvPr>
            <p:ph idx="1" type="body"/>
          </p:nvPr>
        </p:nvSpPr>
        <p:spPr>
          <a:xfrm>
            <a:off x="395536" y="1783560"/>
            <a:ext cx="84249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778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▪"/>
            </a:pPr>
            <a:r>
              <a:rPr lang="pt-PT" sz="2800"/>
              <a:t>BITTENCOURT, Jennifer. </a:t>
            </a:r>
            <a:r>
              <a:rPr b="1" lang="pt-PT" sz="2800"/>
              <a:t>Activity Lifecycle: por que você deve conhecer sobre o ciclo de vida da Activity</a:t>
            </a:r>
            <a:r>
              <a:rPr lang="pt-PT" sz="2800"/>
              <a:t>. 2022. Disponível em: &lt;https://www.alura.com.br/artigos/activity-lifecycle-por-que-conhecer-ciclo-de-vida-activity&gt;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7788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▪"/>
            </a:pPr>
            <a:r>
              <a:rPr lang="pt-PT" sz="2800"/>
              <a:t>GOOGLE DEVELOPERS. </a:t>
            </a:r>
            <a:r>
              <a:rPr b="1" lang="pt-PT" sz="2800"/>
              <a:t>Entenda o ciclo de vida da atividade.</a:t>
            </a:r>
            <a:r>
              <a:rPr lang="pt-PT" sz="2800"/>
              <a:t> 2020. Disponível em: &lt;</a:t>
            </a:r>
            <a:r>
              <a:rPr lang="pt-PT" sz="2800"/>
              <a:t>https://developer.android.com/guide/components/activities/activity-lifecycle?hl=pt-br#kotlin</a:t>
            </a:r>
            <a:r>
              <a:rPr lang="pt-PT" sz="2800"/>
              <a:t>.&gt;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79730" lvl="0" marL="457200" rtl="0" algn="just">
              <a:spcBef>
                <a:spcPts val="700"/>
              </a:spcBef>
              <a:spcAft>
                <a:spcPts val="0"/>
              </a:spcAft>
              <a:buSzPct val="100000"/>
              <a:buChar char="▪"/>
            </a:pPr>
            <a:r>
              <a:rPr lang="pt-PT" sz="2800"/>
              <a:t>ORTINAU, David. BRITCH, David. ET AL</a:t>
            </a:r>
            <a:r>
              <a:rPr lang="pt-PT" sz="2800"/>
              <a:t>. </a:t>
            </a:r>
            <a:r>
              <a:rPr b="1" lang="pt-PT" sz="2800"/>
              <a:t>Hello, Android: aprofundamento.</a:t>
            </a:r>
            <a:r>
              <a:rPr lang="pt-PT" sz="2800"/>
              <a:t> 2022. Disponível em: &lt;https://developer.android.com/guide/components/activities/activity-lifecycle?hl=pt-br#kotlin.&gt;</a:t>
            </a:r>
            <a:endParaRPr sz="2800"/>
          </a:p>
        </p:txBody>
      </p:sp>
      <p:sp>
        <p:nvSpPr>
          <p:cNvPr id="270" name="Google Shape;270;g1e21492f6c4_0_96"/>
          <p:cNvSpPr txBox="1"/>
          <p:nvPr>
            <p:ph type="title"/>
          </p:nvPr>
        </p:nvSpPr>
        <p:spPr>
          <a:xfrm>
            <a:off x="395536" y="512064"/>
            <a:ext cx="87486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Referências</a:t>
            </a:r>
            <a:br>
              <a:rPr lang="pt-PT"/>
            </a:br>
            <a:r>
              <a:rPr lang="pt-PT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685800" y="-11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Sobre Activity</a:t>
            </a:r>
            <a:endParaRPr b="1" sz="4800"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Quando se fala de </a:t>
            </a:r>
            <a:r>
              <a:rPr lang="pt-PT" sz="2800"/>
              <a:t> desenvolvimento de apps mobile no Android, uma das primeiras coisas que ouvimos falar é na Activity. </a:t>
            </a:r>
            <a:endParaRPr sz="2800"/>
          </a:p>
          <a:p>
            <a:pPr indent="0" lvl="0" marL="4572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Trata-se de um componente do Android que representa a tela do nosso aplicativo, onde vamos incluir os itens visuais para interação do usuário.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637800" y="-5"/>
            <a:ext cx="78684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Sobre Activity</a:t>
            </a:r>
            <a:endParaRPr b="1" sz="4800"/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5678"/>
            <a:ext cx="9144002" cy="592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914400" y="-11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Sobre Activity</a:t>
            </a:r>
            <a:endParaRPr b="1" sz="4800"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No exemplo anterior, temos a tela principal de um aplicativo. </a:t>
            </a:r>
            <a:endParaRPr sz="2800"/>
          </a:p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Essa tela é apresentada pela Activity principal, que tem os itens visuais, </a:t>
            </a:r>
            <a:r>
              <a:rPr i="1" lang="pt-PT" sz="2800"/>
              <a:t>text fields</a:t>
            </a:r>
            <a:r>
              <a:rPr lang="pt-PT" sz="2800"/>
              <a:t>, </a:t>
            </a:r>
            <a:r>
              <a:rPr i="1" lang="pt-PT" sz="2800"/>
              <a:t>edit texts</a:t>
            </a:r>
            <a:r>
              <a:rPr lang="pt-PT" sz="2800"/>
              <a:t>, </a:t>
            </a:r>
            <a:r>
              <a:rPr i="1" lang="pt-PT" sz="2800"/>
              <a:t>buttons</a:t>
            </a:r>
            <a:r>
              <a:rPr lang="pt-PT" sz="2800"/>
              <a:t>, etc.</a:t>
            </a:r>
            <a:endParaRPr sz="2800"/>
          </a:p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É preciso que o aplicativo tenha pelo menos uma Activity, que representa o ponto inicial e a primeira tela a ser exibida para o usuário, chamada geralmente de MainActivity. 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1492f6c4_0_11"/>
          <p:cNvSpPr txBox="1"/>
          <p:nvPr>
            <p:ph type="title"/>
          </p:nvPr>
        </p:nvSpPr>
        <p:spPr>
          <a:xfrm>
            <a:off x="914400" y="-21336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Sobre Activity</a:t>
            </a:r>
            <a:endParaRPr b="1" sz="4800"/>
          </a:p>
        </p:txBody>
      </p:sp>
      <p:sp>
        <p:nvSpPr>
          <p:cNvPr id="164" name="Google Shape;164;g1e21492f6c4_0_11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Bom, sabe-se que uma Activity permite representar uma tela do App, mas existem algumas regras do qual é preciso conhecer antes de configurar comportamentos desejados, como criar o layout, adicionar, atualizar ou remover dados da tela.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914400" y="-21336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Estados do Ciclo de Vida da Activity</a:t>
            </a:r>
            <a:endParaRPr b="1" sz="4800"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As Activities no Android contam com métodos de</a:t>
            </a:r>
            <a:r>
              <a:rPr i="1" lang="pt-PT" sz="2800"/>
              <a:t> callback</a:t>
            </a:r>
            <a:r>
              <a:rPr lang="pt-PT" sz="2800"/>
              <a:t> que vão permitir que as Activities transitem por diferentes estados do ciclo de vida à medida que o usuário navega no aplicativo.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O ciclo de vida de uma Activity é considerado desde o momento em que ela é criada até o momento em que é finalizada, e nesse período ela pode passar por diversas fases de acordo com a necessidade e complexidade do aplicativo. 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914400" y="-11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Callback</a:t>
            </a:r>
            <a:endParaRPr b="1" sz="4800"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Dentro dos métodos de callback do ciclo de vida, você pode declarar como a Activity deve se comportar quando o usuário sai e retorna dela. 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Por exemplo, se estiver construindo um reprodutor de vídeos de transmissão em sequência, você pode pausar o vídeo e encerrar a conexão da rede quando o usuário alternar para outro aplicativo. 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1492f6c4_0_20"/>
          <p:cNvSpPr txBox="1"/>
          <p:nvPr>
            <p:ph type="title"/>
          </p:nvPr>
        </p:nvSpPr>
        <p:spPr>
          <a:xfrm>
            <a:off x="914400" y="-11"/>
            <a:ext cx="7772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pt-PT" sz="4800"/>
              <a:t>Callback</a:t>
            </a:r>
            <a:endParaRPr b="1" sz="4800"/>
          </a:p>
        </p:txBody>
      </p:sp>
      <p:sp>
        <p:nvSpPr>
          <p:cNvPr id="182" name="Google Shape;182;g1e21492f6c4_0_20"/>
          <p:cNvSpPr txBox="1"/>
          <p:nvPr>
            <p:ph idx="1" type="body"/>
          </p:nvPr>
        </p:nvSpPr>
        <p:spPr>
          <a:xfrm>
            <a:off x="914400" y="1783549"/>
            <a:ext cx="7772400" cy="5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Quando o usuário retornar, será possível reconectar a rede e permitir que ele reinicie o vídeo de onde parou. </a:t>
            </a:r>
            <a:endParaRPr sz="2800"/>
          </a:p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Ou seja, cada Callback permite que você realize o trabalho específico adequado a determinada mudança de estado. </a:t>
            </a:r>
            <a:endParaRPr sz="2800"/>
          </a:p>
          <a:p>
            <a:pPr indent="-339725" lvl="0" marL="41148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pt-PT" sz="2800"/>
              <a:t>Fazer o processo certo no momento apropriado e gerenciar as transições da maneira correta faz com que seu aplicativo seja mais robusto e tenha melhor desempenho.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2022-07-30T00:10:36Z</dcterms:created>
  <dc:creator>Tais Prado</dc:creator>
</cp:coreProperties>
</file>