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40"/>
  </p:notesMasterIdLst>
  <p:sldIdLst>
    <p:sldId id="341" r:id="rId3"/>
    <p:sldId id="525" r:id="rId4"/>
    <p:sldId id="526" r:id="rId5"/>
    <p:sldId id="544" r:id="rId6"/>
    <p:sldId id="545" r:id="rId7"/>
    <p:sldId id="546" r:id="rId8"/>
    <p:sldId id="547" r:id="rId9"/>
    <p:sldId id="548" r:id="rId10"/>
    <p:sldId id="528" r:id="rId11"/>
    <p:sldId id="566" r:id="rId12"/>
    <p:sldId id="567" r:id="rId13"/>
    <p:sldId id="551" r:id="rId14"/>
    <p:sldId id="568" r:id="rId15"/>
    <p:sldId id="552" r:id="rId16"/>
    <p:sldId id="570" r:id="rId17"/>
    <p:sldId id="553" r:id="rId18"/>
    <p:sldId id="530" r:id="rId19"/>
    <p:sldId id="571" r:id="rId20"/>
    <p:sldId id="572" r:id="rId21"/>
    <p:sldId id="573" r:id="rId22"/>
    <p:sldId id="574" r:id="rId23"/>
    <p:sldId id="576" r:id="rId24"/>
    <p:sldId id="577" r:id="rId25"/>
    <p:sldId id="578" r:id="rId26"/>
    <p:sldId id="556" r:id="rId27"/>
    <p:sldId id="560" r:id="rId28"/>
    <p:sldId id="561" r:id="rId29"/>
    <p:sldId id="565" r:id="rId30"/>
    <p:sldId id="579" r:id="rId31"/>
    <p:sldId id="564" r:id="rId32"/>
    <p:sldId id="539" r:id="rId33"/>
    <p:sldId id="538" r:id="rId34"/>
    <p:sldId id="540" r:id="rId35"/>
    <p:sldId id="542" r:id="rId36"/>
    <p:sldId id="286" r:id="rId37"/>
    <p:sldId id="331" r:id="rId38"/>
    <p:sldId id="580" r:id="rId39"/>
  </p:sldIdLst>
  <p:sldSz cx="9144000" cy="6858000" type="screen4x3"/>
  <p:notesSz cx="6648450" cy="9780588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3"/>
    <p:restoredTop sz="94595"/>
  </p:normalViewPr>
  <p:slideViewPr>
    <p:cSldViewPr>
      <p:cViewPr varScale="1">
        <p:scale>
          <a:sx n="109" d="100"/>
          <a:sy n="109" d="100"/>
        </p:scale>
        <p:origin x="616" y="1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672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AutoShape 1">
            <a:extLst>
              <a:ext uri="{FF2B5EF4-FFF2-40B4-BE49-F238E27FC236}">
                <a16:creationId xmlns:a16="http://schemas.microsoft.com/office/drawing/2014/main" id="{322A5771-185D-21CE-ABFE-B12EB621A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648450" cy="978058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pt-BR"/>
          </a:p>
        </p:txBody>
      </p:sp>
      <p:sp>
        <p:nvSpPr>
          <p:cNvPr id="27651" name="AutoShape 2">
            <a:extLst>
              <a:ext uri="{FF2B5EF4-FFF2-40B4-BE49-F238E27FC236}">
                <a16:creationId xmlns:a16="http://schemas.microsoft.com/office/drawing/2014/main" id="{B4554E4A-DFB7-2F07-C6AE-1F7188009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648450" cy="978058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pt-BR"/>
          </a:p>
        </p:txBody>
      </p:sp>
      <p:sp>
        <p:nvSpPr>
          <p:cNvPr id="27652" name="AutoShape 3">
            <a:extLst>
              <a:ext uri="{FF2B5EF4-FFF2-40B4-BE49-F238E27FC236}">
                <a16:creationId xmlns:a16="http://schemas.microsoft.com/office/drawing/2014/main" id="{809C3A2F-D6E3-4ACF-A390-441A5DAC2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648450" cy="978058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pt-BR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BD39FEC0-D7BB-E73A-7F02-9591F5D88A13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876550" cy="4841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93BCBA0C-1D17-AE32-4B90-FFAF746B18E8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3765550" y="0"/>
            <a:ext cx="2876550" cy="4841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7655" name="Rectangle 6">
            <a:extLst>
              <a:ext uri="{FF2B5EF4-FFF2-40B4-BE49-F238E27FC236}">
                <a16:creationId xmlns:a16="http://schemas.microsoft.com/office/drawing/2014/main" id="{AFEA3D81-2017-141A-3E87-834A8C80EA04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879475" y="733425"/>
            <a:ext cx="4886325" cy="366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3A9C0AF4-AB91-408E-45FB-366B4A6559C9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65163" y="4646613"/>
            <a:ext cx="5313362" cy="4397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noProof="0"/>
          </a:p>
        </p:txBody>
      </p:sp>
      <p:sp>
        <p:nvSpPr>
          <p:cNvPr id="3080" name="Rectangle 8">
            <a:extLst>
              <a:ext uri="{FF2B5EF4-FFF2-40B4-BE49-F238E27FC236}">
                <a16:creationId xmlns:a16="http://schemas.microsoft.com/office/drawing/2014/main" id="{72D17CD0-3CCE-FEAB-1834-FE94E29160D7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9291638"/>
            <a:ext cx="2876550" cy="4841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81" name="Rectangle 9">
            <a:extLst>
              <a:ext uri="{FF2B5EF4-FFF2-40B4-BE49-F238E27FC236}">
                <a16:creationId xmlns:a16="http://schemas.microsoft.com/office/drawing/2014/main" id="{F58B17C2-7481-84C8-0585-B92EF390CBA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765550" y="9291638"/>
            <a:ext cx="2876550" cy="4841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</a:tabLst>
              <a:defRPr sz="12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95321656-C128-E848-9255-E927D7362D0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9">
            <a:extLst>
              <a:ext uri="{FF2B5EF4-FFF2-40B4-BE49-F238E27FC236}">
                <a16:creationId xmlns:a16="http://schemas.microsoft.com/office/drawing/2014/main" id="{79A5EDE0-D5F9-979D-080C-149EEEC999E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73F7BD7-C712-A544-A53C-DDCBC157349E}" type="slidenum">
              <a:rPr lang="pt-BR" altLang="pt-BR"/>
              <a:pPr>
                <a:spcBef>
                  <a:spcPct val="0"/>
                </a:spcBef>
              </a:pPr>
              <a:t>1</a:t>
            </a:fld>
            <a:endParaRPr lang="pt-BR" altLang="pt-BR"/>
          </a:p>
        </p:txBody>
      </p:sp>
      <p:sp>
        <p:nvSpPr>
          <p:cNvPr id="36865" name="Text Box 1">
            <a:extLst>
              <a:ext uri="{FF2B5EF4-FFF2-40B4-BE49-F238E27FC236}">
                <a16:creationId xmlns:a16="http://schemas.microsoft.com/office/drawing/2014/main" id="{210664ED-A5D6-5D95-7D83-6B04D7B930D9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879475" y="733425"/>
            <a:ext cx="4891088" cy="36687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Text Box 2">
            <a:extLst>
              <a:ext uri="{FF2B5EF4-FFF2-40B4-BE49-F238E27FC236}">
                <a16:creationId xmlns:a16="http://schemas.microsoft.com/office/drawing/2014/main" id="{60336140-4D24-DC25-1FE9-E79BFE89B3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5163" y="4646613"/>
            <a:ext cx="5314950" cy="4400550"/>
          </a:xfrm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pt-BR"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9">
            <a:extLst>
              <a:ext uri="{FF2B5EF4-FFF2-40B4-BE49-F238E27FC236}">
                <a16:creationId xmlns:a16="http://schemas.microsoft.com/office/drawing/2014/main" id="{52A3F29A-D0B9-ABAF-2919-318172576F3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8B9B130-5A24-9445-BE14-5BE3FAF36299}" type="slidenum">
              <a:rPr lang="pt-BR" altLang="pt-BR"/>
              <a:pPr>
                <a:spcBef>
                  <a:spcPct val="0"/>
                </a:spcBef>
              </a:pPr>
              <a:t>35</a:t>
            </a:fld>
            <a:endParaRPr lang="pt-BR" altLang="pt-BR"/>
          </a:p>
        </p:txBody>
      </p:sp>
      <p:sp>
        <p:nvSpPr>
          <p:cNvPr id="67585" name="Text Box 1">
            <a:extLst>
              <a:ext uri="{FF2B5EF4-FFF2-40B4-BE49-F238E27FC236}">
                <a16:creationId xmlns:a16="http://schemas.microsoft.com/office/drawing/2014/main" id="{25794A90-F09A-1BA6-3A34-9C3D31DE2DE0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879475" y="733425"/>
            <a:ext cx="4891088" cy="36687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6" name="Text Box 2">
            <a:extLst>
              <a:ext uri="{FF2B5EF4-FFF2-40B4-BE49-F238E27FC236}">
                <a16:creationId xmlns:a16="http://schemas.microsoft.com/office/drawing/2014/main" id="{0E57E8E6-49FC-592C-69E5-68A6006387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5163" y="4646613"/>
            <a:ext cx="5314950" cy="4494212"/>
          </a:xfrm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pt-BR"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9">
            <a:extLst>
              <a:ext uri="{FF2B5EF4-FFF2-40B4-BE49-F238E27FC236}">
                <a16:creationId xmlns:a16="http://schemas.microsoft.com/office/drawing/2014/main" id="{6297E1DC-58EF-CCAF-61C3-4EE880907C9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2BBED0D-C609-2846-BE80-2E0EB1DF18F6}" type="slidenum">
              <a:rPr lang="pt-BR" altLang="pt-BR"/>
              <a:pPr>
                <a:spcBef>
                  <a:spcPct val="0"/>
                </a:spcBef>
              </a:pPr>
              <a:t>36</a:t>
            </a:fld>
            <a:endParaRPr lang="pt-BR" altLang="pt-BR"/>
          </a:p>
        </p:txBody>
      </p:sp>
      <p:sp>
        <p:nvSpPr>
          <p:cNvPr id="36865" name="Text Box 1">
            <a:extLst>
              <a:ext uri="{FF2B5EF4-FFF2-40B4-BE49-F238E27FC236}">
                <a16:creationId xmlns:a16="http://schemas.microsoft.com/office/drawing/2014/main" id="{895AB970-0CC6-CDE7-8D71-B2086173E4C0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879475" y="733425"/>
            <a:ext cx="4891088" cy="36687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Text Box 2">
            <a:extLst>
              <a:ext uri="{FF2B5EF4-FFF2-40B4-BE49-F238E27FC236}">
                <a16:creationId xmlns:a16="http://schemas.microsoft.com/office/drawing/2014/main" id="{886E76AE-33D5-37FC-0733-A4A9F70901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5163" y="4646613"/>
            <a:ext cx="5314950" cy="4400550"/>
          </a:xfrm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pt-BR"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9">
            <a:extLst>
              <a:ext uri="{FF2B5EF4-FFF2-40B4-BE49-F238E27FC236}">
                <a16:creationId xmlns:a16="http://schemas.microsoft.com/office/drawing/2014/main" id="{79A5EDE0-D5F9-979D-080C-149EEEC999E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73F7BD7-C712-A544-A53C-DDCBC157349E}" type="slidenum">
              <a:rPr lang="pt-BR" altLang="pt-BR"/>
              <a:pPr>
                <a:spcBef>
                  <a:spcPct val="0"/>
                </a:spcBef>
              </a:pPr>
              <a:t>37</a:t>
            </a:fld>
            <a:endParaRPr lang="pt-BR" altLang="pt-BR"/>
          </a:p>
        </p:txBody>
      </p:sp>
      <p:sp>
        <p:nvSpPr>
          <p:cNvPr id="36865" name="Text Box 1">
            <a:extLst>
              <a:ext uri="{FF2B5EF4-FFF2-40B4-BE49-F238E27FC236}">
                <a16:creationId xmlns:a16="http://schemas.microsoft.com/office/drawing/2014/main" id="{210664ED-A5D6-5D95-7D83-6B04D7B930D9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879475" y="733425"/>
            <a:ext cx="4891088" cy="36687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Text Box 2">
            <a:extLst>
              <a:ext uri="{FF2B5EF4-FFF2-40B4-BE49-F238E27FC236}">
                <a16:creationId xmlns:a16="http://schemas.microsoft.com/office/drawing/2014/main" id="{60336140-4D24-DC25-1FE9-E79BFE89B3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5163" y="4646613"/>
            <a:ext cx="5314950" cy="4400550"/>
          </a:xfrm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pt-BR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3079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2.bin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DAE2523-6CE8-7358-10D7-BB24C3C7A287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9DF9F57-B054-2037-5C17-972F6C98EDC1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82D7A-1559-7349-9630-857767F9D1E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82325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19D6DD0-2F1D-9EB6-8151-E344E7CB9493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0136CAF-B8BC-C943-357D-63C5D8F715A6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2A03E1-1440-8846-A57D-3545F2782D5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6728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00" y="-350838"/>
            <a:ext cx="2068513" cy="6943726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-350838"/>
            <a:ext cx="6057900" cy="6943726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2810D66-52B1-4042-103D-9DB5408A1B91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DE781B8-3B0B-E0BE-52E3-19C94FA90BDD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BC6CD5-1C06-F845-85F2-7689B90406A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36080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>
            <a:extLst>
              <a:ext uri="{FF2B5EF4-FFF2-40B4-BE49-F238E27FC236}">
                <a16:creationId xmlns:a16="http://schemas.microsoft.com/office/drawing/2014/main" id="{EB4964C4-4BE0-AF95-2371-5015BE525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76925"/>
            <a:ext cx="684213" cy="9810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pt-BR"/>
          </a:p>
        </p:txBody>
      </p:sp>
      <p:sp>
        <p:nvSpPr>
          <p:cNvPr id="4" name="Text Box 8">
            <a:extLst>
              <a:ext uri="{FF2B5EF4-FFF2-40B4-BE49-F238E27FC236}">
                <a16:creationId xmlns:a16="http://schemas.microsoft.com/office/drawing/2014/main" id="{6E78796B-44A0-D4FD-8778-55E770C019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7350" y="6554788"/>
            <a:ext cx="490538" cy="27463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2D6CEE06-B2E7-764F-97B9-F83ED1B2493B}" type="slidenum">
              <a:rPr lang="pt-BR" altLang="pt-BR" sz="1200" b="1" smtClean="0">
                <a:solidFill>
                  <a:srgbClr val="777777"/>
                </a:solidFill>
                <a:latin typeface="Georgia" panose="02040502050405020303" pitchFamily="18" charset="0"/>
              </a:rPr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‹nº›</a:t>
            </a:fld>
            <a:endParaRPr lang="pt-BR" altLang="pt-BR" sz="1200" b="1">
              <a:solidFill>
                <a:srgbClr val="777777"/>
              </a:solidFill>
              <a:latin typeface="Georgia" panose="02040502050405020303" pitchFamily="18" charset="0"/>
            </a:endParaRPr>
          </a:p>
        </p:txBody>
      </p:sp>
      <p:grpSp>
        <p:nvGrpSpPr>
          <p:cNvPr id="5" name="Grupo 14">
            <a:extLst>
              <a:ext uri="{FF2B5EF4-FFF2-40B4-BE49-F238E27FC236}">
                <a16:creationId xmlns:a16="http://schemas.microsoft.com/office/drawing/2014/main" id="{C353D815-986B-6BBF-208E-40B6BC97F01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47700" y="161925"/>
            <a:ext cx="7848600" cy="788988"/>
            <a:chOff x="755576" y="161339"/>
            <a:chExt cx="7848872" cy="789574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27DF6DDC-AC50-C086-69C4-9FC38338BE6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87678" y="258249"/>
              <a:ext cx="5616770" cy="69266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pt-BR" altLang="pt-BR" sz="2000" b="1">
                  <a:solidFill>
                    <a:srgbClr val="000000"/>
                  </a:solidFill>
                </a:rPr>
                <a:t>Universidade Tecnológica Federal do Paraná</a:t>
              </a: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pt-BR" altLang="pt-BR" sz="2000" b="1">
                  <a:solidFill>
                    <a:srgbClr val="000000"/>
                  </a:solidFill>
                </a:rPr>
                <a:t>Câmpus Pato Branco</a:t>
              </a:r>
            </a:p>
          </p:txBody>
        </p:sp>
        <p:graphicFrame>
          <p:nvGraphicFramePr>
            <p:cNvPr id="7" name="Object 2">
              <a:extLst>
                <a:ext uri="{FF2B5EF4-FFF2-40B4-BE49-F238E27FC236}">
                  <a16:creationId xmlns:a16="http://schemas.microsoft.com/office/drawing/2014/main" id="{5CD70341-19DA-0DBB-174D-CD4582B54128}"/>
                </a:ext>
              </a:extLst>
            </p:cNvPr>
            <p:cNvGraphicFramePr>
              <a:graphicFrameLocks noChangeAspect="1"/>
            </p:cNvGraphicFramePr>
            <p:nvPr userDrawn="1"/>
          </p:nvGraphicFramePr>
          <p:xfrm>
            <a:off x="755576" y="161339"/>
            <a:ext cx="2160588" cy="706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4089400" imgH="1346200" progId="">
                    <p:embed/>
                  </p:oleObj>
                </mc:Choice>
                <mc:Fallback>
                  <p:oleObj r:id="rId2" imgW="4089400" imgH="1346200" progId="">
                    <p:embed/>
                    <p:pic>
                      <p:nvPicPr>
                        <p:cNvPr id="56330" name="Object 2">
                          <a:extLst>
                            <a:ext uri="{FF2B5EF4-FFF2-40B4-BE49-F238E27FC236}">
                              <a16:creationId xmlns:a16="http://schemas.microsoft.com/office/drawing/2014/main" id="{26A033AE-3F5F-E0EB-B7F0-9225046E4C4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5576" y="161339"/>
                          <a:ext cx="2160588" cy="7064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8" name="Conector reto 12">
            <a:extLst>
              <a:ext uri="{FF2B5EF4-FFF2-40B4-BE49-F238E27FC236}">
                <a16:creationId xmlns:a16="http://schemas.microsoft.com/office/drawing/2014/main" id="{299436D1-E137-E699-35A4-7C718EEE1CD1}"/>
              </a:ext>
            </a:extLst>
          </p:cNvPr>
          <p:cNvCxnSpPr/>
          <p:nvPr userDrawn="1"/>
        </p:nvCxnSpPr>
        <p:spPr>
          <a:xfrm>
            <a:off x="611188" y="1052513"/>
            <a:ext cx="7921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975" y="-350838"/>
            <a:ext cx="6777038" cy="1800226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F724235F-EFCF-0ABF-B82C-BD83AFF20DF8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E92AF0C-950E-CD4E-BA26-98C87D39BEE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71427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B49E668-2B2E-D4DE-8034-FA7F3D70DB3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90851D8-4D6D-2D09-F276-7803869D9080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9BDCD0C-3299-2435-D3F0-1FE5E82CB344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E6FD54-B9A4-E74C-948D-E3921D7F779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14841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8F2E1F1-EC59-DBCA-1A4C-7C5AB722749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7A122F5-7E09-FF3B-9269-EB36E55668FD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971E8F2-9A96-C2D2-3D6F-E8706A8710E5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B39A78-EE13-7C42-B372-A2C74685F89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48631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0ED2E02-B6EC-D3F2-7F17-3D57DCB1512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7B78855-9546-3FFB-45EE-681F34777E42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69FA602-5AD0-BF3A-4F58-D099BB8DCEC7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30AD99-C5E2-6E49-BC56-027D535E090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61481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5425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4963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1F69312-4662-AEE4-F402-5179C20AECB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4A8DF66-D670-51F3-C63D-7BC20F136B07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8C468FA-FF29-4728-E52E-8E6C05678DDD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C74B83-5C6F-3C4C-B4B3-1EE25624124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8113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C8CB718-20E7-4166-130C-97E65280A59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D8E9A0F-89E4-EE68-0D23-EAF1378339EE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B753A0BE-813E-9FBA-60F9-8849DB1EEB77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7FA495-490F-F74F-864A-39A37D62EC1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137724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F4ECD9-95AA-083D-F9E7-7AC9C21FC7B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5B4048-88C6-5BC3-14C4-F76444B31F5F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E987D0-A3CF-5701-8C6E-45E4D4997F69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EA7CA9-8959-CE48-93B6-13D985332B1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846479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B0061D83-C121-52C4-0A82-331AE456CC2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6199CAC8-D05A-9B20-DF33-C4E4868057E1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B218E5A-2D96-BEEB-F794-5CDB77F7FB8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C906E3-6BE1-BD42-B74F-F5525CC8FD2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89759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297DA54-AEEF-5C56-4543-323BC78689C3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6168170-2987-2CEA-1E08-4949AA635B31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0DCA7F-1691-A54C-892F-41E83F1F7E9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590364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7D77D56-E80C-B119-270A-57D830EFE9FA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AF47487-D485-9D6A-1FA6-3CB8FB8E1008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ECD3164-3E15-D827-ECCB-464C6E971457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5683AB-DA97-D241-975E-4A988915D18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127897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B8A849A-E302-8B77-FC80-9ADF71E6D25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B8A2E91-DEA4-A95C-3AB4-0D191810307D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8A5F8DF-EAB0-D07C-C03C-40D33680296E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654195-A707-E943-82B5-F2FD1A3225F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892542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706C3E7-339B-7B5B-1401-5E1D11D1F00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F27881E-B844-D381-C70D-12120EF60578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C2D1BA2-46A5-44A6-814B-D49299971311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DF1A7E-4B9A-1747-9D7B-B33A5F54BAE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158416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9125" y="798513"/>
            <a:ext cx="2170113" cy="53308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98513"/>
            <a:ext cx="6359525" cy="53308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D013529-88E3-EE6E-75A3-2C5C4CEE63A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2D33203-3932-29BB-A7B9-D684E980F90F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388C20D-E468-756C-96A0-5A66F2DA207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31CBBD-613E-7C40-8D35-A7525E7E5B2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545171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713" y="798513"/>
            <a:ext cx="7375525" cy="18002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0344D7-BF02-7910-C717-1844E517DF6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FF317F-17C5-6109-6FB2-99FB8DF62D08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F2F25E-5D90-E8B5-5FE3-E8B88A2049F1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E8709D-3408-E14C-8976-F34A905BB4D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5261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2264756-420E-7BC2-4D34-BB56AA4938E1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1C0AA62-8E8A-75D8-D763-BE6606A6D78D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75DD08-7E63-7543-81CD-0999CFCFD68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17649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68513"/>
            <a:ext cx="3900488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1088" y="2068513"/>
            <a:ext cx="3900487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B24D35-F0C9-0F80-56A8-07BC7930CA9E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2AD769-6789-8875-DBEF-B89F9AE9A7E6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C90AD9-1856-EF4C-84F7-2E5B3F99145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62035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49C5701-0D90-847F-3E82-580995F7069D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9902E79-1787-0CE1-B458-322A3F194404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77096D-2163-3E4E-BD8F-669B82E88A7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23736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9FF9B78-AD97-9DB5-E395-B39658A2F41E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67D5035-1429-5A79-1F5C-2FC6292B82D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0D1047-7436-994C-B941-E9855E1AB7F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14314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788D263-1847-988F-CAD6-7A57F420ABDA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4D14693-76FE-78C7-BA04-9FAF144A9410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C8A23F-67C8-FD49-A1B6-2AAEBE6782D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95754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4AF485-7D39-686E-A7DD-F0C4029D76F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55DB77-BE40-B4C0-DAD0-99AB887D289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F4D7BB-9668-9840-B78F-27AB71FF57C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785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A3B75F-8862-CE41-E0DD-A8CD3E0BB76E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BCF258-F32A-E9EE-A14C-B6E3DF7311CA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4E6BC3-1510-7141-B2C7-5914AD81B53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23317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oleObject" Target="../embeddings/oleObject3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EC48E86E-6A81-E66D-CD05-94CC3116CE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068513"/>
            <a:ext cx="795337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texto da estrutura de tópicos</a:t>
            </a:r>
          </a:p>
          <a:p>
            <a:pPr lvl="1"/>
            <a:r>
              <a:rPr lang="en-GB" altLang="pt-BR"/>
              <a:t>2º Nível da estrutura de tópicos</a:t>
            </a:r>
          </a:p>
          <a:p>
            <a:pPr lvl="2"/>
            <a:r>
              <a:rPr lang="en-GB" altLang="pt-BR"/>
              <a:t>3º Nível da estrutura de tópicos</a:t>
            </a:r>
          </a:p>
          <a:p>
            <a:pPr lvl="3"/>
            <a:r>
              <a:rPr lang="en-GB" altLang="pt-BR"/>
              <a:t>4º Nível da estrutura de tópicos</a:t>
            </a:r>
          </a:p>
          <a:p>
            <a:pPr lvl="4"/>
            <a:r>
              <a:rPr lang="en-GB" altLang="pt-BR"/>
              <a:t>5º Nível da estrutura de tópicos</a:t>
            </a:r>
          </a:p>
          <a:p>
            <a:pPr lvl="4"/>
            <a:r>
              <a:rPr lang="en-GB" altLang="pt-BR"/>
              <a:t>6º Nível da estrutura de tópicos</a:t>
            </a:r>
          </a:p>
          <a:p>
            <a:pPr lvl="4"/>
            <a:r>
              <a:rPr lang="en-GB" altLang="pt-BR"/>
              <a:t>7º Nível da estrutura de tópicos</a:t>
            </a:r>
          </a:p>
          <a:p>
            <a:pPr lvl="4"/>
            <a:r>
              <a:rPr lang="en-GB" altLang="pt-BR"/>
              <a:t>8º Nível da estrutura de tópicos</a:t>
            </a:r>
          </a:p>
          <a:p>
            <a:pPr lvl="4"/>
            <a:r>
              <a:rPr lang="en-GB" altLang="pt-BR"/>
              <a:t>9º Nível da estrutura de tópicos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F125AA2-B0BD-1970-9B16-8AD383D50177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132138" y="6381750"/>
            <a:ext cx="3081337" cy="4524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buClr>
                <a:srgbClr val="000000"/>
              </a:buClr>
              <a:buSzPct val="100000"/>
              <a:buFont typeface="Times New Roman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80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8EA675C-8706-A510-6EC1-B46CA30D938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89713" y="6376988"/>
            <a:ext cx="2189162" cy="4524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smtClean="0">
                <a:solidFill>
                  <a:srgbClr val="800000"/>
                </a:solidFill>
              </a:defRPr>
            </a:lvl1pPr>
          </a:lstStyle>
          <a:p>
            <a:pPr>
              <a:defRPr/>
            </a:pPr>
            <a:fld id="{9FAEE60B-7A00-6543-BFE7-D0B88DCA442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048D7CB5-5B66-42E0-03BB-D969A2D119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339975" y="-350838"/>
            <a:ext cx="6777038" cy="1800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texto do título</a:t>
            </a:r>
          </a:p>
        </p:txBody>
      </p:sp>
      <p:sp>
        <p:nvSpPr>
          <p:cNvPr id="1030" name="Rectangle 7">
            <a:extLst>
              <a:ext uri="{FF2B5EF4-FFF2-40B4-BE49-F238E27FC236}">
                <a16:creationId xmlns:a16="http://schemas.microsoft.com/office/drawing/2014/main" id="{B470BACD-8E55-505E-50FD-72B31C4AF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76925"/>
            <a:ext cx="684213" cy="9810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pt-BR"/>
          </a:p>
        </p:txBody>
      </p:sp>
      <p:sp>
        <p:nvSpPr>
          <p:cNvPr id="1032" name="Text Box 8">
            <a:extLst>
              <a:ext uri="{FF2B5EF4-FFF2-40B4-BE49-F238E27FC236}">
                <a16:creationId xmlns:a16="http://schemas.microsoft.com/office/drawing/2014/main" id="{292C342A-3D1C-BB17-F5EB-E4B09DCEB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7350" y="6554788"/>
            <a:ext cx="490538" cy="27463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CCD99A75-D3BF-6D40-A519-401759E36FC3}" type="slidenum">
              <a:rPr lang="pt-BR" altLang="pt-BR" sz="1200" b="1" smtClean="0">
                <a:solidFill>
                  <a:srgbClr val="777777"/>
                </a:solidFill>
                <a:latin typeface="Georgia" panose="02040502050405020303" pitchFamily="18" charset="0"/>
              </a:rPr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‹nº›</a:t>
            </a:fld>
            <a:endParaRPr lang="pt-BR" altLang="pt-BR" sz="1200" b="1">
              <a:solidFill>
                <a:srgbClr val="777777"/>
              </a:solidFill>
              <a:latin typeface="Georgia" panose="02040502050405020303" pitchFamily="18" charset="0"/>
            </a:endParaRPr>
          </a:p>
        </p:txBody>
      </p:sp>
      <p:grpSp>
        <p:nvGrpSpPr>
          <p:cNvPr id="3" name="Grupo 14">
            <a:extLst>
              <a:ext uri="{FF2B5EF4-FFF2-40B4-BE49-F238E27FC236}">
                <a16:creationId xmlns:a16="http://schemas.microsoft.com/office/drawing/2014/main" id="{88A01FAE-DD6B-D512-F8AC-B888EC61D94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47700" y="161925"/>
            <a:ext cx="7848600" cy="788988"/>
            <a:chOff x="755576" y="161339"/>
            <a:chExt cx="7848872" cy="789574"/>
          </a:xfrm>
        </p:grpSpPr>
        <p:sp>
          <p:nvSpPr>
            <p:cNvPr id="1034" name="Rectangle 2">
              <a:extLst>
                <a:ext uri="{FF2B5EF4-FFF2-40B4-BE49-F238E27FC236}">
                  <a16:creationId xmlns:a16="http://schemas.microsoft.com/office/drawing/2014/main" id="{509473F8-CC2E-F1EF-8DED-A32557B997A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87678" y="258249"/>
              <a:ext cx="5616770" cy="69266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pt-BR" altLang="pt-BR" sz="2000" b="1">
                  <a:solidFill>
                    <a:srgbClr val="000000"/>
                  </a:solidFill>
                </a:rPr>
                <a:t>Universidade Tecnológica Federal do Paraná</a:t>
              </a: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pt-BR" altLang="pt-BR" sz="2000" b="1">
                  <a:solidFill>
                    <a:srgbClr val="000000"/>
                  </a:solidFill>
                </a:rPr>
                <a:t>Câmpus Pato Branco</a:t>
              </a:r>
            </a:p>
          </p:txBody>
        </p:sp>
        <p:graphicFrame>
          <p:nvGraphicFramePr>
            <p:cNvPr id="1035" name="Object 2">
              <a:extLst>
                <a:ext uri="{FF2B5EF4-FFF2-40B4-BE49-F238E27FC236}">
                  <a16:creationId xmlns:a16="http://schemas.microsoft.com/office/drawing/2014/main" id="{94A30DCA-4427-E335-D247-A50C0D852DA5}"/>
                </a:ext>
              </a:extLst>
            </p:cNvPr>
            <p:cNvGraphicFramePr>
              <a:graphicFrameLocks noChangeAspect="1"/>
            </p:cNvGraphicFramePr>
            <p:nvPr userDrawn="1"/>
          </p:nvGraphicFramePr>
          <p:xfrm>
            <a:off x="755576" y="161339"/>
            <a:ext cx="2160588" cy="706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4" imgW="4089400" imgH="1346200" progId="">
                    <p:embed/>
                  </p:oleObj>
                </mc:Choice>
                <mc:Fallback>
                  <p:oleObj r:id="rId14" imgW="4089400" imgH="1346200" progId="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5576" y="161339"/>
                          <a:ext cx="2160588" cy="7064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4" name="Conector reto 12">
            <a:extLst>
              <a:ext uri="{FF2B5EF4-FFF2-40B4-BE49-F238E27FC236}">
                <a16:creationId xmlns:a16="http://schemas.microsoft.com/office/drawing/2014/main" id="{6146E23A-5501-2CB6-1919-10F62D46F74A}"/>
              </a:ext>
            </a:extLst>
          </p:cNvPr>
          <p:cNvCxnSpPr/>
          <p:nvPr userDrawn="1"/>
        </p:nvCxnSpPr>
        <p:spPr>
          <a:xfrm>
            <a:off x="611188" y="1052513"/>
            <a:ext cx="7921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  <p:sldLayoutId id="2147483873" r:id="rId12"/>
  </p:sldLayoutIdLst>
  <p:txStyles>
    <p:titleStyle>
      <a:lvl1pPr algn="r" defTabSz="449263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>
          <a:solidFill>
            <a:srgbClr val="000000"/>
          </a:solidFill>
          <a:latin typeface="+mj-lt"/>
          <a:ea typeface="+mj-ea"/>
          <a:cs typeface="ＭＳ Ｐゴシック" charset="0"/>
        </a:defRPr>
      </a:lvl1pPr>
      <a:lvl2pPr algn="r" defTabSz="449263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>
          <a:solidFill>
            <a:srgbClr val="000000"/>
          </a:solidFill>
          <a:latin typeface="Georgia" charset="0"/>
          <a:ea typeface="ＭＳ Ｐゴシック" charset="0"/>
          <a:cs typeface="ＭＳ Ｐゴシック" charset="0"/>
        </a:defRPr>
      </a:lvl2pPr>
      <a:lvl3pPr algn="r" defTabSz="449263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>
          <a:solidFill>
            <a:srgbClr val="000000"/>
          </a:solidFill>
          <a:latin typeface="Georgia" charset="0"/>
          <a:ea typeface="ＭＳ Ｐゴシック" charset="0"/>
          <a:cs typeface="ＭＳ Ｐゴシック" charset="0"/>
        </a:defRPr>
      </a:lvl3pPr>
      <a:lvl4pPr algn="r" defTabSz="449263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>
          <a:solidFill>
            <a:srgbClr val="000000"/>
          </a:solidFill>
          <a:latin typeface="Georgia" charset="0"/>
          <a:ea typeface="ＭＳ Ｐゴシック" charset="0"/>
          <a:cs typeface="ＭＳ Ｐゴシック" charset="0"/>
        </a:defRPr>
      </a:lvl4pPr>
      <a:lvl5pPr algn="r" defTabSz="449263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>
          <a:solidFill>
            <a:srgbClr val="000000"/>
          </a:solidFill>
          <a:latin typeface="Georgia" charset="0"/>
          <a:ea typeface="ＭＳ Ｐゴシック" charset="0"/>
          <a:cs typeface="ＭＳ Ｐゴシック" charset="0"/>
        </a:defRPr>
      </a:lvl5pPr>
      <a:lvl6pPr marL="2514600" indent="-228600" algn="r" defTabSz="449263" rtl="0" fontAlgn="base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 b="1">
          <a:solidFill>
            <a:srgbClr val="000000"/>
          </a:solidFill>
          <a:latin typeface="Georgia" charset="0"/>
          <a:ea typeface="ＭＳ Ｐゴシック" charset="0"/>
        </a:defRPr>
      </a:lvl6pPr>
      <a:lvl7pPr marL="2971800" indent="-228600" algn="r" defTabSz="449263" rtl="0" fontAlgn="base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 b="1">
          <a:solidFill>
            <a:srgbClr val="000000"/>
          </a:solidFill>
          <a:latin typeface="Georgia" charset="0"/>
          <a:ea typeface="ＭＳ Ｐゴシック" charset="0"/>
        </a:defRPr>
      </a:lvl7pPr>
      <a:lvl8pPr marL="3429000" indent="-228600" algn="r" defTabSz="449263" rtl="0" fontAlgn="base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 b="1">
          <a:solidFill>
            <a:srgbClr val="000000"/>
          </a:solidFill>
          <a:latin typeface="Georgia" charset="0"/>
          <a:ea typeface="ＭＳ Ｐゴシック" charset="0"/>
        </a:defRPr>
      </a:lvl8pPr>
      <a:lvl9pPr marL="3886200" indent="-228600" algn="r" defTabSz="449263" rtl="0" fontAlgn="base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 b="1">
          <a:solidFill>
            <a:srgbClr val="000000"/>
          </a:solidFill>
          <a:latin typeface="Georgia" charset="0"/>
          <a:ea typeface="ＭＳ Ｐゴシック" charset="0"/>
        </a:defRPr>
      </a:lvl9pPr>
    </p:titleStyle>
    <p:bodyStyle>
      <a:lvl1pPr marL="342900" indent="-3429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+mn-ea"/>
          <a:cs typeface="ＭＳ Ｐゴシック" charset="0"/>
        </a:defRPr>
      </a:lvl1pPr>
      <a:lvl2pPr marL="742950" indent="-28575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Times New Roman" charset="0"/>
          <a:ea typeface="+mn-ea"/>
        </a:defRPr>
      </a:lvl3pPr>
      <a:lvl4pPr marL="16002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Times New Roman" charset="0"/>
          <a:ea typeface="+mn-ea"/>
        </a:defRPr>
      </a:lvl4pPr>
      <a:lvl5pPr marL="20574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Times New Roman" charset="0"/>
          <a:ea typeface="+mn-ea"/>
        </a:defRPr>
      </a:lvl5pPr>
      <a:lvl6pPr marL="2514600" indent="-22860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Times New Roman" charset="0"/>
          <a:ea typeface="+mn-ea"/>
        </a:defRPr>
      </a:lvl6pPr>
      <a:lvl7pPr marL="2971800" indent="-22860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Times New Roman" charset="0"/>
          <a:ea typeface="+mn-ea"/>
        </a:defRPr>
      </a:lvl7pPr>
      <a:lvl8pPr marL="3429000" indent="-22860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Times New Roman" charset="0"/>
          <a:ea typeface="+mn-ea"/>
        </a:defRPr>
      </a:lvl8pPr>
      <a:lvl9pPr marL="3886200" indent="-22860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Times New Roman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6684A848-030C-DBE1-4626-CAAA2A599D40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1387475" y="6357938"/>
            <a:ext cx="1900238" cy="4524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</a:tabLst>
              <a:defRPr sz="1400">
                <a:solidFill>
                  <a:srgbClr val="80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DE1B7F0E-B10F-F572-6B80-F623D70FFC6A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722688" y="6357938"/>
            <a:ext cx="2266950" cy="4524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80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392A860C-EB12-F0FC-BD81-6E770A5D6CC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464300" y="6361113"/>
            <a:ext cx="1901825" cy="4524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</a:tabLst>
              <a:defRPr sz="1400" smtClean="0">
                <a:solidFill>
                  <a:srgbClr val="800000"/>
                </a:solidFill>
              </a:defRPr>
            </a:lvl1pPr>
          </a:lstStyle>
          <a:p>
            <a:pPr>
              <a:defRPr/>
            </a:pPr>
            <a:fld id="{153536DC-3E67-FD4B-AD45-8D4BFED9C08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92B4D0D5-5091-7159-4490-0FF9036D1A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63713" y="798513"/>
            <a:ext cx="73755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texto do título</a:t>
            </a:r>
          </a:p>
        </p:txBody>
      </p:sp>
      <p:sp>
        <p:nvSpPr>
          <p:cNvPr id="2054" name="Text Box 6">
            <a:extLst>
              <a:ext uri="{FF2B5EF4-FFF2-40B4-BE49-F238E27FC236}">
                <a16:creationId xmlns:a16="http://schemas.microsoft.com/office/drawing/2014/main" id="{1E90959C-EE5C-9112-76AD-56DAEF8C32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1425" y="2924175"/>
            <a:ext cx="1924050" cy="11906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pt-BR" b="1">
                <a:solidFill>
                  <a:srgbClr val="FFFFFF"/>
                </a:solidFill>
              </a:rPr>
              <a:t>I BOOT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pt-BR" b="1">
                <a:solidFill>
                  <a:srgbClr val="FFFFFF"/>
                </a:solidFill>
              </a:rPr>
              <a:t>Xanxerê - SC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pt-BR" b="1">
              <a:solidFill>
                <a:srgbClr val="FFFFFF"/>
              </a:solidFill>
            </a:endParaRPr>
          </a:p>
        </p:txBody>
      </p:sp>
      <p:sp>
        <p:nvSpPr>
          <p:cNvPr id="14343" name="Rectangle 7">
            <a:extLst>
              <a:ext uri="{FF2B5EF4-FFF2-40B4-BE49-F238E27FC236}">
                <a16:creationId xmlns:a16="http://schemas.microsoft.com/office/drawing/2014/main" id="{0177B0E7-4EE6-6B77-7582-5E167C3EF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1989138"/>
            <a:ext cx="865188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pt-BR"/>
          </a:p>
        </p:txBody>
      </p:sp>
      <p:sp>
        <p:nvSpPr>
          <p:cNvPr id="14344" name="Rectangle 8">
            <a:extLst>
              <a:ext uri="{FF2B5EF4-FFF2-40B4-BE49-F238E27FC236}">
                <a16:creationId xmlns:a16="http://schemas.microsoft.com/office/drawing/2014/main" id="{7D884E7C-7386-0E70-CC37-93757DCDE2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975" y="285273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pt-BR"/>
          </a:p>
        </p:txBody>
      </p:sp>
      <p:sp>
        <p:nvSpPr>
          <p:cNvPr id="14345" name="Rectangle 9">
            <a:extLst>
              <a:ext uri="{FF2B5EF4-FFF2-40B4-BE49-F238E27FC236}">
                <a16:creationId xmlns:a16="http://schemas.microsoft.com/office/drawing/2014/main" id="{33D7EFC7-D3D5-C5F7-F1C3-765CEFDA6B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4838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texto da estrutura de tópicos</a:t>
            </a:r>
          </a:p>
          <a:p>
            <a:pPr lvl="1"/>
            <a:r>
              <a:rPr lang="en-GB" altLang="pt-BR"/>
              <a:t>2º Nível da estrutura de tópicos</a:t>
            </a:r>
          </a:p>
          <a:p>
            <a:pPr lvl="2"/>
            <a:r>
              <a:rPr lang="en-GB" altLang="pt-BR"/>
              <a:t>3º Nível da estrutura de tópicos</a:t>
            </a:r>
          </a:p>
          <a:p>
            <a:pPr lvl="3"/>
            <a:r>
              <a:rPr lang="en-GB" altLang="pt-BR"/>
              <a:t>4º Nível da estrutura de tópicos</a:t>
            </a:r>
          </a:p>
          <a:p>
            <a:pPr lvl="4"/>
            <a:r>
              <a:rPr lang="en-GB" altLang="pt-BR"/>
              <a:t>5º Nível da estrutura de tópicos</a:t>
            </a:r>
          </a:p>
          <a:p>
            <a:pPr lvl="4"/>
            <a:r>
              <a:rPr lang="en-GB" altLang="pt-BR"/>
              <a:t>6º Nível da estrutura de tópicos</a:t>
            </a:r>
          </a:p>
          <a:p>
            <a:pPr lvl="4"/>
            <a:r>
              <a:rPr lang="en-GB" altLang="pt-BR"/>
              <a:t>7º Nível da estrutura de tópicos</a:t>
            </a:r>
          </a:p>
          <a:p>
            <a:pPr lvl="4"/>
            <a:r>
              <a:rPr lang="en-GB" altLang="pt-BR"/>
              <a:t>8º Nível da estrutura de tópicos</a:t>
            </a:r>
          </a:p>
          <a:p>
            <a:pPr lvl="4"/>
            <a:r>
              <a:rPr lang="en-GB" altLang="pt-BR"/>
              <a:t>9º Nível da estrutura de tópicos</a:t>
            </a:r>
          </a:p>
        </p:txBody>
      </p:sp>
      <p:grpSp>
        <p:nvGrpSpPr>
          <p:cNvPr id="14346" name="Grupo 14">
            <a:extLst>
              <a:ext uri="{FF2B5EF4-FFF2-40B4-BE49-F238E27FC236}">
                <a16:creationId xmlns:a16="http://schemas.microsoft.com/office/drawing/2014/main" id="{CDB638EC-7BF7-C0AD-7661-5B103C2C205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47700" y="161925"/>
            <a:ext cx="7848600" cy="788988"/>
            <a:chOff x="755576" y="161339"/>
            <a:chExt cx="7848872" cy="789574"/>
          </a:xfrm>
        </p:grpSpPr>
        <p:sp>
          <p:nvSpPr>
            <p:cNvPr id="14348" name="Rectangle 2">
              <a:extLst>
                <a:ext uri="{FF2B5EF4-FFF2-40B4-BE49-F238E27FC236}">
                  <a16:creationId xmlns:a16="http://schemas.microsoft.com/office/drawing/2014/main" id="{6E312EB7-9546-0BE9-EB30-EEEBC429A65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87678" y="258249"/>
              <a:ext cx="5616770" cy="69266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pt-BR" altLang="pt-BR" sz="2000" b="1">
                  <a:solidFill>
                    <a:srgbClr val="000000"/>
                  </a:solidFill>
                </a:rPr>
                <a:t>Universidade Tecnológica Federal do Paraná</a:t>
              </a: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pt-BR" altLang="pt-BR" sz="2000" b="1">
                  <a:solidFill>
                    <a:srgbClr val="000000"/>
                  </a:solidFill>
                </a:rPr>
                <a:t>Câmpus Pato Branco</a:t>
              </a:r>
            </a:p>
          </p:txBody>
        </p:sp>
        <p:graphicFrame>
          <p:nvGraphicFramePr>
            <p:cNvPr id="14349" name="Object 2">
              <a:extLst>
                <a:ext uri="{FF2B5EF4-FFF2-40B4-BE49-F238E27FC236}">
                  <a16:creationId xmlns:a16="http://schemas.microsoft.com/office/drawing/2014/main" id="{E16E8FF0-B820-5972-99AF-ED29A7AADDD9}"/>
                </a:ext>
              </a:extLst>
            </p:cNvPr>
            <p:cNvGraphicFramePr>
              <a:graphicFrameLocks noChangeAspect="1"/>
            </p:cNvGraphicFramePr>
            <p:nvPr userDrawn="1"/>
          </p:nvGraphicFramePr>
          <p:xfrm>
            <a:off x="755576" y="161339"/>
            <a:ext cx="2160588" cy="706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4" imgW="4089400" imgH="1346200" progId="">
                    <p:embed/>
                  </p:oleObj>
                </mc:Choice>
                <mc:Fallback>
                  <p:oleObj r:id="rId14" imgW="4089400" imgH="1346200" progId="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5576" y="161339"/>
                          <a:ext cx="2160588" cy="7064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4" name="Conector reto 12">
            <a:extLst>
              <a:ext uri="{FF2B5EF4-FFF2-40B4-BE49-F238E27FC236}">
                <a16:creationId xmlns:a16="http://schemas.microsoft.com/office/drawing/2014/main" id="{8FC34060-495D-DE65-846F-BA23A3783E5D}"/>
              </a:ext>
            </a:extLst>
          </p:cNvPr>
          <p:cNvCxnSpPr/>
          <p:nvPr userDrawn="1"/>
        </p:nvCxnSpPr>
        <p:spPr>
          <a:xfrm>
            <a:off x="611188" y="1052513"/>
            <a:ext cx="7921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  <p:sldLayoutId id="2147483872" r:id="rId12"/>
  </p:sldLayoutIdLst>
  <p:txStyles>
    <p:titleStyle>
      <a:lvl1pPr algn="r" defTabSz="449263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>
          <a:solidFill>
            <a:srgbClr val="000000"/>
          </a:solidFill>
          <a:latin typeface="+mj-lt"/>
          <a:ea typeface="+mj-ea"/>
          <a:cs typeface="ＭＳ Ｐゴシック" charset="0"/>
        </a:defRPr>
      </a:lvl1pPr>
      <a:lvl2pPr algn="r" defTabSz="449263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>
          <a:solidFill>
            <a:srgbClr val="000000"/>
          </a:solidFill>
          <a:latin typeface="Georgia" charset="0"/>
          <a:ea typeface="ＭＳ Ｐゴシック" charset="0"/>
          <a:cs typeface="ＭＳ Ｐゴシック" charset="0"/>
        </a:defRPr>
      </a:lvl2pPr>
      <a:lvl3pPr algn="r" defTabSz="449263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>
          <a:solidFill>
            <a:srgbClr val="000000"/>
          </a:solidFill>
          <a:latin typeface="Georgia" charset="0"/>
          <a:ea typeface="ＭＳ Ｐゴシック" charset="0"/>
          <a:cs typeface="ＭＳ Ｐゴシック" charset="0"/>
        </a:defRPr>
      </a:lvl3pPr>
      <a:lvl4pPr algn="r" defTabSz="449263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>
          <a:solidFill>
            <a:srgbClr val="000000"/>
          </a:solidFill>
          <a:latin typeface="Georgia" charset="0"/>
          <a:ea typeface="ＭＳ Ｐゴシック" charset="0"/>
          <a:cs typeface="ＭＳ Ｐゴシック" charset="0"/>
        </a:defRPr>
      </a:lvl4pPr>
      <a:lvl5pPr algn="r" defTabSz="449263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>
          <a:solidFill>
            <a:srgbClr val="000000"/>
          </a:solidFill>
          <a:latin typeface="Georgia" charset="0"/>
          <a:ea typeface="ＭＳ Ｐゴシック" charset="0"/>
          <a:cs typeface="ＭＳ Ｐゴシック" charset="0"/>
        </a:defRPr>
      </a:lvl5pPr>
      <a:lvl6pPr marL="2514600" indent="-228600" algn="r" defTabSz="449263" rtl="0" fontAlgn="base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 b="1">
          <a:solidFill>
            <a:srgbClr val="000000"/>
          </a:solidFill>
          <a:latin typeface="Georgia" charset="0"/>
          <a:ea typeface="ＭＳ Ｐゴシック" charset="0"/>
        </a:defRPr>
      </a:lvl6pPr>
      <a:lvl7pPr marL="2971800" indent="-228600" algn="r" defTabSz="449263" rtl="0" fontAlgn="base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 b="1">
          <a:solidFill>
            <a:srgbClr val="000000"/>
          </a:solidFill>
          <a:latin typeface="Georgia" charset="0"/>
          <a:ea typeface="ＭＳ Ｐゴシック" charset="0"/>
        </a:defRPr>
      </a:lvl7pPr>
      <a:lvl8pPr marL="3429000" indent="-228600" algn="r" defTabSz="449263" rtl="0" fontAlgn="base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 b="1">
          <a:solidFill>
            <a:srgbClr val="000000"/>
          </a:solidFill>
          <a:latin typeface="Georgia" charset="0"/>
          <a:ea typeface="ＭＳ Ｐゴシック" charset="0"/>
        </a:defRPr>
      </a:lvl8pPr>
      <a:lvl9pPr marL="3886200" indent="-228600" algn="r" defTabSz="449263" rtl="0" fontAlgn="base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 b="1">
          <a:solidFill>
            <a:srgbClr val="000000"/>
          </a:solidFill>
          <a:latin typeface="Georgia" charset="0"/>
          <a:ea typeface="ＭＳ Ｐゴシック" charset="0"/>
        </a:defRPr>
      </a:lvl9pPr>
    </p:titleStyle>
    <p:bodyStyle>
      <a:lvl1pPr marL="342900" indent="-3429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+mn-ea"/>
          <a:cs typeface="ＭＳ Ｐゴシック" charset="0"/>
        </a:defRPr>
      </a:lvl1pPr>
      <a:lvl2pPr marL="742950" indent="-28575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Times New Roman" charset="0"/>
          <a:ea typeface="+mn-ea"/>
        </a:defRPr>
      </a:lvl3pPr>
      <a:lvl4pPr marL="16002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Times New Roman" charset="0"/>
          <a:ea typeface="+mn-ea"/>
        </a:defRPr>
      </a:lvl4pPr>
      <a:lvl5pPr marL="20574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Times New Roman" charset="0"/>
          <a:ea typeface="+mn-ea"/>
        </a:defRPr>
      </a:lvl5pPr>
      <a:lvl6pPr marL="2514600" indent="-22860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Times New Roman" charset="0"/>
          <a:ea typeface="+mn-ea"/>
        </a:defRPr>
      </a:lvl6pPr>
      <a:lvl7pPr marL="2971800" indent="-22860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Times New Roman" charset="0"/>
          <a:ea typeface="+mn-ea"/>
        </a:defRPr>
      </a:lvl7pPr>
      <a:lvl8pPr marL="3429000" indent="-22860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Times New Roman" charset="0"/>
          <a:ea typeface="+mn-ea"/>
        </a:defRPr>
      </a:lvl8pPr>
      <a:lvl9pPr marL="3886200" indent="-22860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Times New Roman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1">
            <a:extLst>
              <a:ext uri="{FF2B5EF4-FFF2-40B4-BE49-F238E27FC236}">
                <a16:creationId xmlns:a16="http://schemas.microsoft.com/office/drawing/2014/main" id="{8E9ED699-9DE7-EFA3-C545-669D240B6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700" y="2836863"/>
            <a:ext cx="3101975" cy="310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4" name="Rectangle 2">
            <a:extLst>
              <a:ext uri="{FF2B5EF4-FFF2-40B4-BE49-F238E27FC236}">
                <a16:creationId xmlns:a16="http://schemas.microsoft.com/office/drawing/2014/main" id="{C05FADCE-447F-FEAF-1D09-8C21B64F1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39913"/>
            <a:ext cx="9209088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NimbusSanL-BoldCond" charset="0"/>
                <a:ea typeface="ＭＳ Ｐゴシック" panose="020B0600070205080204" pitchFamily="34" charset="-128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NimbusSanL-BoldCond" charset="0"/>
                <a:ea typeface="ＭＳ Ｐゴシック" panose="020B0600070205080204" pitchFamily="34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0"/>
              </a:spcBef>
            </a:pPr>
            <a:r>
              <a:rPr lang="bg-BG" altLang="pt-BR" sz="3600" b="1" dirty="0" err="1">
                <a:solidFill>
                  <a:srgbClr val="003366"/>
                </a:solidFill>
                <a:latin typeface="Georgia" panose="02040502050405020303" pitchFamily="18" charset="0"/>
              </a:rPr>
              <a:t>Persistência</a:t>
            </a:r>
            <a:r>
              <a:rPr lang="bg-BG" altLang="pt-BR" sz="3600" b="1" dirty="0">
                <a:solidFill>
                  <a:srgbClr val="003366"/>
                </a:solidFill>
                <a:latin typeface="Georgia" panose="02040502050405020303" pitchFamily="18" charset="0"/>
              </a:rPr>
              <a:t> </a:t>
            </a:r>
            <a:r>
              <a:rPr lang="bg-BG" altLang="pt-BR" sz="3600" b="1" dirty="0" err="1">
                <a:solidFill>
                  <a:srgbClr val="003366"/>
                </a:solidFill>
                <a:latin typeface="Georgia" panose="02040502050405020303" pitchFamily="18" charset="0"/>
              </a:rPr>
              <a:t>Alternativa</a:t>
            </a:r>
            <a:r>
              <a:rPr lang="bg-BG" altLang="pt-BR" sz="3600" b="1" dirty="0">
                <a:solidFill>
                  <a:srgbClr val="003366"/>
                </a:solidFill>
                <a:latin typeface="Georgia" panose="02040502050405020303" pitchFamily="18" charset="0"/>
              </a:rPr>
              <a:t>: </a:t>
            </a:r>
            <a:r>
              <a:rPr lang="bg-BG" altLang="pt-BR" sz="3600" b="1" dirty="0" err="1">
                <a:solidFill>
                  <a:srgbClr val="FF0000"/>
                </a:solidFill>
                <a:latin typeface="Georgia" panose="02040502050405020303" pitchFamily="18" charset="0"/>
              </a:rPr>
              <a:t>Shared</a:t>
            </a:r>
            <a:r>
              <a:rPr lang="bg-BG" altLang="pt-BR" sz="3600" b="1" dirty="0">
                <a:solidFill>
                  <a:srgbClr val="FF0000"/>
                </a:solidFill>
                <a:latin typeface="Georgia" panose="02040502050405020303" pitchFamily="18" charset="0"/>
              </a:rPr>
              <a:t> </a:t>
            </a:r>
            <a:r>
              <a:rPr lang="bg-BG" altLang="pt-BR" sz="3600" b="1" dirty="0" err="1">
                <a:solidFill>
                  <a:srgbClr val="FF0000"/>
                </a:solidFill>
                <a:latin typeface="Georgia" panose="02040502050405020303" pitchFamily="18" charset="0"/>
              </a:rPr>
              <a:t>Preference</a:t>
            </a:r>
            <a:r>
              <a:rPr lang="pt-BR" altLang="pt-BR" sz="3600" b="1" dirty="0">
                <a:solidFill>
                  <a:srgbClr val="FF0000"/>
                </a:solidFill>
                <a:latin typeface="Georgia" panose="02040502050405020303" pitchFamily="18" charset="0"/>
              </a:rPr>
              <a:t> </a:t>
            </a:r>
            <a:r>
              <a:rPr lang="pt-BR" altLang="pt-BR" sz="3600" b="1" dirty="0">
                <a:solidFill>
                  <a:srgbClr val="003366"/>
                </a:solidFill>
                <a:latin typeface="Georgia" panose="02040502050405020303" pitchFamily="18" charset="0"/>
              </a:rPr>
              <a:t>e</a:t>
            </a:r>
            <a:r>
              <a:rPr lang="bg-BG" altLang="pt-BR" sz="3600" b="1" dirty="0">
                <a:solidFill>
                  <a:srgbClr val="003366"/>
                </a:solidFill>
                <a:latin typeface="Georgia" panose="02040502050405020303" pitchFamily="18" charset="0"/>
              </a:rPr>
              <a:t> </a:t>
            </a:r>
            <a:r>
              <a:rPr lang="bg-BG" altLang="pt-BR" sz="3600" b="1" dirty="0" err="1">
                <a:solidFill>
                  <a:srgbClr val="FF0000"/>
                </a:solidFill>
                <a:latin typeface="Georgia" panose="02040502050405020303" pitchFamily="18" charset="0"/>
              </a:rPr>
              <a:t>Preference</a:t>
            </a:r>
            <a:r>
              <a:rPr lang="bg-BG" altLang="pt-BR" sz="3600" b="1" dirty="0">
                <a:solidFill>
                  <a:srgbClr val="FF0000"/>
                </a:solidFill>
                <a:latin typeface="Georgia" panose="02040502050405020303" pitchFamily="18" charset="0"/>
              </a:rPr>
              <a:t> </a:t>
            </a:r>
            <a:r>
              <a:rPr lang="bg-BG" altLang="pt-BR" sz="3600" b="1" dirty="0" err="1">
                <a:solidFill>
                  <a:srgbClr val="FF0000"/>
                </a:solidFill>
                <a:latin typeface="Georgia" panose="02040502050405020303" pitchFamily="18" charset="0"/>
              </a:rPr>
              <a:t>Screen</a:t>
            </a:r>
            <a:endParaRPr lang="pt-BR" altLang="pt-BR" sz="3600" b="1" dirty="0">
              <a:solidFill>
                <a:srgbClr val="FF0000"/>
              </a:solidFill>
              <a:latin typeface="Georgia" panose="02040502050405020303" pitchFamily="18" charset="0"/>
            </a:endParaRPr>
          </a:p>
          <a:p>
            <a:pPr algn="ctr" eaLnBrk="1" hangingPunct="1">
              <a:lnSpc>
                <a:spcPct val="85000"/>
              </a:lnSpc>
              <a:spcBef>
                <a:spcPct val="0"/>
              </a:spcBef>
            </a:pPr>
            <a:endParaRPr lang="pt-BR" altLang="pt-BR" sz="36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sp>
        <p:nvSpPr>
          <p:cNvPr id="28675" name="Text Box 3">
            <a:extLst>
              <a:ext uri="{FF2B5EF4-FFF2-40B4-BE49-F238E27FC236}">
                <a16:creationId xmlns:a16="http://schemas.microsoft.com/office/drawing/2014/main" id="{F815B366-29A6-F639-F0CE-51DF6721EC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38" y="5580063"/>
            <a:ext cx="9085262" cy="131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pt-BR" altLang="pt-BR" sz="2800" b="1">
                <a:solidFill>
                  <a:srgbClr val="000000"/>
                </a:solidFill>
              </a:rPr>
              <a:t>Robison Cris Brito</a:t>
            </a:r>
          </a:p>
          <a:p>
            <a:pPr algn="ctr" eaLnBrk="1" hangingPunct="1"/>
            <a:r>
              <a:rPr lang="pt-BR" altLang="pt-BR" sz="2600" b="1" i="1">
                <a:solidFill>
                  <a:srgbClr val="000000"/>
                </a:solidFill>
              </a:rPr>
              <a:t>robison@utfpr.edu.br</a:t>
            </a:r>
          </a:p>
          <a:p>
            <a:pPr algn="ctr" eaLnBrk="1" hangingPunct="1"/>
            <a:r>
              <a:rPr lang="pt-BR" altLang="pt-BR" sz="2600" b="1" i="1">
                <a:solidFill>
                  <a:srgbClr val="000000"/>
                </a:solidFill>
              </a:rPr>
              <a:t>@robisonbrito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7F2FCF-7B50-4A44-4031-7B54AFF2F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Android </a:t>
            </a:r>
            <a:r>
              <a:rPr lang="pt-BR" dirty="0" err="1"/>
              <a:t>JetPack</a:t>
            </a:r>
            <a:r>
              <a:rPr lang="pt-BR" dirty="0"/>
              <a:t> </a:t>
            </a:r>
            <a:r>
              <a:rPr lang="pt-BR" dirty="0" err="1"/>
              <a:t>Preference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88FE514-3177-7C7B-A164-AF8CBA0BA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744" y="2420888"/>
            <a:ext cx="6694512" cy="395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828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2DB72E-397D-FFA4-E851-C273F4912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Organização de Uso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1DBBF56-4343-9297-8F68-8AB5D3B4C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852936"/>
            <a:ext cx="7772400" cy="240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27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ítulo 1">
            <a:extLst>
              <a:ext uri="{FF2B5EF4-FFF2-40B4-BE49-F238E27FC236}">
                <a16:creationId xmlns:a16="http://schemas.microsoft.com/office/drawing/2014/main" id="{9C0F84C8-D9D4-D735-10D0-88CD516F45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Utilizando PreferenceScreen</a:t>
            </a:r>
          </a:p>
        </p:txBody>
      </p:sp>
      <p:pic>
        <p:nvPicPr>
          <p:cNvPr id="62466" name="Imagem 3">
            <a:extLst>
              <a:ext uri="{FF2B5EF4-FFF2-40B4-BE49-F238E27FC236}">
                <a16:creationId xmlns:a16="http://schemas.microsoft.com/office/drawing/2014/main" id="{8BECCC56-5871-93E8-9F51-4D6336BC0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38" y="2308225"/>
            <a:ext cx="3754437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7" name="Imagem 4">
            <a:extLst>
              <a:ext uri="{FF2B5EF4-FFF2-40B4-BE49-F238E27FC236}">
                <a16:creationId xmlns:a16="http://schemas.microsoft.com/office/drawing/2014/main" id="{D59A1F74-2085-B076-2B15-BAB2985D0C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575" y="2425700"/>
            <a:ext cx="1765300" cy="172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468" name="Imagem 5">
            <a:extLst>
              <a:ext uri="{FF2B5EF4-FFF2-40B4-BE49-F238E27FC236}">
                <a16:creationId xmlns:a16="http://schemas.microsoft.com/office/drawing/2014/main" id="{41052B12-39F4-BD2F-C2DC-7FBD2AE68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225" y="3421063"/>
            <a:ext cx="2078038" cy="204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9" name="Imagem 6">
            <a:extLst>
              <a:ext uri="{FF2B5EF4-FFF2-40B4-BE49-F238E27FC236}">
                <a16:creationId xmlns:a16="http://schemas.microsoft.com/office/drawing/2014/main" id="{522AD992-98C4-EE9D-AB22-8CFB89A77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25" y="4941888"/>
            <a:ext cx="2557463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2470" name="Conector de Seta Reta 8">
            <a:extLst>
              <a:ext uri="{FF2B5EF4-FFF2-40B4-BE49-F238E27FC236}">
                <a16:creationId xmlns:a16="http://schemas.microsoft.com/office/drawing/2014/main" id="{66D92096-4ADA-5A39-D2E6-3193A41AB79A}"/>
              </a:ext>
            </a:extLst>
          </p:cNvPr>
          <p:cNvCxnSpPr>
            <a:cxnSpLocks noChangeShapeType="1"/>
            <a:endCxn id="62467" idx="1"/>
          </p:cNvCxnSpPr>
          <p:nvPr/>
        </p:nvCxnSpPr>
        <p:spPr bwMode="auto">
          <a:xfrm flipV="1">
            <a:off x="3276600" y="3289300"/>
            <a:ext cx="1196975" cy="863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2471" name="Conector de Seta Reta 10">
            <a:extLst>
              <a:ext uri="{FF2B5EF4-FFF2-40B4-BE49-F238E27FC236}">
                <a16:creationId xmlns:a16="http://schemas.microsoft.com/office/drawing/2014/main" id="{5CBD299B-9547-840D-A151-E0746CF292E7}"/>
              </a:ext>
            </a:extLst>
          </p:cNvPr>
          <p:cNvCxnSpPr>
            <a:cxnSpLocks noChangeShapeType="1"/>
            <a:endCxn id="62468" idx="1"/>
          </p:cNvCxnSpPr>
          <p:nvPr/>
        </p:nvCxnSpPr>
        <p:spPr bwMode="auto">
          <a:xfrm flipV="1">
            <a:off x="1979712" y="4444207"/>
            <a:ext cx="4773513" cy="568969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2472" name="Conector de Seta Reta 12">
            <a:extLst>
              <a:ext uri="{FF2B5EF4-FFF2-40B4-BE49-F238E27FC236}">
                <a16:creationId xmlns:a16="http://schemas.microsoft.com/office/drawing/2014/main" id="{A169B0C0-56BF-6E21-FA13-714CD7B66A4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835150" y="5732463"/>
            <a:ext cx="2232025" cy="2889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4751C3-D874-1937-A4C7-FE3BD47C6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uma tela de </a:t>
            </a:r>
            <a:r>
              <a:rPr lang="pt-BR" dirty="0" err="1"/>
              <a:t>Preference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AB2AB24-F10E-488C-3DC8-9A5A4896B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348880"/>
            <a:ext cx="5254352" cy="435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440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ítulo 1">
            <a:extLst>
              <a:ext uri="{FF2B5EF4-FFF2-40B4-BE49-F238E27FC236}">
                <a16:creationId xmlns:a16="http://schemas.microsoft.com/office/drawing/2014/main" id="{20B2B441-A20B-60C1-AD02-E1FB8A9721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505" y="798513"/>
            <a:ext cx="9031734" cy="1800225"/>
          </a:xfrm>
        </p:spPr>
        <p:txBody>
          <a:bodyPr/>
          <a:lstStyle/>
          <a:p>
            <a:r>
              <a:rPr lang="pt-BR" altLang="pt-BR" dirty="0"/>
              <a:t>Biblioteca de Dependência</a:t>
            </a:r>
          </a:p>
        </p:txBody>
      </p:sp>
      <p:pic>
        <p:nvPicPr>
          <p:cNvPr id="63490" name="Imagem 3">
            <a:extLst>
              <a:ext uri="{FF2B5EF4-FFF2-40B4-BE49-F238E27FC236}">
                <a16:creationId xmlns:a16="http://schemas.microsoft.com/office/drawing/2014/main" id="{235E0FAA-A569-1A95-D777-C8BA51647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3068638"/>
            <a:ext cx="7772400" cy="273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3491" name="Conector de Seta Reta 5">
            <a:extLst>
              <a:ext uri="{FF2B5EF4-FFF2-40B4-BE49-F238E27FC236}">
                <a16:creationId xmlns:a16="http://schemas.microsoft.com/office/drawing/2014/main" id="{DACE282C-698E-C548-9A63-48944FDC645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092950" y="3284538"/>
            <a:ext cx="1727200" cy="14398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0BC439-066C-51F4-A2B5-86FEB9580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Editando Tela de Configuração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0BD29CB-A6B9-9458-243D-BEEF0A4BA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860687"/>
            <a:ext cx="2738994" cy="4797152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5B4D9EB7-7EC1-FB37-0EAA-DC82656AA787}"/>
              </a:ext>
            </a:extLst>
          </p:cNvPr>
          <p:cNvCxnSpPr/>
          <p:nvPr/>
        </p:nvCxnSpPr>
        <p:spPr bwMode="auto">
          <a:xfrm flipH="1">
            <a:off x="2627784" y="3429000"/>
            <a:ext cx="4248472" cy="151216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70756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ítulo 1">
            <a:extLst>
              <a:ext uri="{FF2B5EF4-FFF2-40B4-BE49-F238E27FC236}">
                <a16:creationId xmlns:a16="http://schemas.microsoft.com/office/drawing/2014/main" id="{3DDBBF16-9F00-15A2-019B-CD2DFC0113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Clica e arrasta os componentes</a:t>
            </a:r>
          </a:p>
        </p:txBody>
      </p:sp>
      <p:pic>
        <p:nvPicPr>
          <p:cNvPr id="66562" name="Imagem 3">
            <a:extLst>
              <a:ext uri="{FF2B5EF4-FFF2-40B4-BE49-F238E27FC236}">
                <a16:creationId xmlns:a16="http://schemas.microsoft.com/office/drawing/2014/main" id="{64DE6584-F481-49CD-1E73-0405B6811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76475"/>
            <a:ext cx="7772400" cy="417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6563" name="Conector de Seta Reta 5">
            <a:extLst>
              <a:ext uri="{FF2B5EF4-FFF2-40B4-BE49-F238E27FC236}">
                <a16:creationId xmlns:a16="http://schemas.microsoft.com/office/drawing/2014/main" id="{3FD77136-F463-5FA9-6342-DD69B73B30D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48038" y="2997200"/>
            <a:ext cx="1079500" cy="13684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>
            <a:extLst>
              <a:ext uri="{FF2B5EF4-FFF2-40B4-BE49-F238E27FC236}">
                <a16:creationId xmlns:a16="http://schemas.microsoft.com/office/drawing/2014/main" id="{11E913BA-59F9-4B4D-7FF3-979696015C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8475" y="549275"/>
            <a:ext cx="7375525" cy="1800225"/>
          </a:xfrm>
        </p:spPr>
        <p:txBody>
          <a:bodyPr/>
          <a:lstStyle/>
          <a:p>
            <a:pPr eaLnBrk="1" hangingPunct="1">
              <a:buFont typeface="Times New Roman" charset="0"/>
              <a:buNone/>
              <a:defRPr/>
            </a:pPr>
            <a:r>
              <a:rPr lang="pt-BR" dirty="0" err="1">
                <a:cs typeface="+mj-cs"/>
              </a:rPr>
              <a:t>PreferenceActivity</a:t>
            </a:r>
            <a:endParaRPr lang="pt-BR" dirty="0">
              <a:cs typeface="+mj-cs"/>
            </a:endParaRPr>
          </a:p>
        </p:txBody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280CD9DC-894B-7F8F-129A-87A114BA3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1844675"/>
            <a:ext cx="3719513" cy="4248150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pt-BR"/>
          </a:p>
        </p:txBody>
      </p:sp>
      <p:cxnSp>
        <p:nvCxnSpPr>
          <p:cNvPr id="33796" name="Conector de Seta Reta 3">
            <a:extLst>
              <a:ext uri="{FF2B5EF4-FFF2-40B4-BE49-F238E27FC236}">
                <a16:creationId xmlns:a16="http://schemas.microsoft.com/office/drawing/2014/main" id="{A9901E65-A207-4720-2D0D-FBEC5035872E}"/>
              </a:ext>
            </a:extLst>
          </p:cNvPr>
          <p:cNvCxnSpPr>
            <a:cxnSpLocks/>
            <a:endCxn id="33794" idx="1"/>
          </p:cNvCxnSpPr>
          <p:nvPr/>
        </p:nvCxnSpPr>
        <p:spPr bwMode="auto">
          <a:xfrm>
            <a:off x="1116013" y="2582863"/>
            <a:ext cx="4176712" cy="13858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pic>
        <p:nvPicPr>
          <p:cNvPr id="33798" name="Imagem 5">
            <a:extLst>
              <a:ext uri="{FF2B5EF4-FFF2-40B4-BE49-F238E27FC236}">
                <a16:creationId xmlns:a16="http://schemas.microsoft.com/office/drawing/2014/main" id="{BCF789AB-CD79-A7A4-7D7C-4A3461EB6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6018213"/>
            <a:ext cx="136207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C79A7C19-F67F-90F3-F29F-0A2AD42D7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7394" y="1847849"/>
            <a:ext cx="3704978" cy="42449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642B1C2-407B-3275-EC88-A401AC15A9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628" y="2186782"/>
            <a:ext cx="4800412" cy="186259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887B630D-5101-747B-F9DC-8F5AAD0DD4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896" y="5995087"/>
            <a:ext cx="4841004" cy="20264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79A7C19-F67F-90F3-F29F-0A2AD42D7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089" y="1916832"/>
            <a:ext cx="3704978" cy="4244975"/>
          </a:xfrm>
          <a:prstGeom prst="rect">
            <a:avLst/>
          </a:prstGeom>
        </p:spPr>
      </p:pic>
      <p:sp>
        <p:nvSpPr>
          <p:cNvPr id="284674" name="Rectangle 2">
            <a:extLst>
              <a:ext uri="{FF2B5EF4-FFF2-40B4-BE49-F238E27FC236}">
                <a16:creationId xmlns:a16="http://schemas.microsoft.com/office/drawing/2014/main" id="{11E913BA-59F9-4B4D-7FF3-979696015C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8475" y="549275"/>
            <a:ext cx="7375525" cy="1800225"/>
          </a:xfrm>
        </p:spPr>
        <p:txBody>
          <a:bodyPr/>
          <a:lstStyle/>
          <a:p>
            <a:pPr eaLnBrk="1" hangingPunct="1">
              <a:buFont typeface="Times New Roman" charset="0"/>
              <a:buNone/>
              <a:defRPr/>
            </a:pPr>
            <a:r>
              <a:rPr lang="pt-BR" dirty="0" err="1">
                <a:cs typeface="+mj-cs"/>
              </a:rPr>
              <a:t>PreferenceCategory</a:t>
            </a:r>
            <a:endParaRPr lang="pt-BR" dirty="0">
              <a:cs typeface="+mj-cs"/>
            </a:endParaRPr>
          </a:p>
        </p:txBody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280CD9DC-894B-7F8F-129A-87A114BA3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2349499"/>
            <a:ext cx="3719647" cy="1727573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pt-BR"/>
          </a:p>
        </p:txBody>
      </p:sp>
      <p:cxnSp>
        <p:nvCxnSpPr>
          <p:cNvPr id="33796" name="Conector de Seta Reta 3">
            <a:extLst>
              <a:ext uri="{FF2B5EF4-FFF2-40B4-BE49-F238E27FC236}">
                <a16:creationId xmlns:a16="http://schemas.microsoft.com/office/drawing/2014/main" id="{A9901E65-A207-4720-2D0D-FBEC5035872E}"/>
              </a:ext>
            </a:extLst>
          </p:cNvPr>
          <p:cNvCxnSpPr>
            <a:cxnSpLocks/>
            <a:endCxn id="33794" idx="1"/>
          </p:cNvCxnSpPr>
          <p:nvPr/>
        </p:nvCxnSpPr>
        <p:spPr bwMode="auto">
          <a:xfrm>
            <a:off x="1116013" y="2582863"/>
            <a:ext cx="4176712" cy="63042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31600967-BE0D-E58C-FE02-A28DA7916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2159000"/>
            <a:ext cx="3264297" cy="28634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19A89AB-4F27-41BC-6D9B-D1617D18D2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605" y="3723658"/>
            <a:ext cx="1541870" cy="23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001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79A7C19-F67F-90F3-F29F-0A2AD42D7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089" y="1916832"/>
            <a:ext cx="3704978" cy="4244975"/>
          </a:xfrm>
          <a:prstGeom prst="rect">
            <a:avLst/>
          </a:prstGeom>
        </p:spPr>
      </p:pic>
      <p:sp>
        <p:nvSpPr>
          <p:cNvPr id="284674" name="Rectangle 2">
            <a:extLst>
              <a:ext uri="{FF2B5EF4-FFF2-40B4-BE49-F238E27FC236}">
                <a16:creationId xmlns:a16="http://schemas.microsoft.com/office/drawing/2014/main" id="{11E913BA-59F9-4B4D-7FF3-979696015C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8475" y="549275"/>
            <a:ext cx="7375525" cy="1800225"/>
          </a:xfrm>
        </p:spPr>
        <p:txBody>
          <a:bodyPr/>
          <a:lstStyle/>
          <a:p>
            <a:pPr eaLnBrk="1" hangingPunct="1">
              <a:buFont typeface="Times New Roman" charset="0"/>
              <a:buNone/>
              <a:defRPr/>
            </a:pPr>
            <a:r>
              <a:rPr lang="pt-BR" dirty="0" err="1">
                <a:cs typeface="+mj-cs"/>
              </a:rPr>
              <a:t>EditTextPreference</a:t>
            </a:r>
            <a:endParaRPr lang="pt-BR" dirty="0">
              <a:cs typeface="+mj-cs"/>
            </a:endParaRPr>
          </a:p>
        </p:txBody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280CD9DC-894B-7F8F-129A-87A114BA3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2845172"/>
            <a:ext cx="3719647" cy="583828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3CE4FD1-CA9C-3250-4440-DDE8217CC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256724"/>
            <a:ext cx="3888432" cy="1078933"/>
          </a:xfrm>
          <a:prstGeom prst="rect">
            <a:avLst/>
          </a:prstGeom>
        </p:spPr>
      </p:pic>
      <p:cxnSp>
        <p:nvCxnSpPr>
          <p:cNvPr id="33796" name="Conector de Seta Reta 3">
            <a:extLst>
              <a:ext uri="{FF2B5EF4-FFF2-40B4-BE49-F238E27FC236}">
                <a16:creationId xmlns:a16="http://schemas.microsoft.com/office/drawing/2014/main" id="{A9901E65-A207-4720-2D0D-FBEC5035872E}"/>
              </a:ext>
            </a:extLst>
          </p:cNvPr>
          <p:cNvCxnSpPr>
            <a:cxnSpLocks/>
            <a:endCxn id="33794" idx="1"/>
          </p:cNvCxnSpPr>
          <p:nvPr/>
        </p:nvCxnSpPr>
        <p:spPr bwMode="auto">
          <a:xfrm>
            <a:off x="2123728" y="2492896"/>
            <a:ext cx="3168997" cy="64419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D25BA670-20D4-79B8-C565-B0D3CF5EAF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6807" y="4077072"/>
            <a:ext cx="2755900" cy="1231900"/>
          </a:xfrm>
          <a:prstGeom prst="rect">
            <a:avLst/>
          </a:prstGeom>
        </p:spPr>
      </p:pic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D9513B97-C7CA-B428-A474-D188641CD3E0}"/>
              </a:ext>
            </a:extLst>
          </p:cNvPr>
          <p:cNvCxnSpPr/>
          <p:nvPr/>
        </p:nvCxnSpPr>
        <p:spPr bwMode="auto">
          <a:xfrm flipH="1">
            <a:off x="4860032" y="3151600"/>
            <a:ext cx="1080120" cy="88771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EA59CFCA-C26D-F4E2-652E-C0F24E158623}"/>
              </a:ext>
            </a:extLst>
          </p:cNvPr>
          <p:cNvCxnSpPr>
            <a:cxnSpLocks/>
          </p:cNvCxnSpPr>
          <p:nvPr/>
        </p:nvCxnSpPr>
        <p:spPr bwMode="auto">
          <a:xfrm flipH="1">
            <a:off x="1259632" y="3335657"/>
            <a:ext cx="2016224" cy="86378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6CC9EEE-9C5C-56E6-6D74-6182670FCAB0}"/>
              </a:ext>
            </a:extLst>
          </p:cNvPr>
          <p:cNvSpPr txBox="1"/>
          <p:nvPr/>
        </p:nvSpPr>
        <p:spPr>
          <a:xfrm>
            <a:off x="107504" y="4199443"/>
            <a:ext cx="16609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tx1"/>
                </a:solidFill>
              </a:rPr>
              <a:t>Se apresenta prévia do dado na tela principal</a:t>
            </a:r>
          </a:p>
        </p:txBody>
      </p:sp>
    </p:spTree>
    <p:extLst>
      <p:ext uri="{BB962C8B-B14F-4D97-AF65-F5344CB8AC3E}">
        <p14:creationId xmlns:p14="http://schemas.microsoft.com/office/powerpoint/2010/main" val="1367758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5" name="Rectangle 3">
            <a:extLst>
              <a:ext uri="{FF2B5EF4-FFF2-40B4-BE49-F238E27FC236}">
                <a16:creationId xmlns:a16="http://schemas.microsoft.com/office/drawing/2014/main" id="{A82560A7-6617-01C5-60A4-02605056D0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8475" y="476250"/>
            <a:ext cx="7375525" cy="1800225"/>
          </a:xfrm>
        </p:spPr>
        <p:txBody>
          <a:bodyPr/>
          <a:lstStyle/>
          <a:p>
            <a:pPr eaLnBrk="1" hangingPunct="1">
              <a:buFont typeface="Times New Roman" charset="0"/>
              <a:buNone/>
              <a:defRPr/>
            </a:pPr>
            <a:r>
              <a:rPr lang="pt-BR" dirty="0">
                <a:cs typeface="+mj-cs"/>
              </a:rPr>
              <a:t>Utilizando </a:t>
            </a:r>
            <a:r>
              <a:rPr lang="pt-BR" dirty="0" err="1">
                <a:cs typeface="+mj-cs"/>
              </a:rPr>
              <a:t>SQLite</a:t>
            </a:r>
            <a:endParaRPr lang="pt-BR" dirty="0">
              <a:cs typeface="+mj-cs"/>
            </a:endParaRPr>
          </a:p>
        </p:txBody>
      </p:sp>
      <p:sp>
        <p:nvSpPr>
          <p:cNvPr id="30722" name="Rectangle 7">
            <a:extLst>
              <a:ext uri="{FF2B5EF4-FFF2-40B4-BE49-F238E27FC236}">
                <a16:creationId xmlns:a16="http://schemas.microsoft.com/office/drawing/2014/main" id="{3ED9547E-B097-32BE-54B3-23DBC234FD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060575"/>
            <a:ext cx="8224838" cy="4068763"/>
          </a:xfrm>
        </p:spPr>
        <p:txBody>
          <a:bodyPr/>
          <a:lstStyle/>
          <a:p>
            <a:pPr eaLnBrk="1" hangingPunct="1">
              <a:buFont typeface="Times New Roman" panose="02020603050405020304" pitchFamily="18" charset="0"/>
              <a:buChar char="•"/>
            </a:pPr>
            <a:r>
              <a:rPr lang="pt-BR" altLang="pt-BR"/>
              <a:t>SQLite pode ser </a:t>
            </a:r>
            <a:r>
              <a:rPr lang="pt-BR" altLang="en-US"/>
              <a:t>“</a:t>
            </a:r>
            <a:r>
              <a:rPr lang="pt-BR" altLang="pt-BR"/>
              <a:t>muito recurso</a:t>
            </a:r>
            <a:r>
              <a:rPr lang="pt-BR" altLang="en-US"/>
              <a:t>”</a:t>
            </a:r>
            <a:r>
              <a:rPr lang="pt-BR" altLang="pt-BR"/>
              <a:t> para </a:t>
            </a:r>
            <a:r>
              <a:rPr lang="pt-BR" altLang="en-US"/>
              <a:t>“</a:t>
            </a:r>
            <a:r>
              <a:rPr lang="pt-BR" altLang="pt-BR"/>
              <a:t>pouca persistência</a:t>
            </a:r>
            <a:r>
              <a:rPr lang="pt-BR" altLang="en-US"/>
              <a:t>”</a:t>
            </a:r>
            <a:endParaRPr lang="pt-BR" altLang="pt-BR"/>
          </a:p>
          <a:p>
            <a:pPr eaLnBrk="1" hangingPunct="1">
              <a:buFont typeface="Times New Roman" panose="02020603050405020304" pitchFamily="18" charset="0"/>
              <a:buChar char="•"/>
            </a:pPr>
            <a:r>
              <a:rPr lang="pt-BR" altLang="pt-BR"/>
              <a:t>Exemplo:</a:t>
            </a:r>
          </a:p>
          <a:p>
            <a:pPr lvl="1" eaLnBrk="1" hangingPunct="1">
              <a:buFont typeface="Times New Roman" panose="02020603050405020304" pitchFamily="18" charset="0"/>
              <a:buChar char="•"/>
            </a:pPr>
            <a:r>
              <a:rPr lang="pt-BR" altLang="pt-BR"/>
              <a:t>Pontuação de jogo</a:t>
            </a:r>
          </a:p>
          <a:p>
            <a:pPr lvl="1" eaLnBrk="1" hangingPunct="1">
              <a:buFont typeface="Times New Roman" panose="02020603050405020304" pitchFamily="18" charset="0"/>
              <a:buChar char="•"/>
            </a:pPr>
            <a:r>
              <a:rPr lang="pt-BR" altLang="pt-BR"/>
              <a:t>Valor de campos na tela</a:t>
            </a:r>
          </a:p>
          <a:p>
            <a:pPr lvl="1" eaLnBrk="1" hangingPunct="1">
              <a:buFont typeface="Times New Roman" panose="02020603050405020304" pitchFamily="18" charset="0"/>
              <a:buChar char="•"/>
            </a:pPr>
            <a:r>
              <a:rPr lang="pt-BR" altLang="pt-BR"/>
              <a:t>Configuração do aplicativo</a:t>
            </a:r>
          </a:p>
          <a:p>
            <a:pPr eaLnBrk="1" hangingPunct="1">
              <a:buFont typeface="Times New Roman" panose="02020603050405020304" pitchFamily="18" charset="0"/>
              <a:buChar char="•"/>
            </a:pPr>
            <a:r>
              <a:rPr lang="pt-BR" altLang="pt-BR"/>
              <a:t>Técnicas para persistência alternativa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altLang="pt-BR"/>
              <a:t>Shared Preferences;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altLang="pt-BR"/>
              <a:t>PreferenceActivity;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altLang="pt-BR"/>
              <a:t>Internal Storage;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altLang="pt-BR"/>
              <a:t>Armazenamento em Cache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altLang="pt-BR"/>
              <a:t>External Storage;</a:t>
            </a:r>
          </a:p>
          <a:p>
            <a:pPr lvl="1" eaLnBrk="1" hangingPunct="1">
              <a:buFont typeface="Times New Roman" panose="02020603050405020304" pitchFamily="18" charset="0"/>
              <a:buChar char="•"/>
            </a:pPr>
            <a:endParaRPr lang="pt-BR" altLang="pt-BR" b="1"/>
          </a:p>
          <a:p>
            <a:pPr eaLnBrk="1" hangingPunct="1">
              <a:buFont typeface="Times New Roman" panose="02020603050405020304" pitchFamily="18" charset="0"/>
              <a:buChar char="•"/>
            </a:pPr>
            <a:endParaRPr lang="pt-BR" altLang="pt-BR" sz="3200"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10B875B-E404-979F-08C2-12E85ED53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98" y="1941131"/>
            <a:ext cx="4006281" cy="1800225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C79A7C19-F67F-90F3-F29F-0A2AD42D7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3089" y="1916832"/>
            <a:ext cx="3704978" cy="4244975"/>
          </a:xfrm>
          <a:prstGeom prst="rect">
            <a:avLst/>
          </a:prstGeom>
        </p:spPr>
      </p:pic>
      <p:sp>
        <p:nvSpPr>
          <p:cNvPr id="284674" name="Rectangle 2">
            <a:extLst>
              <a:ext uri="{FF2B5EF4-FFF2-40B4-BE49-F238E27FC236}">
                <a16:creationId xmlns:a16="http://schemas.microsoft.com/office/drawing/2014/main" id="{11E913BA-59F9-4B4D-7FF3-979696015C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8475" y="549275"/>
            <a:ext cx="7375525" cy="1800225"/>
          </a:xfrm>
        </p:spPr>
        <p:txBody>
          <a:bodyPr/>
          <a:lstStyle/>
          <a:p>
            <a:pPr eaLnBrk="1" hangingPunct="1">
              <a:buFont typeface="Times New Roman" charset="0"/>
              <a:buNone/>
              <a:defRPr/>
            </a:pPr>
            <a:r>
              <a:rPr lang="pt-BR" dirty="0" err="1">
                <a:cs typeface="+mj-cs"/>
              </a:rPr>
              <a:t>ListPreference</a:t>
            </a:r>
            <a:endParaRPr lang="pt-BR" dirty="0">
              <a:cs typeface="+mj-cs"/>
            </a:endParaRPr>
          </a:p>
        </p:txBody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280CD9DC-894B-7F8F-129A-87A114BA3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3429000"/>
            <a:ext cx="3719647" cy="648072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pt-BR"/>
          </a:p>
        </p:txBody>
      </p:sp>
      <p:cxnSp>
        <p:nvCxnSpPr>
          <p:cNvPr id="33796" name="Conector de Seta Reta 3">
            <a:extLst>
              <a:ext uri="{FF2B5EF4-FFF2-40B4-BE49-F238E27FC236}">
                <a16:creationId xmlns:a16="http://schemas.microsoft.com/office/drawing/2014/main" id="{A9901E65-A207-4720-2D0D-FBEC5035872E}"/>
              </a:ext>
            </a:extLst>
          </p:cNvPr>
          <p:cNvCxnSpPr>
            <a:cxnSpLocks/>
            <a:endCxn id="33794" idx="1"/>
          </p:cNvCxnSpPr>
          <p:nvPr/>
        </p:nvCxnSpPr>
        <p:spPr bwMode="auto">
          <a:xfrm>
            <a:off x="1768475" y="2226128"/>
            <a:ext cx="3524250" cy="152690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D9513B97-C7CA-B428-A474-D188641CD3E0}"/>
              </a:ext>
            </a:extLst>
          </p:cNvPr>
          <p:cNvCxnSpPr>
            <a:cxnSpLocks/>
          </p:cNvCxnSpPr>
          <p:nvPr/>
        </p:nvCxnSpPr>
        <p:spPr bwMode="auto">
          <a:xfrm flipH="1">
            <a:off x="4788024" y="3896432"/>
            <a:ext cx="432048" cy="18064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2" name="Imagem 11">
            <a:extLst>
              <a:ext uri="{FF2B5EF4-FFF2-40B4-BE49-F238E27FC236}">
                <a16:creationId xmlns:a16="http://schemas.microsoft.com/office/drawing/2014/main" id="{0416D549-7671-998F-5ACB-0C3D7936A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1577" y="4155329"/>
            <a:ext cx="27686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036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90B848-60D8-2810-EFE5-DB157D5C7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 </a:t>
            </a:r>
            <a:r>
              <a:rPr lang="pt-BR" dirty="0" err="1"/>
              <a:t>utilizandos</a:t>
            </a:r>
            <a:r>
              <a:rPr lang="pt-BR" dirty="0"/>
              <a:t> no </a:t>
            </a:r>
            <a:r>
              <a:rPr lang="pt-BR" dirty="0" err="1"/>
              <a:t>ListPreference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D100AF9-226D-B3E6-8D49-41B9AFD35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642" y="2708920"/>
            <a:ext cx="6007622" cy="343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968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79A7C19-F67F-90F3-F29F-0A2AD42D7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089" y="1916832"/>
            <a:ext cx="3704978" cy="4244975"/>
          </a:xfrm>
          <a:prstGeom prst="rect">
            <a:avLst/>
          </a:prstGeom>
        </p:spPr>
      </p:pic>
      <p:sp>
        <p:nvSpPr>
          <p:cNvPr id="284674" name="Rectangle 2">
            <a:extLst>
              <a:ext uri="{FF2B5EF4-FFF2-40B4-BE49-F238E27FC236}">
                <a16:creationId xmlns:a16="http://schemas.microsoft.com/office/drawing/2014/main" id="{11E913BA-59F9-4B4D-7FF3-979696015C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8475" y="549275"/>
            <a:ext cx="7375525" cy="1800225"/>
          </a:xfrm>
        </p:spPr>
        <p:txBody>
          <a:bodyPr/>
          <a:lstStyle/>
          <a:p>
            <a:pPr eaLnBrk="1" hangingPunct="1">
              <a:buFont typeface="Times New Roman" charset="0"/>
              <a:buNone/>
              <a:defRPr/>
            </a:pPr>
            <a:r>
              <a:rPr lang="pt-BR" dirty="0" err="1">
                <a:cs typeface="+mj-cs"/>
              </a:rPr>
              <a:t>PreferenceCategory</a:t>
            </a:r>
            <a:endParaRPr lang="pt-BR" dirty="0">
              <a:cs typeface="+mj-cs"/>
            </a:endParaRPr>
          </a:p>
        </p:txBody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280CD9DC-894B-7F8F-129A-87A114BA3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8420" y="4221088"/>
            <a:ext cx="3719647" cy="1561552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pt-BR"/>
          </a:p>
        </p:txBody>
      </p:sp>
      <p:cxnSp>
        <p:nvCxnSpPr>
          <p:cNvPr id="33796" name="Conector de Seta Reta 3">
            <a:extLst>
              <a:ext uri="{FF2B5EF4-FFF2-40B4-BE49-F238E27FC236}">
                <a16:creationId xmlns:a16="http://schemas.microsoft.com/office/drawing/2014/main" id="{A9901E65-A207-4720-2D0D-FBEC5035872E}"/>
              </a:ext>
            </a:extLst>
          </p:cNvPr>
          <p:cNvCxnSpPr>
            <a:cxnSpLocks/>
            <a:stCxn id="3" idx="3"/>
            <a:endCxn id="33794" idx="1"/>
          </p:cNvCxnSpPr>
          <p:nvPr/>
        </p:nvCxnSpPr>
        <p:spPr bwMode="auto">
          <a:xfrm>
            <a:off x="3275856" y="2146502"/>
            <a:ext cx="2022564" cy="28553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pic>
        <p:nvPicPr>
          <p:cNvPr id="6" name="Imagem 5">
            <a:extLst>
              <a:ext uri="{FF2B5EF4-FFF2-40B4-BE49-F238E27FC236}">
                <a16:creationId xmlns:a16="http://schemas.microsoft.com/office/drawing/2014/main" id="{519A89AB-4F27-41BC-6D9B-D1617D18D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05" y="3723658"/>
            <a:ext cx="1541870" cy="23591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E450F2D-1C17-4148-2825-9847770622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605" y="2018630"/>
            <a:ext cx="3049251" cy="25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804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3DC57144-2E0B-04D1-8953-D74681EC8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707" y="2060848"/>
            <a:ext cx="4023277" cy="821730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C79A7C19-F67F-90F3-F29F-0A2AD42D7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3089" y="1916832"/>
            <a:ext cx="3704978" cy="4244975"/>
          </a:xfrm>
          <a:prstGeom prst="rect">
            <a:avLst/>
          </a:prstGeom>
        </p:spPr>
      </p:pic>
      <p:sp>
        <p:nvSpPr>
          <p:cNvPr id="284674" name="Rectangle 2">
            <a:extLst>
              <a:ext uri="{FF2B5EF4-FFF2-40B4-BE49-F238E27FC236}">
                <a16:creationId xmlns:a16="http://schemas.microsoft.com/office/drawing/2014/main" id="{11E913BA-59F9-4B4D-7FF3-979696015C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5617" y="549275"/>
            <a:ext cx="8028384" cy="1800225"/>
          </a:xfrm>
        </p:spPr>
        <p:txBody>
          <a:bodyPr/>
          <a:lstStyle/>
          <a:p>
            <a:pPr eaLnBrk="1" hangingPunct="1">
              <a:buFont typeface="Times New Roman" charset="0"/>
              <a:buNone/>
              <a:defRPr/>
            </a:pPr>
            <a:r>
              <a:rPr lang="pt-BR" dirty="0" err="1">
                <a:cs typeface="+mj-cs"/>
              </a:rPr>
              <a:t>SwitchPreferenceCompat</a:t>
            </a:r>
            <a:endParaRPr lang="pt-BR" dirty="0">
              <a:cs typeface="+mj-cs"/>
            </a:endParaRPr>
          </a:p>
        </p:txBody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280CD9DC-894B-7F8F-129A-87A114BA3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8420" y="4581128"/>
            <a:ext cx="3719647" cy="504056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pt-BR"/>
          </a:p>
        </p:txBody>
      </p:sp>
      <p:cxnSp>
        <p:nvCxnSpPr>
          <p:cNvPr id="33796" name="Conector de Seta Reta 3">
            <a:extLst>
              <a:ext uri="{FF2B5EF4-FFF2-40B4-BE49-F238E27FC236}">
                <a16:creationId xmlns:a16="http://schemas.microsoft.com/office/drawing/2014/main" id="{A9901E65-A207-4720-2D0D-FBEC5035872E}"/>
              </a:ext>
            </a:extLst>
          </p:cNvPr>
          <p:cNvCxnSpPr>
            <a:cxnSpLocks/>
            <a:endCxn id="33794" idx="1"/>
          </p:cNvCxnSpPr>
          <p:nvPr/>
        </p:nvCxnSpPr>
        <p:spPr bwMode="auto">
          <a:xfrm>
            <a:off x="2555776" y="2276872"/>
            <a:ext cx="2742644" cy="255628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632126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79A7C19-F67F-90F3-F29F-0A2AD42D7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089" y="1916832"/>
            <a:ext cx="3704978" cy="4244975"/>
          </a:xfrm>
          <a:prstGeom prst="rect">
            <a:avLst/>
          </a:prstGeom>
        </p:spPr>
      </p:pic>
      <p:sp>
        <p:nvSpPr>
          <p:cNvPr id="284674" name="Rectangle 2">
            <a:extLst>
              <a:ext uri="{FF2B5EF4-FFF2-40B4-BE49-F238E27FC236}">
                <a16:creationId xmlns:a16="http://schemas.microsoft.com/office/drawing/2014/main" id="{11E913BA-59F9-4B4D-7FF3-979696015C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5617" y="549275"/>
            <a:ext cx="8028384" cy="1800225"/>
          </a:xfrm>
        </p:spPr>
        <p:txBody>
          <a:bodyPr/>
          <a:lstStyle/>
          <a:p>
            <a:pPr eaLnBrk="1" hangingPunct="1">
              <a:buFont typeface="Times New Roman" charset="0"/>
              <a:buNone/>
              <a:defRPr/>
            </a:pPr>
            <a:r>
              <a:rPr lang="pt-BR" dirty="0" err="1">
                <a:cs typeface="+mj-cs"/>
              </a:rPr>
              <a:t>SwitchPreferenceCompat</a:t>
            </a:r>
            <a:endParaRPr lang="pt-BR" dirty="0">
              <a:cs typeface="+mj-cs"/>
            </a:endParaRPr>
          </a:p>
        </p:txBody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280CD9DC-894B-7F8F-129A-87A114BA3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3089" y="5141732"/>
            <a:ext cx="3719647" cy="807548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6135875-82BD-BB5B-4E16-1909FAC59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918" y="1916832"/>
            <a:ext cx="4944865" cy="1224136"/>
          </a:xfrm>
          <a:prstGeom prst="rect">
            <a:avLst/>
          </a:prstGeom>
        </p:spPr>
      </p:pic>
      <p:cxnSp>
        <p:nvCxnSpPr>
          <p:cNvPr id="33796" name="Conector de Seta Reta 3">
            <a:extLst>
              <a:ext uri="{FF2B5EF4-FFF2-40B4-BE49-F238E27FC236}">
                <a16:creationId xmlns:a16="http://schemas.microsoft.com/office/drawing/2014/main" id="{A9901E65-A207-4720-2D0D-FBEC5035872E}"/>
              </a:ext>
            </a:extLst>
          </p:cNvPr>
          <p:cNvCxnSpPr>
            <a:cxnSpLocks/>
            <a:endCxn id="33794" idx="1"/>
          </p:cNvCxnSpPr>
          <p:nvPr/>
        </p:nvCxnSpPr>
        <p:spPr bwMode="auto">
          <a:xfrm>
            <a:off x="1907704" y="2060848"/>
            <a:ext cx="3405385" cy="348465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6408617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>
            <a:extLst>
              <a:ext uri="{FF2B5EF4-FFF2-40B4-BE49-F238E27FC236}">
                <a16:creationId xmlns:a16="http://schemas.microsoft.com/office/drawing/2014/main" id="{352452E0-74F9-6433-B2DD-3EF901CEE8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8475" y="549275"/>
            <a:ext cx="7375525" cy="1800225"/>
          </a:xfrm>
        </p:spPr>
        <p:txBody>
          <a:bodyPr/>
          <a:lstStyle/>
          <a:p>
            <a:pPr eaLnBrk="1" hangingPunct="1">
              <a:buFont typeface="Times New Roman" charset="0"/>
              <a:buNone/>
              <a:defRPr/>
            </a:pPr>
            <a:r>
              <a:rPr lang="pt-BR" dirty="0" err="1">
                <a:cs typeface="+mj-cs"/>
              </a:rPr>
              <a:t>PreferenceActivity</a:t>
            </a:r>
            <a:endParaRPr lang="pt-BR" dirty="0">
              <a:cs typeface="+mj-cs"/>
            </a:endParaRPr>
          </a:p>
        </p:txBody>
      </p:sp>
      <p:pic>
        <p:nvPicPr>
          <p:cNvPr id="35843" name="Imagem 1">
            <a:extLst>
              <a:ext uri="{FF2B5EF4-FFF2-40B4-BE49-F238E27FC236}">
                <a16:creationId xmlns:a16="http://schemas.microsoft.com/office/drawing/2014/main" id="{C8CC919C-207D-D6CD-3FC6-8E82F60A4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763" y="1905000"/>
            <a:ext cx="3613150" cy="404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4" name="Imagem 2">
            <a:extLst>
              <a:ext uri="{FF2B5EF4-FFF2-40B4-BE49-F238E27FC236}">
                <a16:creationId xmlns:a16="http://schemas.microsoft.com/office/drawing/2014/main" id="{259B7BAB-123F-1436-5A2B-8B3D8718B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" y="3222625"/>
            <a:ext cx="5146675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5845" name="Conector de Seta Reta 3">
            <a:extLst>
              <a:ext uri="{FF2B5EF4-FFF2-40B4-BE49-F238E27FC236}">
                <a16:creationId xmlns:a16="http://schemas.microsoft.com/office/drawing/2014/main" id="{A607B8B6-C3A9-B4B7-9C4D-6DCBC73E9048}"/>
              </a:ext>
            </a:extLst>
          </p:cNvPr>
          <p:cNvCxnSpPr>
            <a:cxnSpLocks/>
          </p:cNvCxnSpPr>
          <p:nvPr/>
        </p:nvCxnSpPr>
        <p:spPr bwMode="auto">
          <a:xfrm flipV="1">
            <a:off x="2051050" y="2924175"/>
            <a:ext cx="3600450" cy="7207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5842" name="Rectangle 3">
            <a:extLst>
              <a:ext uri="{FF2B5EF4-FFF2-40B4-BE49-F238E27FC236}">
                <a16:creationId xmlns:a16="http://schemas.microsoft.com/office/drawing/2014/main" id="{78CE2BED-922D-A82C-93C4-31DA9848A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2780928"/>
            <a:ext cx="3719513" cy="441698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pt-BR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>
            <a:extLst>
              <a:ext uri="{FF2B5EF4-FFF2-40B4-BE49-F238E27FC236}">
                <a16:creationId xmlns:a16="http://schemas.microsoft.com/office/drawing/2014/main" id="{DF934331-9CAB-865B-269D-CB812E49B3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8475" y="549275"/>
            <a:ext cx="7375525" cy="1800225"/>
          </a:xfrm>
        </p:spPr>
        <p:txBody>
          <a:bodyPr/>
          <a:lstStyle/>
          <a:p>
            <a:pPr eaLnBrk="1" hangingPunct="1">
              <a:buFont typeface="Times New Roman" charset="0"/>
              <a:buNone/>
              <a:defRPr/>
            </a:pPr>
            <a:r>
              <a:rPr lang="pt-BR" dirty="0" err="1">
                <a:cs typeface="+mj-cs"/>
              </a:rPr>
              <a:t>PreferenceActivity</a:t>
            </a:r>
            <a:endParaRPr lang="pt-BR" dirty="0">
              <a:cs typeface="+mj-cs"/>
            </a:endParaRPr>
          </a:p>
        </p:txBody>
      </p:sp>
      <p:pic>
        <p:nvPicPr>
          <p:cNvPr id="39939" name="Imagem 1">
            <a:extLst>
              <a:ext uri="{FF2B5EF4-FFF2-40B4-BE49-F238E27FC236}">
                <a16:creationId xmlns:a16="http://schemas.microsoft.com/office/drawing/2014/main" id="{24342DA3-89FF-8F0B-187D-E907BDBD8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763" y="1905000"/>
            <a:ext cx="3613150" cy="404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0" name="Imagem 4">
            <a:extLst>
              <a:ext uri="{FF2B5EF4-FFF2-40B4-BE49-F238E27FC236}">
                <a16:creationId xmlns:a16="http://schemas.microsoft.com/office/drawing/2014/main" id="{F7A4B157-092A-FE0F-54F0-B28856432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2784475"/>
            <a:ext cx="3983038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1" name="Imagem 5">
            <a:extLst>
              <a:ext uri="{FF2B5EF4-FFF2-40B4-BE49-F238E27FC236}">
                <a16:creationId xmlns:a16="http://schemas.microsoft.com/office/drawing/2014/main" id="{0552CC9F-1B35-1770-6525-6C08802C8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63" y="4902200"/>
            <a:ext cx="164306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2" name="Imagem 6">
            <a:extLst>
              <a:ext uri="{FF2B5EF4-FFF2-40B4-BE49-F238E27FC236}">
                <a16:creationId xmlns:a16="http://schemas.microsoft.com/office/drawing/2014/main" id="{2594E11F-EA08-21C6-DEDB-C609BE070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8" y="3048000"/>
            <a:ext cx="4495800" cy="184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943" name="Conector de Seta Reta 3">
            <a:extLst>
              <a:ext uri="{FF2B5EF4-FFF2-40B4-BE49-F238E27FC236}">
                <a16:creationId xmlns:a16="http://schemas.microsoft.com/office/drawing/2014/main" id="{58A18C85-027F-1924-69D4-BDEA4F9BC26A}"/>
              </a:ext>
            </a:extLst>
          </p:cNvPr>
          <p:cNvCxnSpPr>
            <a:cxnSpLocks/>
          </p:cNvCxnSpPr>
          <p:nvPr/>
        </p:nvCxnSpPr>
        <p:spPr bwMode="auto">
          <a:xfrm>
            <a:off x="2292350" y="3267075"/>
            <a:ext cx="3359150" cy="12509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9938" name="Rectangle 3">
            <a:extLst>
              <a:ext uri="{FF2B5EF4-FFF2-40B4-BE49-F238E27FC236}">
                <a16:creationId xmlns:a16="http://schemas.microsoft.com/office/drawing/2014/main" id="{EF0B189B-4723-1D06-5363-9CCBD73C8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4149080"/>
            <a:ext cx="3719513" cy="504056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pt-BR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1" name="Imagem 2">
            <a:extLst>
              <a:ext uri="{FF2B5EF4-FFF2-40B4-BE49-F238E27FC236}">
                <a16:creationId xmlns:a16="http://schemas.microsoft.com/office/drawing/2014/main" id="{F29C27E8-2326-BFDE-8514-1F24F38FF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725738"/>
            <a:ext cx="4841875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4674" name="Rectangle 2">
            <a:extLst>
              <a:ext uri="{FF2B5EF4-FFF2-40B4-BE49-F238E27FC236}">
                <a16:creationId xmlns:a16="http://schemas.microsoft.com/office/drawing/2014/main" id="{90745B78-FC4F-65B2-3D3F-64A3762B6F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8475" y="549275"/>
            <a:ext cx="7375525" cy="1800225"/>
          </a:xfrm>
        </p:spPr>
        <p:txBody>
          <a:bodyPr/>
          <a:lstStyle/>
          <a:p>
            <a:pPr eaLnBrk="1" hangingPunct="1">
              <a:buFont typeface="Times New Roman" charset="0"/>
              <a:buNone/>
              <a:defRPr/>
            </a:pPr>
            <a:r>
              <a:rPr lang="pt-BR" dirty="0" err="1">
                <a:cs typeface="+mj-cs"/>
              </a:rPr>
              <a:t>PreferenceActivity</a:t>
            </a:r>
            <a:endParaRPr lang="pt-BR" dirty="0">
              <a:cs typeface="+mj-cs"/>
            </a:endParaRPr>
          </a:p>
        </p:txBody>
      </p:sp>
      <p:pic>
        <p:nvPicPr>
          <p:cNvPr id="40964" name="Imagem 1">
            <a:extLst>
              <a:ext uri="{FF2B5EF4-FFF2-40B4-BE49-F238E27FC236}">
                <a16:creationId xmlns:a16="http://schemas.microsoft.com/office/drawing/2014/main" id="{42405C6B-5823-2D4C-F423-D3875C877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763" y="1905000"/>
            <a:ext cx="3613150" cy="404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0965" name="Conector de Seta Reta 3">
            <a:extLst>
              <a:ext uri="{FF2B5EF4-FFF2-40B4-BE49-F238E27FC236}">
                <a16:creationId xmlns:a16="http://schemas.microsoft.com/office/drawing/2014/main" id="{9E19FCC3-5BD2-7637-0163-802E74C506B6}"/>
              </a:ext>
            </a:extLst>
          </p:cNvPr>
          <p:cNvCxnSpPr>
            <a:cxnSpLocks/>
          </p:cNvCxnSpPr>
          <p:nvPr/>
        </p:nvCxnSpPr>
        <p:spPr bwMode="auto">
          <a:xfrm>
            <a:off x="4211960" y="3140968"/>
            <a:ext cx="1439540" cy="211842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0963" name="Rectangle 3">
            <a:extLst>
              <a:ext uri="{FF2B5EF4-FFF2-40B4-BE49-F238E27FC236}">
                <a16:creationId xmlns:a16="http://schemas.microsoft.com/office/drawing/2014/main" id="{5CD95DA9-23F2-D4C1-111A-335C26CAA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5013175"/>
            <a:ext cx="3719513" cy="360041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DA9C0A60-0927-E299-C5F4-FFA87F7FB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287838"/>
            <a:ext cx="1944216" cy="2391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FDF25C8D-E8B7-CFCA-CC81-1B69B805E5E4}"/>
              </a:ext>
            </a:extLst>
          </p:cNvPr>
          <p:cNvCxnSpPr/>
          <p:nvPr/>
        </p:nvCxnSpPr>
        <p:spPr bwMode="auto">
          <a:xfrm flipH="1" flipV="1">
            <a:off x="3635896" y="4772026"/>
            <a:ext cx="1800200" cy="41523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ítulo 1">
            <a:extLst>
              <a:ext uri="{FF2B5EF4-FFF2-40B4-BE49-F238E27FC236}">
                <a16:creationId xmlns:a16="http://schemas.microsoft.com/office/drawing/2014/main" id="{319256A9-57F0-75CC-8FEE-2F1863A25D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Chamando a tela de configurações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74D6E1E-F4BE-6F0A-D1F4-15ED57BA7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805742"/>
            <a:ext cx="7772400" cy="1246516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0D97386-9819-C910-FD9D-7D1D6CCA6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761486"/>
            <a:ext cx="6838528" cy="5094288"/>
          </a:xfrm>
          <a:prstGeom prst="rect">
            <a:avLst/>
          </a:prstGeom>
        </p:spPr>
      </p:pic>
      <p:sp>
        <p:nvSpPr>
          <p:cNvPr id="67585" name="Título 1">
            <a:extLst>
              <a:ext uri="{FF2B5EF4-FFF2-40B4-BE49-F238E27FC236}">
                <a16:creationId xmlns:a16="http://schemas.microsoft.com/office/drawing/2014/main" id="{319256A9-57F0-75CC-8FEE-2F1863A25D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 err="1"/>
              <a:t>Activity</a:t>
            </a:r>
            <a:r>
              <a:rPr lang="pt-BR" altLang="pt-BR" dirty="0"/>
              <a:t> da tela de configuração</a:t>
            </a:r>
          </a:p>
        </p:txBody>
      </p:sp>
    </p:spTree>
    <p:extLst>
      <p:ext uri="{BB962C8B-B14F-4D97-AF65-F5344CB8AC3E}">
        <p14:creationId xmlns:p14="http://schemas.microsoft.com/office/powerpoint/2010/main" val="891994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>
            <a:extLst>
              <a:ext uri="{FF2B5EF4-FFF2-40B4-BE49-F238E27FC236}">
                <a16:creationId xmlns:a16="http://schemas.microsoft.com/office/drawing/2014/main" id="{F1A09A3E-A495-4C6C-B63C-56654828BD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3550" y="765175"/>
            <a:ext cx="7375525" cy="1800225"/>
          </a:xfrm>
        </p:spPr>
        <p:txBody>
          <a:bodyPr/>
          <a:lstStyle/>
          <a:p>
            <a:r>
              <a:rPr lang="en-US" altLang="pt-BR"/>
              <a:t>Exemplo de uso do SharedPreference</a:t>
            </a:r>
          </a:p>
        </p:txBody>
      </p:sp>
      <p:sp>
        <p:nvSpPr>
          <p:cNvPr id="31746" name="TextBox 4">
            <a:extLst>
              <a:ext uri="{FF2B5EF4-FFF2-40B4-BE49-F238E27FC236}">
                <a16:creationId xmlns:a16="http://schemas.microsoft.com/office/drawing/2014/main" id="{27A90E9A-1BED-15F2-5DED-7C3D9A714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365625"/>
            <a:ext cx="9144000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pt-BR" sz="4400" b="1">
                <a:solidFill>
                  <a:schemeClr val="tx1"/>
                </a:solidFill>
              </a:rPr>
              <a:t>E para manter o estado da figura, </a:t>
            </a:r>
          </a:p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pt-BR" sz="4400" b="1">
                <a:solidFill>
                  <a:schemeClr val="tx1"/>
                </a:solidFill>
              </a:rPr>
              <a:t>mesmo saindo do aplicativo?? </a:t>
            </a:r>
          </a:p>
        </p:txBody>
      </p:sp>
      <p:pic>
        <p:nvPicPr>
          <p:cNvPr id="31747" name="Imagem 2">
            <a:extLst>
              <a:ext uri="{FF2B5EF4-FFF2-40B4-BE49-F238E27FC236}">
                <a16:creationId xmlns:a16="http://schemas.microsoft.com/office/drawing/2014/main" id="{72159132-5E73-311E-4957-6E1354EDC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2482850"/>
            <a:ext cx="4051300" cy="176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8" name="Imagem 3">
            <a:extLst>
              <a:ext uri="{FF2B5EF4-FFF2-40B4-BE49-F238E27FC236}">
                <a16:creationId xmlns:a16="http://schemas.microsoft.com/office/drawing/2014/main" id="{9FB49893-0144-9758-5EB0-C921CB14D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2482850"/>
            <a:ext cx="4038600" cy="176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ítulo 1">
            <a:extLst>
              <a:ext uri="{FF2B5EF4-FFF2-40B4-BE49-F238E27FC236}">
                <a16:creationId xmlns:a16="http://schemas.microsoft.com/office/drawing/2014/main" id="{C7A61AA2-4B2E-6A78-B76D-C5EBBF953B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798513"/>
            <a:ext cx="9139238" cy="1800225"/>
          </a:xfrm>
        </p:spPr>
        <p:txBody>
          <a:bodyPr/>
          <a:lstStyle/>
          <a:p>
            <a:r>
              <a:rPr lang="pt-BR" altLang="pt-BR" sz="4000" dirty="0"/>
              <a:t>Tela que receberá o </a:t>
            </a:r>
            <a:r>
              <a:rPr lang="pt-BR" altLang="pt-BR" sz="4000" dirty="0" err="1"/>
              <a:t>Preference</a:t>
            </a:r>
            <a:endParaRPr lang="pt-BR" altLang="pt-BR" sz="4000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F860295-33AB-4B49-41B8-7C79A28D3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869" y="2204864"/>
            <a:ext cx="7683500" cy="30861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6BAE9E5-E9D3-4817-D9B8-3A114D1AA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163637"/>
            <a:ext cx="7772400" cy="359473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598EA62-C3A2-17FA-8422-66BC05B97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4869160"/>
            <a:ext cx="3816424" cy="1804128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>
            <a:extLst>
              <a:ext uri="{FF2B5EF4-FFF2-40B4-BE49-F238E27FC236}">
                <a16:creationId xmlns:a16="http://schemas.microsoft.com/office/drawing/2014/main" id="{F96C16B7-3820-ACBB-997E-3D6CB0EF6D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8475" y="476250"/>
            <a:ext cx="7375525" cy="1800225"/>
          </a:xfrm>
        </p:spPr>
        <p:txBody>
          <a:bodyPr/>
          <a:lstStyle/>
          <a:p>
            <a:pPr eaLnBrk="1" hangingPunct="1">
              <a:buFont typeface="Times New Roman" charset="0"/>
              <a:buNone/>
              <a:defRPr/>
            </a:pPr>
            <a:r>
              <a:rPr lang="pt-BR" dirty="0">
                <a:cs typeface="+mj-cs"/>
              </a:rPr>
              <a:t>Recuperando valores</a:t>
            </a:r>
          </a:p>
        </p:txBody>
      </p:sp>
      <p:pic>
        <p:nvPicPr>
          <p:cNvPr id="46082" name="Picture 1">
            <a:extLst>
              <a:ext uri="{FF2B5EF4-FFF2-40B4-BE49-F238E27FC236}">
                <a16:creationId xmlns:a16="http://schemas.microsoft.com/office/drawing/2014/main" id="{26F52589-7FBF-7AC1-3DA4-70CB531070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068638"/>
            <a:ext cx="85471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>
            <a:extLst>
              <a:ext uri="{FF2B5EF4-FFF2-40B4-BE49-F238E27FC236}">
                <a16:creationId xmlns:a16="http://schemas.microsoft.com/office/drawing/2014/main" id="{00E39047-52F1-B1C7-3FE0-156C223791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8475" y="476250"/>
            <a:ext cx="7375525" cy="1800225"/>
          </a:xfrm>
        </p:spPr>
        <p:txBody>
          <a:bodyPr/>
          <a:lstStyle/>
          <a:p>
            <a:pPr eaLnBrk="1" hangingPunct="1">
              <a:buFont typeface="Times New Roman" charset="0"/>
              <a:buNone/>
              <a:defRPr/>
            </a:pPr>
            <a:r>
              <a:rPr lang="pt-BR" sz="4000" dirty="0" err="1">
                <a:cs typeface="+mj-cs"/>
              </a:rPr>
              <a:t>InternalStorage</a:t>
            </a:r>
            <a:endParaRPr lang="pt-BR" sz="4000" dirty="0">
              <a:cs typeface="+mj-cs"/>
            </a:endParaRPr>
          </a:p>
        </p:txBody>
      </p:sp>
      <p:pic>
        <p:nvPicPr>
          <p:cNvPr id="47106" name="Picture 1">
            <a:extLst>
              <a:ext uri="{FF2B5EF4-FFF2-40B4-BE49-F238E27FC236}">
                <a16:creationId xmlns:a16="http://schemas.microsoft.com/office/drawing/2014/main" id="{0EC59D5A-CDD5-A03F-6C7F-1B2BC30639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2124075"/>
            <a:ext cx="9144000" cy="360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>
            <a:extLst>
              <a:ext uri="{FF2B5EF4-FFF2-40B4-BE49-F238E27FC236}">
                <a16:creationId xmlns:a16="http://schemas.microsoft.com/office/drawing/2014/main" id="{B892871C-D11C-F9CA-6289-E69D0E1587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8475" y="549275"/>
            <a:ext cx="7375525" cy="1800225"/>
          </a:xfrm>
        </p:spPr>
        <p:txBody>
          <a:bodyPr/>
          <a:lstStyle/>
          <a:p>
            <a:pPr eaLnBrk="1" hangingPunct="1"/>
            <a:r>
              <a:rPr lang="pt-BR" altLang="pt-BR" sz="4000"/>
              <a:t>Arquivo Temporário</a:t>
            </a:r>
          </a:p>
        </p:txBody>
      </p:sp>
      <p:pic>
        <p:nvPicPr>
          <p:cNvPr id="49154" name="Picture 2">
            <a:extLst>
              <a:ext uri="{FF2B5EF4-FFF2-40B4-BE49-F238E27FC236}">
                <a16:creationId xmlns:a16="http://schemas.microsoft.com/office/drawing/2014/main" id="{6FB50A72-3DFA-B736-8CEA-AE29F6D31F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2565400"/>
            <a:ext cx="9144000" cy="373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Oval 2">
            <a:extLst>
              <a:ext uri="{FF2B5EF4-FFF2-40B4-BE49-F238E27FC236}">
                <a16:creationId xmlns:a16="http://schemas.microsoft.com/office/drawing/2014/main" id="{F30D5786-EC66-B078-3D5A-80C1DF926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2060575"/>
            <a:ext cx="1008063" cy="5048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pt-BR"/>
          </a:p>
        </p:txBody>
      </p:sp>
      <p:sp>
        <p:nvSpPr>
          <p:cNvPr id="34819" name="Text Box 3">
            <a:extLst>
              <a:ext uri="{FF2B5EF4-FFF2-40B4-BE49-F238E27FC236}">
                <a16:creationId xmlns:a16="http://schemas.microsoft.com/office/drawing/2014/main" id="{9D6DECE6-5099-74E6-554C-1AFAB9DB81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1475" y="1738313"/>
            <a:ext cx="666750" cy="110013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altLang="pt-BR" sz="6600" b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eorgia" panose="02040502050405020303" pitchFamily="18" charset="0"/>
              </a:rPr>
              <a:t>?</a:t>
            </a:r>
          </a:p>
        </p:txBody>
      </p:sp>
      <p:pic>
        <p:nvPicPr>
          <p:cNvPr id="50179" name="Picture 4">
            <a:extLst>
              <a:ext uri="{FF2B5EF4-FFF2-40B4-BE49-F238E27FC236}">
                <a16:creationId xmlns:a16="http://schemas.microsoft.com/office/drawing/2014/main" id="{18767E60-22F9-BBDA-5191-A7C985F28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1169988"/>
            <a:ext cx="8280400" cy="534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0" name="Text Box 5">
            <a:extLst>
              <a:ext uri="{FF2B5EF4-FFF2-40B4-BE49-F238E27FC236}">
                <a16:creationId xmlns:a16="http://schemas.microsoft.com/office/drawing/2014/main" id="{E78441C7-E5CB-E1E6-4FCD-C687194AF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9813" y="539750"/>
            <a:ext cx="900112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pt-BR" altLang="pt-BR" sz="15000">
                <a:solidFill>
                  <a:srgbClr val="003366"/>
                </a:solidFill>
              </a:rPr>
              <a:t>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>
            <a:extLst>
              <a:ext uri="{FF2B5EF4-FFF2-40B4-BE49-F238E27FC236}">
                <a16:creationId xmlns:a16="http://schemas.microsoft.com/office/drawing/2014/main" id="{A2569452-EB28-DFE0-45A0-EE3A0793C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36675"/>
            <a:ext cx="9209088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NimbusSanL-BoldCond" charset="0"/>
                <a:ea typeface="ＭＳ Ｐゴシック" panose="020B0600070205080204" pitchFamily="34" charset="-128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NimbusSanL-BoldCond" charset="0"/>
                <a:ea typeface="ＭＳ Ｐゴシック" panose="020B0600070205080204" pitchFamily="34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0"/>
              </a:spcBef>
            </a:pPr>
            <a:r>
              <a:rPr lang="pt-BR" altLang="pt-BR" sz="4000" b="1">
                <a:solidFill>
                  <a:srgbClr val="003366"/>
                </a:solidFill>
                <a:latin typeface="Georgia" panose="02040502050405020303" pitchFamily="18" charset="0"/>
              </a:rPr>
              <a:t>Referencia: Capítulo </a:t>
            </a:r>
            <a:r>
              <a:rPr lang="bg-BG" altLang="pt-BR" sz="4000" b="1">
                <a:solidFill>
                  <a:srgbClr val="003366"/>
                </a:solidFill>
                <a:latin typeface="Georgia" panose="02040502050405020303" pitchFamily="18" charset="0"/>
              </a:rPr>
              <a:t>11 </a:t>
            </a:r>
            <a:r>
              <a:rPr lang="pt-BR" altLang="pt-BR" sz="4000" b="1">
                <a:solidFill>
                  <a:srgbClr val="003366"/>
                </a:solidFill>
                <a:latin typeface="Georgia" panose="02040502050405020303" pitchFamily="18" charset="0"/>
              </a:rPr>
              <a:t>do Livro </a:t>
            </a:r>
            <a:r>
              <a:rPr lang="bg-BG" altLang="pt-BR" sz="4000" b="1">
                <a:solidFill>
                  <a:srgbClr val="003366"/>
                </a:solidFill>
                <a:latin typeface="Georgia" panose="02040502050405020303" pitchFamily="18" charset="0"/>
              </a:rPr>
              <a:t>Explorando Recursos A</a:t>
            </a:r>
            <a:r>
              <a:rPr lang="en-US" altLang="pt-BR" sz="4000" b="1">
                <a:solidFill>
                  <a:srgbClr val="003366"/>
                </a:solidFill>
                <a:latin typeface="Georgia" panose="02040502050405020303" pitchFamily="18" charset="0"/>
              </a:rPr>
              <a:t>v</a:t>
            </a:r>
            <a:r>
              <a:rPr lang="bg-BG" altLang="pt-BR" sz="4000" b="1">
                <a:solidFill>
                  <a:srgbClr val="003366"/>
                </a:solidFill>
                <a:latin typeface="Georgia" panose="02040502050405020303" pitchFamily="18" charset="0"/>
              </a:rPr>
              <a:t>ançados da Plataforma Android</a:t>
            </a:r>
            <a:endParaRPr lang="pt-BR" altLang="pt-BR" sz="2800" b="1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pic>
        <p:nvPicPr>
          <p:cNvPr id="52226" name="Picture 1">
            <a:extLst>
              <a:ext uri="{FF2B5EF4-FFF2-40B4-BE49-F238E27FC236}">
                <a16:creationId xmlns:a16="http://schemas.microsoft.com/office/drawing/2014/main" id="{E671C057-C9BF-B2BC-E617-C22DE16006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2624138"/>
            <a:ext cx="3030538" cy="411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1">
            <a:extLst>
              <a:ext uri="{FF2B5EF4-FFF2-40B4-BE49-F238E27FC236}">
                <a16:creationId xmlns:a16="http://schemas.microsoft.com/office/drawing/2014/main" id="{8E9ED699-9DE7-EFA3-C545-669D240B6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700" y="2836863"/>
            <a:ext cx="3101975" cy="310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4" name="Rectangle 2">
            <a:extLst>
              <a:ext uri="{FF2B5EF4-FFF2-40B4-BE49-F238E27FC236}">
                <a16:creationId xmlns:a16="http://schemas.microsoft.com/office/drawing/2014/main" id="{C05FADCE-447F-FEAF-1D09-8C21B64F1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39913"/>
            <a:ext cx="9209088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NimbusSanL-BoldCond" charset="0"/>
                <a:ea typeface="ＭＳ Ｐゴシック" panose="020B0600070205080204" pitchFamily="34" charset="-128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NimbusSanL-BoldCond" charset="0"/>
                <a:ea typeface="ＭＳ Ｐゴシック" panose="020B0600070205080204" pitchFamily="34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0"/>
              </a:spcBef>
            </a:pPr>
            <a:r>
              <a:rPr lang="bg-BG" altLang="pt-BR" sz="3600" b="1" dirty="0" err="1">
                <a:solidFill>
                  <a:srgbClr val="003366"/>
                </a:solidFill>
                <a:latin typeface="Georgia" panose="02040502050405020303" pitchFamily="18" charset="0"/>
              </a:rPr>
              <a:t>Persistência</a:t>
            </a:r>
            <a:r>
              <a:rPr lang="bg-BG" altLang="pt-BR" sz="3600" b="1" dirty="0">
                <a:solidFill>
                  <a:srgbClr val="003366"/>
                </a:solidFill>
                <a:latin typeface="Georgia" panose="02040502050405020303" pitchFamily="18" charset="0"/>
              </a:rPr>
              <a:t> </a:t>
            </a:r>
            <a:r>
              <a:rPr lang="bg-BG" altLang="pt-BR" sz="3600" b="1" dirty="0" err="1">
                <a:solidFill>
                  <a:srgbClr val="003366"/>
                </a:solidFill>
                <a:latin typeface="Georgia" panose="02040502050405020303" pitchFamily="18" charset="0"/>
              </a:rPr>
              <a:t>Alternativa</a:t>
            </a:r>
            <a:r>
              <a:rPr lang="bg-BG" altLang="pt-BR" sz="3600" b="1" dirty="0">
                <a:solidFill>
                  <a:srgbClr val="003366"/>
                </a:solidFill>
                <a:latin typeface="Georgia" panose="02040502050405020303" pitchFamily="18" charset="0"/>
              </a:rPr>
              <a:t>: </a:t>
            </a:r>
            <a:r>
              <a:rPr lang="bg-BG" altLang="pt-BR" sz="3600" b="1" dirty="0" err="1">
                <a:solidFill>
                  <a:srgbClr val="FF0000"/>
                </a:solidFill>
                <a:latin typeface="Georgia" panose="02040502050405020303" pitchFamily="18" charset="0"/>
              </a:rPr>
              <a:t>Shared</a:t>
            </a:r>
            <a:r>
              <a:rPr lang="bg-BG" altLang="pt-BR" sz="3600" b="1" dirty="0">
                <a:solidFill>
                  <a:srgbClr val="FF0000"/>
                </a:solidFill>
                <a:latin typeface="Georgia" panose="02040502050405020303" pitchFamily="18" charset="0"/>
              </a:rPr>
              <a:t> </a:t>
            </a:r>
            <a:r>
              <a:rPr lang="bg-BG" altLang="pt-BR" sz="3600" b="1" dirty="0" err="1">
                <a:solidFill>
                  <a:srgbClr val="FF0000"/>
                </a:solidFill>
                <a:latin typeface="Georgia" panose="02040502050405020303" pitchFamily="18" charset="0"/>
              </a:rPr>
              <a:t>Preference</a:t>
            </a:r>
            <a:r>
              <a:rPr lang="pt-BR" altLang="pt-BR" sz="3600" b="1" dirty="0">
                <a:solidFill>
                  <a:srgbClr val="FF0000"/>
                </a:solidFill>
                <a:latin typeface="Georgia" panose="02040502050405020303" pitchFamily="18" charset="0"/>
              </a:rPr>
              <a:t> </a:t>
            </a:r>
            <a:r>
              <a:rPr lang="pt-BR" altLang="pt-BR" sz="3600" b="1" dirty="0">
                <a:solidFill>
                  <a:srgbClr val="003366"/>
                </a:solidFill>
                <a:latin typeface="Georgia" panose="02040502050405020303" pitchFamily="18" charset="0"/>
              </a:rPr>
              <a:t>e</a:t>
            </a:r>
            <a:r>
              <a:rPr lang="bg-BG" altLang="pt-BR" sz="3600" b="1" dirty="0">
                <a:solidFill>
                  <a:srgbClr val="003366"/>
                </a:solidFill>
                <a:latin typeface="Georgia" panose="02040502050405020303" pitchFamily="18" charset="0"/>
              </a:rPr>
              <a:t> </a:t>
            </a:r>
            <a:r>
              <a:rPr lang="bg-BG" altLang="pt-BR" sz="3600" b="1" dirty="0" err="1">
                <a:solidFill>
                  <a:srgbClr val="FF0000"/>
                </a:solidFill>
                <a:latin typeface="Georgia" panose="02040502050405020303" pitchFamily="18" charset="0"/>
              </a:rPr>
              <a:t>Preference</a:t>
            </a:r>
            <a:r>
              <a:rPr lang="bg-BG" altLang="pt-BR" sz="3600" b="1" dirty="0">
                <a:solidFill>
                  <a:srgbClr val="FF0000"/>
                </a:solidFill>
                <a:latin typeface="Georgia" panose="02040502050405020303" pitchFamily="18" charset="0"/>
              </a:rPr>
              <a:t> </a:t>
            </a:r>
            <a:r>
              <a:rPr lang="bg-BG" altLang="pt-BR" sz="3600" b="1" dirty="0" err="1">
                <a:solidFill>
                  <a:srgbClr val="FF0000"/>
                </a:solidFill>
                <a:latin typeface="Georgia" panose="02040502050405020303" pitchFamily="18" charset="0"/>
              </a:rPr>
              <a:t>Screen</a:t>
            </a:r>
            <a:endParaRPr lang="pt-BR" altLang="pt-BR" sz="3600" b="1" dirty="0">
              <a:solidFill>
                <a:srgbClr val="FF0000"/>
              </a:solidFill>
              <a:latin typeface="Georgia" panose="02040502050405020303" pitchFamily="18" charset="0"/>
            </a:endParaRPr>
          </a:p>
          <a:p>
            <a:pPr algn="ctr" eaLnBrk="1" hangingPunct="1">
              <a:lnSpc>
                <a:spcPct val="85000"/>
              </a:lnSpc>
              <a:spcBef>
                <a:spcPct val="0"/>
              </a:spcBef>
            </a:pPr>
            <a:endParaRPr lang="pt-BR" altLang="pt-BR" sz="36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sp>
        <p:nvSpPr>
          <p:cNvPr id="28675" name="Text Box 3">
            <a:extLst>
              <a:ext uri="{FF2B5EF4-FFF2-40B4-BE49-F238E27FC236}">
                <a16:creationId xmlns:a16="http://schemas.microsoft.com/office/drawing/2014/main" id="{F815B366-29A6-F639-F0CE-51DF6721EC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38" y="5580063"/>
            <a:ext cx="9085262" cy="131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pt-BR" altLang="pt-BR" sz="2800" b="1">
                <a:solidFill>
                  <a:srgbClr val="000000"/>
                </a:solidFill>
              </a:rPr>
              <a:t>Robison Cris Brito</a:t>
            </a:r>
          </a:p>
          <a:p>
            <a:pPr algn="ctr" eaLnBrk="1" hangingPunct="1"/>
            <a:r>
              <a:rPr lang="pt-BR" altLang="pt-BR" sz="2600" b="1" i="1">
                <a:solidFill>
                  <a:srgbClr val="000000"/>
                </a:solidFill>
              </a:rPr>
              <a:t>robison@utfpr.edu.br</a:t>
            </a:r>
          </a:p>
          <a:p>
            <a:pPr algn="ctr" eaLnBrk="1" hangingPunct="1"/>
            <a:r>
              <a:rPr lang="pt-BR" altLang="pt-BR" sz="2600" b="1" i="1">
                <a:solidFill>
                  <a:srgbClr val="000000"/>
                </a:solidFill>
              </a:rPr>
              <a:t>@robisonbrito</a:t>
            </a:r>
          </a:p>
        </p:txBody>
      </p:sp>
    </p:spTree>
    <p:extLst>
      <p:ext uri="{BB962C8B-B14F-4D97-AF65-F5344CB8AC3E}">
        <p14:creationId xmlns:p14="http://schemas.microsoft.com/office/powerpoint/2010/main" val="22810726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ítulo 1">
            <a:extLst>
              <a:ext uri="{FF2B5EF4-FFF2-40B4-BE49-F238E27FC236}">
                <a16:creationId xmlns:a16="http://schemas.microsoft.com/office/drawing/2014/main" id="{B81D0552-53FD-0AC2-B243-20C352B1CF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Interface gráfica</a:t>
            </a:r>
          </a:p>
        </p:txBody>
      </p:sp>
      <p:pic>
        <p:nvPicPr>
          <p:cNvPr id="57346" name="Imagem 3">
            <a:extLst>
              <a:ext uri="{FF2B5EF4-FFF2-40B4-BE49-F238E27FC236}">
                <a16:creationId xmlns:a16="http://schemas.microsoft.com/office/drawing/2014/main" id="{84666FBE-AAEB-36D1-4EB6-6EC4642DB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2511425"/>
            <a:ext cx="6334125" cy="420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ítulo 1">
            <a:extLst>
              <a:ext uri="{FF2B5EF4-FFF2-40B4-BE49-F238E27FC236}">
                <a16:creationId xmlns:a16="http://schemas.microsoft.com/office/drawing/2014/main" id="{800073E8-DE3C-5365-4F1A-3805984953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98513"/>
            <a:ext cx="8682038" cy="1800225"/>
          </a:xfrm>
        </p:spPr>
        <p:txBody>
          <a:bodyPr/>
          <a:lstStyle/>
          <a:p>
            <a:r>
              <a:rPr lang="pt-BR" altLang="pt-BR"/>
              <a:t>Codificando o onCreate()</a:t>
            </a:r>
          </a:p>
        </p:txBody>
      </p:sp>
      <p:pic>
        <p:nvPicPr>
          <p:cNvPr id="58370" name="Imagem 3">
            <a:extLst>
              <a:ext uri="{FF2B5EF4-FFF2-40B4-BE49-F238E27FC236}">
                <a16:creationId xmlns:a16="http://schemas.microsoft.com/office/drawing/2014/main" id="{CA28A485-5695-B094-84D2-65E5685EA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850" y="2366963"/>
            <a:ext cx="5956300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ítulo 1">
            <a:extLst>
              <a:ext uri="{FF2B5EF4-FFF2-40B4-BE49-F238E27FC236}">
                <a16:creationId xmlns:a16="http://schemas.microsoft.com/office/drawing/2014/main" id="{87F54BE2-523B-EA16-9B72-BDBFD227C6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Codificando o botão btOnOff</a:t>
            </a:r>
          </a:p>
        </p:txBody>
      </p:sp>
      <p:pic>
        <p:nvPicPr>
          <p:cNvPr id="59394" name="Imagem 3">
            <a:extLst>
              <a:ext uri="{FF2B5EF4-FFF2-40B4-BE49-F238E27FC236}">
                <a16:creationId xmlns:a16="http://schemas.microsoft.com/office/drawing/2014/main" id="{4550EAFB-267D-C4DA-A5D6-F65032201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98738"/>
            <a:ext cx="7772400" cy="362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ítulo 1">
            <a:extLst>
              <a:ext uri="{FF2B5EF4-FFF2-40B4-BE49-F238E27FC236}">
                <a16:creationId xmlns:a16="http://schemas.microsoft.com/office/drawing/2014/main" id="{4C370766-6B68-7159-DCC8-78762AAE4A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Usando o SharedPreference</a:t>
            </a:r>
          </a:p>
        </p:txBody>
      </p:sp>
      <p:pic>
        <p:nvPicPr>
          <p:cNvPr id="60418" name="Imagem 3">
            <a:extLst>
              <a:ext uri="{FF2B5EF4-FFF2-40B4-BE49-F238E27FC236}">
                <a16:creationId xmlns:a16="http://schemas.microsoft.com/office/drawing/2014/main" id="{1C6864E4-093F-37F2-24AD-98A09A062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905125"/>
            <a:ext cx="61087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19" name="Imagem 4">
            <a:extLst>
              <a:ext uri="{FF2B5EF4-FFF2-40B4-BE49-F238E27FC236}">
                <a16:creationId xmlns:a16="http://schemas.microsoft.com/office/drawing/2014/main" id="{A8024677-2E57-1520-6C6F-3D2E3BCCB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273425"/>
            <a:ext cx="777240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0" name="Imagem 5">
            <a:extLst>
              <a:ext uri="{FF2B5EF4-FFF2-40B4-BE49-F238E27FC236}">
                <a16:creationId xmlns:a16="http://schemas.microsoft.com/office/drawing/2014/main" id="{6DE59D67-AC1E-85B5-340B-FC7B5C3C2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133850"/>
            <a:ext cx="38481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1" name="Imagem 6">
            <a:extLst>
              <a:ext uri="{FF2B5EF4-FFF2-40B4-BE49-F238E27FC236}">
                <a16:creationId xmlns:a16="http://schemas.microsoft.com/office/drawing/2014/main" id="{D16EA7A2-5583-DF1D-9849-3263D1119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776913"/>
            <a:ext cx="57912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2" name="CaixaDeTexto 7">
            <a:extLst>
              <a:ext uri="{FF2B5EF4-FFF2-40B4-BE49-F238E27FC236}">
                <a16:creationId xmlns:a16="http://schemas.microsoft.com/office/drawing/2014/main" id="{42F7DF36-DEB7-208A-0966-34B27804E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388" y="2500313"/>
            <a:ext cx="3660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pt-BR" sz="2000" b="1">
                <a:solidFill>
                  <a:schemeClr val="tx1"/>
                </a:solidFill>
              </a:rPr>
              <a:t>Declarando o SharedPreference</a:t>
            </a:r>
          </a:p>
        </p:txBody>
      </p:sp>
      <p:sp>
        <p:nvSpPr>
          <p:cNvPr id="60423" name="CaixaDeTexto 8">
            <a:extLst>
              <a:ext uri="{FF2B5EF4-FFF2-40B4-BE49-F238E27FC236}">
                <a16:creationId xmlns:a16="http://schemas.microsoft.com/office/drawing/2014/main" id="{7C2C8450-4437-733A-EAE5-B643C1B98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388" y="3751263"/>
            <a:ext cx="21574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pt-BR" sz="2000" b="1">
                <a:solidFill>
                  <a:schemeClr val="tx1"/>
                </a:solidFill>
              </a:rPr>
              <a:t>Persistindo Dados</a:t>
            </a:r>
          </a:p>
        </p:txBody>
      </p:sp>
      <p:sp>
        <p:nvSpPr>
          <p:cNvPr id="60424" name="CaixaDeTexto 9">
            <a:extLst>
              <a:ext uri="{FF2B5EF4-FFF2-40B4-BE49-F238E27FC236}">
                <a16:creationId xmlns:a16="http://schemas.microsoft.com/office/drawing/2014/main" id="{B017009E-68F2-9DA8-BEF7-642B03901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325" y="5465763"/>
            <a:ext cx="16319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pt-BR" sz="2000" b="1">
                <a:solidFill>
                  <a:schemeClr val="tx1"/>
                </a:solidFill>
              </a:rPr>
              <a:t>Lendo Dados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ítulo 1">
            <a:extLst>
              <a:ext uri="{FF2B5EF4-FFF2-40B4-BE49-F238E27FC236}">
                <a16:creationId xmlns:a16="http://schemas.microsoft.com/office/drawing/2014/main" id="{959F7C6D-DF65-1974-7EB9-C71E2BFDC7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Recuperando o estado no onCreate()</a:t>
            </a:r>
          </a:p>
        </p:txBody>
      </p:sp>
      <p:pic>
        <p:nvPicPr>
          <p:cNvPr id="61442" name="Imagem 3">
            <a:extLst>
              <a:ext uri="{FF2B5EF4-FFF2-40B4-BE49-F238E27FC236}">
                <a16:creationId xmlns:a16="http://schemas.microsoft.com/office/drawing/2014/main" id="{AFD7DECA-EA8D-2DAB-DBC4-B014641F0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06663"/>
            <a:ext cx="77724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5F063FA8-87FD-B137-000A-D0FB57E5B7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3713" y="765175"/>
            <a:ext cx="7375525" cy="1800225"/>
          </a:xfrm>
        </p:spPr>
        <p:txBody>
          <a:bodyPr/>
          <a:lstStyle/>
          <a:p>
            <a:r>
              <a:rPr lang="en-US" altLang="pt-BR"/>
              <a:t>SharedPreferences</a:t>
            </a:r>
          </a:p>
        </p:txBody>
      </p:sp>
      <p:pic>
        <p:nvPicPr>
          <p:cNvPr id="32770" name="Imagem 4">
            <a:extLst>
              <a:ext uri="{FF2B5EF4-FFF2-40B4-BE49-F238E27FC236}">
                <a16:creationId xmlns:a16="http://schemas.microsoft.com/office/drawing/2014/main" id="{C7740FE9-81F5-95A1-7DD7-1BE4865B7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1916113"/>
            <a:ext cx="3744913" cy="342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1" name="Imagem 5">
            <a:extLst>
              <a:ext uri="{FF2B5EF4-FFF2-40B4-BE49-F238E27FC236}">
                <a16:creationId xmlns:a16="http://schemas.microsoft.com/office/drawing/2014/main" id="{2179A174-1630-A0DE-9C6B-2C3F146F3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5429250"/>
            <a:ext cx="4384675" cy="132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2772" name="Conector de Seta Reta 8">
            <a:extLst>
              <a:ext uri="{FF2B5EF4-FFF2-40B4-BE49-F238E27FC236}">
                <a16:creationId xmlns:a16="http://schemas.microsoft.com/office/drawing/2014/main" id="{8735175E-A5A7-0803-B35F-879F91C7DDB3}"/>
              </a:ext>
            </a:extLst>
          </p:cNvPr>
          <p:cNvCxnSpPr>
            <a:cxnSpLocks noChangeShapeType="1"/>
            <a:endCxn id="32771" idx="1"/>
          </p:cNvCxnSpPr>
          <p:nvPr/>
        </p:nvCxnSpPr>
        <p:spPr bwMode="auto">
          <a:xfrm>
            <a:off x="1763713" y="5157788"/>
            <a:ext cx="2520950" cy="9350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sign padrão">
      <a:majorFont>
        <a:latin typeface="Georgia"/>
        <a:ea typeface="ＭＳ Ｐゴシック"/>
        <a:cs typeface=""/>
      </a:majorFont>
      <a:minorFont>
        <a:latin typeface="NimbusSanL-BoldCond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sign padrão">
      <a:majorFont>
        <a:latin typeface="Georgia"/>
        <a:ea typeface="ＭＳ Ｐゴシック"/>
        <a:cs typeface=""/>
      </a:majorFont>
      <a:minorFont>
        <a:latin typeface="NimbusSanL-BoldCond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25046</TotalTime>
  <Words>217</Words>
  <Application>Microsoft Macintosh PowerPoint</Application>
  <PresentationFormat>Apresentação na tela (4:3)</PresentationFormat>
  <Paragraphs>64</Paragraphs>
  <Slides>37</Slides>
  <Notes>4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Servidores OLE inseridos</vt:lpstr>
      </vt:variant>
      <vt:variant>
        <vt:i4>0</vt:i4>
      </vt:variant>
      <vt:variant>
        <vt:lpstr>Títulos de slides</vt:lpstr>
      </vt:variant>
      <vt:variant>
        <vt:i4>37</vt:i4>
      </vt:variant>
    </vt:vector>
  </HeadingPairs>
  <TitlesOfParts>
    <vt:vector size="43" baseType="lpstr">
      <vt:lpstr>Arial</vt:lpstr>
      <vt:lpstr>Georgia</vt:lpstr>
      <vt:lpstr>NimbusSanL-BoldCond</vt:lpstr>
      <vt:lpstr>Times New Roman</vt:lpstr>
      <vt:lpstr>Design padrão</vt:lpstr>
      <vt:lpstr>1_Design padrão</vt:lpstr>
      <vt:lpstr>Apresentação do PowerPoint</vt:lpstr>
      <vt:lpstr>Utilizando SQLite</vt:lpstr>
      <vt:lpstr>Exemplo de uso do SharedPreference</vt:lpstr>
      <vt:lpstr>Interface gráfica</vt:lpstr>
      <vt:lpstr>Codificando o onCreate()</vt:lpstr>
      <vt:lpstr>Codificando o botão btOnOff</vt:lpstr>
      <vt:lpstr>Usando o SharedPreference</vt:lpstr>
      <vt:lpstr>Recuperando o estado no onCreate()</vt:lpstr>
      <vt:lpstr>SharedPreferences</vt:lpstr>
      <vt:lpstr>Android JetPack Preference</vt:lpstr>
      <vt:lpstr>Organização de Uso</vt:lpstr>
      <vt:lpstr>Utilizando PreferenceScreen</vt:lpstr>
      <vt:lpstr>Criando uma tela de Preference</vt:lpstr>
      <vt:lpstr>Biblioteca de Dependência</vt:lpstr>
      <vt:lpstr>Editando Tela de Configuração</vt:lpstr>
      <vt:lpstr>Clica e arrasta os componentes</vt:lpstr>
      <vt:lpstr>PreferenceActivity</vt:lpstr>
      <vt:lpstr>PreferenceCategory</vt:lpstr>
      <vt:lpstr>EditTextPreference</vt:lpstr>
      <vt:lpstr>ListPreference</vt:lpstr>
      <vt:lpstr>Dados utilizandos no ListPreference</vt:lpstr>
      <vt:lpstr>PreferenceCategory</vt:lpstr>
      <vt:lpstr>SwitchPreferenceCompat</vt:lpstr>
      <vt:lpstr>SwitchPreferenceCompat</vt:lpstr>
      <vt:lpstr>PreferenceActivity</vt:lpstr>
      <vt:lpstr>PreferenceActivity</vt:lpstr>
      <vt:lpstr>PreferenceActivity</vt:lpstr>
      <vt:lpstr>Chamando a tela de configurações</vt:lpstr>
      <vt:lpstr>Activity da tela de configuração</vt:lpstr>
      <vt:lpstr>Tela que receberá o Preference</vt:lpstr>
      <vt:lpstr>Apresentação do PowerPoint</vt:lpstr>
      <vt:lpstr>Recuperando valores</vt:lpstr>
      <vt:lpstr>InternalStorage</vt:lpstr>
      <vt:lpstr>Arquivo Temporário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2 MICRO EDITION</dc:title>
  <dc:creator>Robison Cris Brito</dc:creator>
  <cp:lastModifiedBy>Robison Cris Brito</cp:lastModifiedBy>
  <cp:revision>264</cp:revision>
  <cp:lastPrinted>2019-03-28T18:02:55Z</cp:lastPrinted>
  <dcterms:created xsi:type="dcterms:W3CDTF">2004-10-18T13:37:15Z</dcterms:created>
  <dcterms:modified xsi:type="dcterms:W3CDTF">2023-11-18T01:47:47Z</dcterms:modified>
</cp:coreProperties>
</file>