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4"/>
  </p:notesMasterIdLst>
  <p:sldIdLst>
    <p:sldId id="445" r:id="rId2"/>
    <p:sldId id="494" r:id="rId3"/>
    <p:sldId id="531" r:id="rId4"/>
    <p:sldId id="533" r:id="rId5"/>
    <p:sldId id="535" r:id="rId6"/>
    <p:sldId id="536" r:id="rId7"/>
    <p:sldId id="537" r:id="rId8"/>
    <p:sldId id="538" r:id="rId9"/>
    <p:sldId id="539" r:id="rId10"/>
    <p:sldId id="541" r:id="rId11"/>
    <p:sldId id="566" r:id="rId12"/>
    <p:sldId id="567" r:id="rId13"/>
    <p:sldId id="571" r:id="rId14"/>
    <p:sldId id="572" r:id="rId15"/>
    <p:sldId id="574" r:id="rId16"/>
    <p:sldId id="573" r:id="rId17"/>
    <p:sldId id="575" r:id="rId18"/>
    <p:sldId id="588" r:id="rId19"/>
    <p:sldId id="568" r:id="rId20"/>
    <p:sldId id="576" r:id="rId21"/>
    <p:sldId id="577" r:id="rId22"/>
    <p:sldId id="579" r:id="rId23"/>
    <p:sldId id="580" r:id="rId24"/>
    <p:sldId id="581" r:id="rId25"/>
    <p:sldId id="582" r:id="rId26"/>
    <p:sldId id="578" r:id="rId27"/>
    <p:sldId id="583" r:id="rId28"/>
    <p:sldId id="584" r:id="rId29"/>
    <p:sldId id="585" r:id="rId30"/>
    <p:sldId id="586" r:id="rId31"/>
    <p:sldId id="428" r:id="rId32"/>
    <p:sldId id="587" r:id="rId33"/>
  </p:sldIdLst>
  <p:sldSz cx="9144000" cy="6858000" type="screen4x3"/>
  <p:notesSz cx="6648450" cy="97805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5"/>
  </p:normalViewPr>
  <p:slideViewPr>
    <p:cSldViewPr>
      <p:cViewPr varScale="1">
        <p:scale>
          <a:sx n="109" d="100"/>
          <a:sy n="109" d="100"/>
        </p:scale>
        <p:origin x="1720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67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D162CD53-A0CA-D976-3E83-8B8CDCAD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48450" cy="97805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A6486FF9-F5F0-78BD-5ED9-7707E87C0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48450" cy="97805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7B9C16F4-4451-EFC8-A16F-57AA7FACC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48450" cy="97805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453EEC7-EA83-08EC-8D15-5FD75451CE7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87655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B6E52D-C553-751B-5300-2FC49868964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765550" y="0"/>
            <a:ext cx="287655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280F0A2-4D4D-F95A-FDC1-919A0A85B19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79475" y="733425"/>
            <a:ext cx="4886325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D22E245-26D6-A21D-2B5B-CF5C65939B7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65163" y="4646613"/>
            <a:ext cx="5313362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D536E34C-B735-421E-24C5-5B9B3474099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291638"/>
            <a:ext cx="28765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90359621-A9AC-6489-C7E2-EF7DA4FC48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765550" y="9291638"/>
            <a:ext cx="28765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EFFA40BC-3AA2-1B41-91F2-26B7C201DDC3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7283EA81-1D47-4133-11BF-64BC6885E62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84248A-C941-A140-BD08-A6C09CBFDE35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39266" name="Text Box 2">
            <a:extLst>
              <a:ext uri="{FF2B5EF4-FFF2-40B4-BE49-F238E27FC236}">
                <a16:creationId xmlns:a16="http://schemas.microsoft.com/office/drawing/2014/main" id="{FDD7F8D1-2C3C-C002-A96B-FB0E376538F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2BB723F4-5F7B-FA13-44EE-EB831D31AB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4950" cy="4400550"/>
          </a:xfrm>
          <a:ln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0742751-9539-D34B-8423-16DEF6DEBF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73A513A-FFCF-AB4F-BE9B-8800EE733CD4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2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33AC30A7-9CFB-3F1D-4393-DD7487397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1063" y="733425"/>
            <a:ext cx="4887912" cy="3667125"/>
          </a:xfrm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2767AEB1-F0E6-54A6-1A3E-03D172E64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8125" cy="4402138"/>
          </a:xfrm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pt-BR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D36F392-824F-CF5C-96E1-32E60AB628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8CC78E-7DBF-564A-AC10-1DE8AA4BE40A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31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7585" name="Text Box 1">
            <a:extLst>
              <a:ext uri="{FF2B5EF4-FFF2-40B4-BE49-F238E27FC236}">
                <a16:creationId xmlns:a16="http://schemas.microsoft.com/office/drawing/2014/main" id="{838B4391-EF0A-62BE-18AC-CF875989A6D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89E8BE87-0A1C-6B38-BBE6-909DE6BA2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4950" cy="4494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7283EA81-1D47-4133-11BF-64BC6885E62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84248A-C941-A140-BD08-A6C09CBFDE35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32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39266" name="Text Box 2">
            <a:extLst>
              <a:ext uri="{FF2B5EF4-FFF2-40B4-BE49-F238E27FC236}">
                <a16:creationId xmlns:a16="http://schemas.microsoft.com/office/drawing/2014/main" id="{FDD7F8D1-2C3C-C002-A96B-FB0E376538F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2BB723F4-5F7B-FA13-44EE-EB831D31AB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4950" cy="4400550"/>
          </a:xfrm>
          <a:ln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84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98E0CE9-5002-DF46-DA2A-A9354706885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E2DCB8-D407-A1A7-B674-D582195FA2B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113B3A8-016B-4790-B5DF-073C3C65CFC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475EF-1941-0D47-9705-24C040D0CDC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96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4BF3DC-ACED-8013-FB47-205A28142D5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6F33DD7-E8F0-FABA-BF18-F5177C50CC8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109A317-755A-F86F-F862-C498AC3036D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8321-D3E0-2B41-8E1D-9D19725BBA9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833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9125" y="798513"/>
            <a:ext cx="2170113" cy="53308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98513"/>
            <a:ext cx="6359525" cy="53308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DD15B1-1A18-20FB-294B-188C9C8DE0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5C0386-F10A-9D30-491D-C798EF1960B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75C9B9-86AE-B931-0428-14F81D36AB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B24C8-1591-ED48-97CC-9EB4A595C01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9648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798513"/>
            <a:ext cx="7375525" cy="18002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366CE9-24EE-02A0-8C26-BB4E2073DEB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C797E-22FC-B414-8792-4B994A7C9AA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14A3E-50B6-00F6-BB51-AE1137DA45B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90C45-BF1C-3F43-A77D-EE06B17DB84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441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9ACD16-81DC-16E2-5C84-1464BD28565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DE4DF3-AF61-AF46-3E95-A55EB312086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B184195-EAC7-58C6-8867-16BFD24AB5A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081388-BC7C-9649-85C8-039129E3698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595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D81D8B4-B67C-0E36-BA69-4121ECCF3C1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4004309-38D4-1F59-A8DE-B5659846E2B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8335D2D-C63B-19AD-2B8A-1F63BE3C52D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908F96-3B58-D042-8A80-B9691F90227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83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6EF200-CA4A-3BEE-5574-51D061A9A5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AFF027-631C-C776-7584-2D1B1D11521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50C7F0-27F6-D63A-69BE-809352CA4B7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CA649-6D5A-AF4B-B011-A0CDBFA6885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878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FD889F4-EABC-6514-6F6E-984F16B7FF8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4A112E4-BDC1-5A27-D0C2-0B9C59AD029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0FFB8A1-8C94-B6F6-8FA9-E357DC84D8E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6D57D-8F1A-2948-BA20-45C44E29D29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002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29F34B-3625-DB5C-DF28-08E786806DF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99BE4-554C-9B68-0119-3B730C50630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0B8357-E895-9EF0-1700-77D2F78296F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9991B-8399-F048-B0CB-89C01C5F8D7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8757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1DCB170-4C09-AE8B-9D74-CB1639E4F97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AC87C13-D36B-3DBA-F959-923FA142234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BC791C-F08F-A4B4-9958-B8A42FC333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E7A78-5438-2F46-924B-1C03C1D9BF3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188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E7A301-4F67-105E-D250-FDBCC5EBCB4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98D441-7C1E-E283-9A7F-50FEB56FAEB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C04C149-854A-B816-F199-F6C1BE83029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FD420-3777-AF4A-BB77-C998D06B41D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025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959565-BD07-50F0-88EC-7BE1236BD1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9764B5-925D-11D2-6558-E70439EC836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0935E2-DDDB-9781-11FC-30F20ADCA71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E05AC-1D6F-4A4A-9F4D-BE29281E436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0559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CF871F4-AC59-2D6B-53C9-6B93BDEB59D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387475" y="6357938"/>
            <a:ext cx="190023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8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882D3DF-8546-A9AF-0A48-71156FA22F6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722688" y="6357938"/>
            <a:ext cx="226695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8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50AB333-CB0E-620F-DBDF-1B703D2BF6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464300" y="6361113"/>
            <a:ext cx="19018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400">
                <a:solidFill>
                  <a:srgbClr val="800000"/>
                </a:solidFill>
              </a:defRPr>
            </a:lvl1pPr>
          </a:lstStyle>
          <a:p>
            <a:fld id="{B906AE21-BEAB-C140-B161-9461365977AE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05E1EEA-9ACB-2972-362C-940F24F67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798513"/>
            <a:ext cx="73755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6D49EFCC-B40F-AC96-1F43-1E74388DD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2924175"/>
            <a:ext cx="1924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pt-BR" b="1">
                <a:solidFill>
                  <a:srgbClr val="FFFFFF"/>
                </a:solidFill>
              </a:rPr>
              <a:t>I BOOT</a:t>
            </a:r>
          </a:p>
          <a:p>
            <a:pPr>
              <a:buFont typeface="Times New Roman" charset="0"/>
              <a:buNone/>
              <a:defRPr/>
            </a:pPr>
            <a:r>
              <a:rPr lang="pt-BR" b="1">
                <a:solidFill>
                  <a:srgbClr val="FFFFFF"/>
                </a:solidFill>
              </a:rPr>
              <a:t>Xanxerê - SC</a:t>
            </a:r>
          </a:p>
          <a:p>
            <a:pPr>
              <a:buFont typeface="Times New Roman" charset="0"/>
              <a:buNone/>
              <a:defRPr/>
            </a:pPr>
            <a:endParaRPr lang="pt-BR" b="1">
              <a:solidFill>
                <a:srgbClr val="FFFFFF"/>
              </a:solidFill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A0B211A-1E24-54D4-7F29-7EA659B1D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989138"/>
            <a:ext cx="8651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EBD9648A-9F72-A79E-C8A6-AA90C5C8B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8527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FDB5BEBC-5D7A-0824-EBA1-12F5B6202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2º Nível da estrutura de tópicos</a:t>
            </a:r>
          </a:p>
          <a:p>
            <a:pPr lvl="2"/>
            <a:r>
              <a:rPr lang="en-GB" altLang="pt-BR"/>
              <a:t>3º Nível da estrutura de tópicos</a:t>
            </a:r>
          </a:p>
          <a:p>
            <a:pPr lvl="3"/>
            <a:r>
              <a:rPr lang="en-GB" altLang="pt-BR"/>
              <a:t>4º Nível da estrutura de tópicos</a:t>
            </a:r>
          </a:p>
          <a:p>
            <a:pPr lvl="4"/>
            <a:r>
              <a:rPr lang="en-GB" altLang="pt-BR"/>
              <a:t>5º Nível da estrutura de tópicos</a:t>
            </a:r>
          </a:p>
          <a:p>
            <a:pPr lvl="4"/>
            <a:r>
              <a:rPr lang="en-GB" altLang="pt-BR"/>
              <a:t>6º Nível da estrutura de tópicos</a:t>
            </a:r>
          </a:p>
          <a:p>
            <a:pPr lvl="4"/>
            <a:r>
              <a:rPr lang="en-GB" altLang="pt-BR"/>
              <a:t>7º Nível da estrutura de tópicos</a:t>
            </a:r>
          </a:p>
          <a:p>
            <a:pPr lvl="4"/>
            <a:r>
              <a:rPr lang="en-GB" altLang="pt-BR"/>
              <a:t>8º Nível da estrutura de tópicos</a:t>
            </a:r>
          </a:p>
          <a:p>
            <a:pPr lvl="4"/>
            <a:r>
              <a:rPr lang="en-GB" altLang="pt-BR"/>
              <a:t>9º Nível da estrutura de tópicos</a:t>
            </a:r>
          </a:p>
        </p:txBody>
      </p:sp>
      <p:grpSp>
        <p:nvGrpSpPr>
          <p:cNvPr id="1034" name="Grupo 14">
            <a:extLst>
              <a:ext uri="{FF2B5EF4-FFF2-40B4-BE49-F238E27FC236}">
                <a16:creationId xmlns:a16="http://schemas.microsoft.com/office/drawing/2014/main" id="{21761613-1503-E35D-593B-FE6A68598A8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47700" y="161925"/>
            <a:ext cx="7848600" cy="788988"/>
            <a:chOff x="755576" y="161339"/>
            <a:chExt cx="7848872" cy="789574"/>
          </a:xfrm>
        </p:grpSpPr>
        <p:sp>
          <p:nvSpPr>
            <p:cNvPr id="1036" name="Rectangle 2">
              <a:extLst>
                <a:ext uri="{FF2B5EF4-FFF2-40B4-BE49-F238E27FC236}">
                  <a16:creationId xmlns:a16="http://schemas.microsoft.com/office/drawing/2014/main" id="{B4847116-8C3C-EA10-319C-627E0D99AF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87678" y="258249"/>
              <a:ext cx="5616770" cy="692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2000" b="1">
                  <a:solidFill>
                    <a:srgbClr val="000000"/>
                  </a:solidFill>
                </a:rPr>
                <a:t>Universidade Tecnológica Federal do Paraná</a:t>
              </a:r>
            </a:p>
            <a:p>
              <a:pPr eaLnBrk="1" hangingPunct="1"/>
              <a:r>
                <a:rPr lang="pt-BR" altLang="pt-BR" sz="2000" b="1">
                  <a:solidFill>
                    <a:srgbClr val="000000"/>
                  </a:solidFill>
                </a:rPr>
                <a:t>Câmpus Pato Branco</a:t>
              </a:r>
            </a:p>
          </p:txBody>
        </p:sp>
        <p:graphicFrame>
          <p:nvGraphicFramePr>
            <p:cNvPr id="1037" name="Object 2">
              <a:extLst>
                <a:ext uri="{FF2B5EF4-FFF2-40B4-BE49-F238E27FC236}">
                  <a16:creationId xmlns:a16="http://schemas.microsoft.com/office/drawing/2014/main" id="{995653BD-F42E-3068-5C7B-A9E4FE3D1868}"/>
                </a:ext>
              </a:extLst>
            </p:cNvPr>
            <p:cNvGraphicFramePr>
              <a:graphicFrameLocks noChangeAspect="1"/>
            </p:cNvGraphicFramePr>
            <p:nvPr userDrawn="1"/>
          </p:nvGraphicFramePr>
          <p:xfrm>
            <a:off x="755576" y="161339"/>
            <a:ext cx="2160588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4089400" imgH="1346200" progId="">
                    <p:embed/>
                  </p:oleObj>
                </mc:Choice>
                <mc:Fallback>
                  <p:oleObj r:id="rId14" imgW="4089400" imgH="134620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161339"/>
                          <a:ext cx="2160588" cy="706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4" name="Conector reto 12">
            <a:extLst>
              <a:ext uri="{FF2B5EF4-FFF2-40B4-BE49-F238E27FC236}">
                <a16:creationId xmlns:a16="http://schemas.microsoft.com/office/drawing/2014/main" id="{F8D91205-6F02-2042-5A05-863AE0A200C9}"/>
              </a:ext>
            </a:extLst>
          </p:cNvPr>
          <p:cNvCxnSpPr/>
          <p:nvPr userDrawn="1"/>
        </p:nvCxnSpPr>
        <p:spPr>
          <a:xfrm>
            <a:off x="611188" y="1052513"/>
            <a:ext cx="7921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+mj-lt"/>
          <a:ea typeface="+mj-ea"/>
          <a:cs typeface="ＭＳ Ｐゴシック" charset="0"/>
        </a:defRPr>
      </a:lvl1pPr>
      <a:lvl2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2pPr>
      <a:lvl3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3pPr>
      <a:lvl4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4pPr>
      <a:lvl5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5pPr>
      <a:lvl6pPr marL="25146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6pPr>
      <a:lvl7pPr marL="29718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7pPr>
      <a:lvl8pPr marL="34290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8pPr>
      <a:lvl9pPr marL="38862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3pPr>
      <a:lvl4pPr marL="1600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5pPr>
      <a:lvl6pPr marL="25146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6pPr>
      <a:lvl7pPr marL="29718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7pPr>
      <a:lvl8pPr marL="3429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8pPr>
      <a:lvl9pPr marL="38862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>
            <a:extLst>
              <a:ext uri="{FF2B5EF4-FFF2-40B4-BE49-F238E27FC236}">
                <a16:creationId xmlns:a16="http://schemas.microsoft.com/office/drawing/2014/main" id="{F334384D-E17B-5983-98F9-30B92EAFE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836863"/>
            <a:ext cx="3101975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8243" name="Rectangle 3">
            <a:extLst>
              <a:ext uri="{FF2B5EF4-FFF2-40B4-BE49-F238E27FC236}">
                <a16:creationId xmlns:a16="http://schemas.microsoft.com/office/drawing/2014/main" id="{8FB44064-319C-591F-88DD-F233E1B9B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5750"/>
            <a:ext cx="9209088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pt-BR" altLang="pt-BR" sz="4000" b="1" dirty="0">
                <a:solidFill>
                  <a:srgbClr val="FF0000"/>
                </a:solidFill>
                <a:latin typeface="Georgia" panose="02040502050405020303" pitchFamily="18" charset="0"/>
              </a:rPr>
              <a:t>Notificações</a:t>
            </a:r>
            <a:r>
              <a:rPr lang="pt-BR" altLang="pt-BR" sz="4000" b="1" dirty="0">
                <a:solidFill>
                  <a:srgbClr val="003366"/>
                </a:solidFill>
                <a:latin typeface="Georgia" panose="02040502050405020303" pitchFamily="18" charset="0"/>
              </a:rPr>
              <a:t> com </a:t>
            </a:r>
            <a:r>
              <a:rPr lang="pt-BR" altLang="pt-BR" sz="40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Firebase</a:t>
            </a:r>
            <a:r>
              <a:rPr lang="pt-BR" altLang="pt-BR" sz="4000" b="1" dirty="0">
                <a:solidFill>
                  <a:srgbClr val="FF0000"/>
                </a:solidFill>
                <a:latin typeface="Georgia" panose="02040502050405020303" pitchFamily="18" charset="0"/>
              </a:rPr>
              <a:t> Cloud </a:t>
            </a:r>
            <a:r>
              <a:rPr lang="pt-BR" altLang="pt-BR" sz="40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Messaging</a:t>
            </a:r>
            <a:r>
              <a:rPr lang="pt-BR" altLang="pt-BR" sz="4000" b="1" dirty="0">
                <a:solidFill>
                  <a:srgbClr val="003366"/>
                </a:solidFill>
                <a:latin typeface="Georgia" panose="02040502050405020303" pitchFamily="18" charset="0"/>
              </a:rPr>
              <a:t> em</a:t>
            </a:r>
            <a:r>
              <a:rPr lang="bg-BG" altLang="pt-BR" sz="4000" b="1" dirty="0">
                <a:solidFill>
                  <a:srgbClr val="003366"/>
                </a:solidFill>
                <a:latin typeface="Georgia" panose="02040502050405020303" pitchFamily="18" charset="0"/>
              </a:rPr>
              <a:t> </a:t>
            </a:r>
            <a:r>
              <a:rPr lang="bg-BG" altLang="pt-BR" sz="4000" b="1" dirty="0" err="1">
                <a:solidFill>
                  <a:srgbClr val="003366"/>
                </a:solidFill>
                <a:latin typeface="Georgia" panose="02040502050405020303" pitchFamily="18" charset="0"/>
              </a:rPr>
              <a:t>Aplicações</a:t>
            </a:r>
            <a:r>
              <a:rPr lang="bg-BG" altLang="pt-BR" sz="4000" b="1" dirty="0">
                <a:solidFill>
                  <a:srgbClr val="003366"/>
                </a:solidFill>
                <a:latin typeface="Georgia" panose="02040502050405020303" pitchFamily="18" charset="0"/>
              </a:rPr>
              <a:t> </a:t>
            </a:r>
            <a:r>
              <a:rPr lang="pt-BR" altLang="pt-BR" sz="4000" b="1" dirty="0">
                <a:solidFill>
                  <a:srgbClr val="FF0000"/>
                </a:solidFill>
                <a:latin typeface="Georgia" panose="02040502050405020303" pitchFamily="18" charset="0"/>
              </a:rPr>
              <a:t>ANDROID</a:t>
            </a:r>
          </a:p>
        </p:txBody>
      </p:sp>
      <p:sp>
        <p:nvSpPr>
          <p:cNvPr id="138244" name="Text Box 4">
            <a:extLst>
              <a:ext uri="{FF2B5EF4-FFF2-40B4-BE49-F238E27FC236}">
                <a16:creationId xmlns:a16="http://schemas.microsoft.com/office/drawing/2014/main" id="{642819A6-AAFC-5096-B666-EE98B7B72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5580063"/>
            <a:ext cx="9085262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pt-BR" sz="2800" b="1">
                <a:solidFill>
                  <a:srgbClr val="000000"/>
                </a:solidFill>
                <a:cs typeface="ＭＳ Ｐゴシック" charset="0"/>
              </a:rPr>
              <a:t>Robison Cris Brito</a:t>
            </a:r>
          </a:p>
          <a:p>
            <a:pPr algn="ctr">
              <a:buFont typeface="Times New Roman" charset="0"/>
              <a:buNone/>
              <a:defRPr/>
            </a:pPr>
            <a:r>
              <a:rPr lang="pt-BR" sz="2600" b="1" i="1">
                <a:solidFill>
                  <a:srgbClr val="000000"/>
                </a:solidFill>
                <a:cs typeface="ＭＳ Ｐゴシック" charset="0"/>
              </a:rPr>
              <a:t>robison@utfpr.edu.br</a:t>
            </a:r>
          </a:p>
          <a:p>
            <a:pPr algn="ctr">
              <a:buFont typeface="Times New Roman" charset="0"/>
              <a:buNone/>
              <a:defRPr/>
            </a:pPr>
            <a:r>
              <a:rPr lang="pt-BR" sz="2600" b="1" i="1">
                <a:solidFill>
                  <a:srgbClr val="000000"/>
                </a:solidFill>
                <a:cs typeface="ＭＳ Ｐゴシック" charset="0"/>
              </a:rPr>
              <a:t>@robisonbrito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F29B4-B899-9592-1A7A-DEDCE73E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5BC9C-E59A-D549-B5CB-4303D33C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A326245-3168-BD3D-9E03-89147978D331}"/>
              </a:ext>
            </a:extLst>
          </p:cNvPr>
          <p:cNvCxnSpPr/>
          <p:nvPr/>
        </p:nvCxnSpPr>
        <p:spPr bwMode="auto">
          <a:xfrm flipH="1">
            <a:off x="6046188" y="3429000"/>
            <a:ext cx="2126212" cy="16561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E192A3DC-F7E5-F040-EDEE-704A6178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07609"/>
            <a:ext cx="6406480" cy="43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5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3FB9D-1E3C-AB33-D7BC-140715B1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98513"/>
            <a:ext cx="9139238" cy="1800225"/>
          </a:xfrm>
        </p:spPr>
        <p:txBody>
          <a:bodyPr/>
          <a:lstStyle/>
          <a:p>
            <a:r>
              <a:rPr lang="pt-BR" dirty="0" err="1"/>
              <a:t>Firebase</a:t>
            </a:r>
            <a:r>
              <a:rPr lang="pt-BR" dirty="0"/>
              <a:t> BOM para gerenciamento de pacotes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3DBFB6-EDBC-CB5B-4936-67D4F153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31466"/>
            <a:ext cx="7772400" cy="2055594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7B8DFAC-6035-91EF-1DD5-EB2980F9297C}"/>
              </a:ext>
            </a:extLst>
          </p:cNvPr>
          <p:cNvCxnSpPr/>
          <p:nvPr/>
        </p:nvCxnSpPr>
        <p:spPr bwMode="auto">
          <a:xfrm flipH="1">
            <a:off x="4139952" y="2780928"/>
            <a:ext cx="4248472" cy="20882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407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7B8DFAC-6035-91EF-1DD5-EB2980F9297C}"/>
              </a:ext>
            </a:extLst>
          </p:cNvPr>
          <p:cNvCxnSpPr/>
          <p:nvPr/>
        </p:nvCxnSpPr>
        <p:spPr bwMode="auto">
          <a:xfrm flipH="1">
            <a:off x="4139952" y="2780928"/>
            <a:ext cx="4248472" cy="20882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5021D015-01BF-D152-9C3D-53B36D86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95" y="1124744"/>
            <a:ext cx="7655997" cy="56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5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B3F5F-D09F-A143-EE17-EBC0FBA8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Solicitando Permissão para Notificações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56E5F6-51F4-8CCA-2399-B0519B69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861048"/>
            <a:ext cx="7581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8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4A00A10-AD5E-0CB6-3A5D-3AA6E454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05" y="1124744"/>
            <a:ext cx="7772400" cy="17900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76B32E5-5745-0057-6FE0-8F90F807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068960"/>
            <a:ext cx="7780411" cy="36649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377D30E-A29F-B232-B0D1-6064BDCC7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19" y="1340769"/>
            <a:ext cx="7762160" cy="157398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CDCDC50-C1B0-D032-9DF4-6CA417B13EC7}"/>
              </a:ext>
            </a:extLst>
          </p:cNvPr>
          <p:cNvSpPr/>
          <p:nvPr/>
        </p:nvSpPr>
        <p:spPr bwMode="auto">
          <a:xfrm>
            <a:off x="683568" y="1124744"/>
            <a:ext cx="7780411" cy="17900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94298DC-4B7D-DAA1-C5BA-5DB958EB17D8}"/>
              </a:ext>
            </a:extLst>
          </p:cNvPr>
          <p:cNvSpPr/>
          <p:nvPr/>
        </p:nvSpPr>
        <p:spPr bwMode="auto">
          <a:xfrm>
            <a:off x="683568" y="3003898"/>
            <a:ext cx="7780411" cy="373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2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CDC2C-B8DC-80A7-4194-0C52E193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para recuperar um Token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A54630-0E3F-8034-A4D1-A517994D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624671"/>
            <a:ext cx="7772400" cy="33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6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A2162-6A19-AE3C-E076-007E2D60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um token pode ser alterado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63A80F-6EA0-5154-547C-E30CACFD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996952"/>
            <a:ext cx="52578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4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132B-81D0-1701-A5DF-872BA833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1" y="798513"/>
            <a:ext cx="8887718" cy="1800225"/>
          </a:xfrm>
        </p:spPr>
        <p:txBody>
          <a:bodyPr/>
          <a:lstStyle/>
          <a:p>
            <a:r>
              <a:rPr lang="pt-BR" dirty="0"/>
              <a:t>Serviço chamado quando um novo token é gerado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24C966-B128-B23A-A400-FC6FC340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98738"/>
            <a:ext cx="5707036" cy="41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08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DCAB0-F997-EA92-03BA-2F60D04E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98513"/>
            <a:ext cx="9139238" cy="1800225"/>
          </a:xfrm>
        </p:spPr>
        <p:txBody>
          <a:bodyPr/>
          <a:lstStyle/>
          <a:p>
            <a:r>
              <a:rPr lang="pt-BR" dirty="0"/>
              <a:t>Tratando uma mensagem recebida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37B8E4-5A98-7D50-8D15-622611D6E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87458"/>
            <a:ext cx="6190456" cy="454360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938F6DC-C374-C433-2A39-FDA7693CC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4509120"/>
            <a:ext cx="5453732" cy="11833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559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BBCAD-50E9-1025-5048-3410DBF5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Setando</a:t>
            </a:r>
            <a:r>
              <a:rPr lang="pt-BR" dirty="0"/>
              <a:t> o serviço do </a:t>
            </a:r>
            <a:r>
              <a:rPr lang="pt-BR" dirty="0" err="1"/>
              <a:t>Firebase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5822FB-8CD4-7B36-21EB-D9090026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24370"/>
            <a:ext cx="6406480" cy="448203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7006ADA-BD4A-016B-D419-E3F60E771EFC}"/>
              </a:ext>
            </a:extLst>
          </p:cNvPr>
          <p:cNvSpPr txBox="1"/>
          <p:nvPr/>
        </p:nvSpPr>
        <p:spPr>
          <a:xfrm>
            <a:off x="827584" y="4725144"/>
            <a:ext cx="6264696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089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1A306CF-727C-ADC5-4EBC-59F0C046EB69}"/>
              </a:ext>
            </a:extLst>
          </p:cNvPr>
          <p:cNvSpPr txBox="1"/>
          <p:nvPr/>
        </p:nvSpPr>
        <p:spPr>
          <a:xfrm>
            <a:off x="611560" y="1340768"/>
            <a:ext cx="2041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Tool - </a:t>
            </a:r>
            <a:r>
              <a:rPr lang="pt-BR" dirty="0" err="1">
                <a:solidFill>
                  <a:schemeClr val="tx1"/>
                </a:solidFill>
              </a:rPr>
              <a:t>Firebase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D8E5D9-50CF-F84E-E0CD-D8ECFFED6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988840"/>
            <a:ext cx="4391374" cy="4725144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EBA6FEF-B316-03F7-615B-2BC877D2982E}"/>
              </a:ext>
            </a:extLst>
          </p:cNvPr>
          <p:cNvCxnSpPr>
            <a:cxnSpLocks/>
          </p:cNvCxnSpPr>
          <p:nvPr/>
        </p:nvCxnSpPr>
        <p:spPr bwMode="auto">
          <a:xfrm flipH="1">
            <a:off x="4355976" y="1844824"/>
            <a:ext cx="3816424" cy="324036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439D1-EBED-E025-E7BA-C1A1E050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 a Console do Projeto do </a:t>
            </a:r>
            <a:r>
              <a:rPr lang="pt-BR" dirty="0" err="1"/>
              <a:t>Firebase</a:t>
            </a:r>
            <a:br>
              <a:rPr lang="pt-BR" dirty="0"/>
            </a:br>
            <a:r>
              <a:rPr lang="pt-BR" sz="2400" dirty="0"/>
              <a:t>https://</a:t>
            </a:r>
            <a:r>
              <a:rPr lang="pt-BR" sz="2400" dirty="0" err="1"/>
              <a:t>console.firebase.google.com</a:t>
            </a:r>
            <a:r>
              <a:rPr lang="pt-BR" sz="2400" dirty="0"/>
              <a:t>/</a:t>
            </a:r>
            <a:r>
              <a:rPr lang="pt-BR" sz="2400" dirty="0" err="1"/>
              <a:t>u</a:t>
            </a:r>
            <a:r>
              <a:rPr lang="pt-BR" sz="2400" dirty="0"/>
              <a:t>/0/</a:t>
            </a:r>
            <a:r>
              <a:rPr lang="pt-BR" sz="2400" dirty="0" err="1"/>
              <a:t>project</a:t>
            </a:r>
            <a:r>
              <a:rPr lang="pt-BR" sz="2400" dirty="0"/>
              <a:t>/servicosfb-pm26s-2023-2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D10917-841F-D2F4-20A4-F15515B1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2909608"/>
            <a:ext cx="3634606" cy="374519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B4B0F6F-2262-4AB2-D090-3590DB94BB86}"/>
              </a:ext>
            </a:extLst>
          </p:cNvPr>
          <p:cNvCxnSpPr/>
          <p:nvPr/>
        </p:nvCxnSpPr>
        <p:spPr bwMode="auto">
          <a:xfrm flipH="1">
            <a:off x="2627784" y="3140968"/>
            <a:ext cx="4320480" cy="216024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81315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415D0-F8C3-B542-B599-1EBC351C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nova campanha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ED4084-B0DB-4C68-95CE-95A6BEAEA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64557"/>
            <a:ext cx="7772400" cy="1528886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42C038E-437E-DE78-C6A5-250064CF799E}"/>
              </a:ext>
            </a:extLst>
          </p:cNvPr>
          <p:cNvCxnSpPr/>
          <p:nvPr/>
        </p:nvCxnSpPr>
        <p:spPr bwMode="auto">
          <a:xfrm>
            <a:off x="6012160" y="2852936"/>
            <a:ext cx="1872208" cy="9361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2A298AD-2F60-3444-F883-6ABA2F115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418" y="4259262"/>
            <a:ext cx="2501900" cy="133350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259EE82-AE05-791B-7843-3B6F771B5E47}"/>
              </a:ext>
            </a:extLst>
          </p:cNvPr>
          <p:cNvCxnSpPr/>
          <p:nvPr/>
        </p:nvCxnSpPr>
        <p:spPr bwMode="auto">
          <a:xfrm>
            <a:off x="4932040" y="3776464"/>
            <a:ext cx="1872208" cy="9361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6127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C9CAD-D824-C397-23CD-D24EF593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1 de Envio de MSG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0EBF72-7BB3-3552-237D-0611AD11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44" y="2679184"/>
            <a:ext cx="4894312" cy="361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03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C9CAD-D824-C397-23CD-D24EF593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2 de Envio de MSG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D800CC-CDB1-3CDC-348A-00F5EB094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98738"/>
            <a:ext cx="7772400" cy="283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4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C9CAD-D824-C397-23CD-D24EF593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3 de Envio de MSG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BC9453F-9B6E-1ED3-6DA8-35980FBF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80928"/>
            <a:ext cx="7772400" cy="177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03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C9CAD-D824-C397-23CD-D24EF593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4 de Envio de MSG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260B51-B7F0-4AB3-DC92-C6804A2A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66365"/>
            <a:ext cx="7772400" cy="41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9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5BD25-19A2-EAD8-F89B-EE0283FA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8F97ED-D89E-0775-F4BA-890D312C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5529"/>
            <a:ext cx="7772400" cy="394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46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7AEC9-2DCC-54F9-30F4-1998604D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Campanha ativa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3603C6-B035-66E7-F837-9EC5C02C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90028"/>
            <a:ext cx="7772400" cy="6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28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C6F0A-E618-EA3F-9B3A-FCFC2F6F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Campanha Concluída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5F513D-15D4-D051-AF55-6C4F6CDFC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93576"/>
            <a:ext cx="7772400" cy="4708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59309E-FAD6-93EC-53C9-898483519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80" y="3789040"/>
            <a:ext cx="7772400" cy="26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18DD7-28D6-AC66-D7AF-6521B478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Ativando as notificações no Device Android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A506FC-3570-6109-080B-19D1ACC7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285312"/>
            <a:ext cx="1776090" cy="4189342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F86BEDD-9324-9F37-6DF5-47D3FA80D422}"/>
              </a:ext>
            </a:extLst>
          </p:cNvPr>
          <p:cNvCxnSpPr/>
          <p:nvPr/>
        </p:nvCxnSpPr>
        <p:spPr bwMode="auto">
          <a:xfrm flipH="1">
            <a:off x="5772026" y="2996952"/>
            <a:ext cx="1752302" cy="20882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461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065143B-5B72-C0B6-EBD6-489CC0CE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63522"/>
            <a:ext cx="5457167" cy="567577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6C6DFAA-4F5A-CFC2-90D5-3825DAC1728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1844824"/>
            <a:ext cx="4824536" cy="129614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4069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70BD1-AF5E-870D-E730-B2AAAE2F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Notificação recebida </a:t>
            </a:r>
            <a:r>
              <a:rPr lang="pt-BR" dirty="0">
                <a:sym typeface="Wingdings" pitchFamily="2" charset="2"/>
              </a:rPr>
              <a:t>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378571-30DE-7A6B-4BBA-8ACABDFC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348880"/>
            <a:ext cx="1800200" cy="4052302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AE68699-3C95-9F2C-DFBB-4AD8C5C84ADA}"/>
              </a:ext>
            </a:extLst>
          </p:cNvPr>
          <p:cNvCxnSpPr/>
          <p:nvPr/>
        </p:nvCxnSpPr>
        <p:spPr bwMode="auto">
          <a:xfrm flipH="1">
            <a:off x="2555776" y="2276872"/>
            <a:ext cx="2088232" cy="9361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8A612A23-F4B8-3023-3EDB-15473D6B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348880"/>
            <a:ext cx="1825762" cy="405230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2254FB5-DD68-B479-BA02-4EE9E68C5238}"/>
              </a:ext>
            </a:extLst>
          </p:cNvPr>
          <p:cNvCxnSpPr/>
          <p:nvPr/>
        </p:nvCxnSpPr>
        <p:spPr bwMode="auto">
          <a:xfrm flipH="1">
            <a:off x="6516216" y="2437805"/>
            <a:ext cx="2088232" cy="9361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4518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>
            <a:extLst>
              <a:ext uri="{FF2B5EF4-FFF2-40B4-BE49-F238E27FC236}">
                <a16:creationId xmlns:a16="http://schemas.microsoft.com/office/drawing/2014/main" id="{CF7EFCC0-4190-A65E-0FE1-C1B36E8C5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060575"/>
            <a:ext cx="1008063" cy="5048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75AC3538-D0EE-DFA1-AD29-B7F466F8C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5" y="1738313"/>
            <a:ext cx="666750" cy="11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66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</a:rPr>
              <a:t>?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3CFEB10A-3A8A-A1A4-8793-EA9734EED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169988"/>
            <a:ext cx="8280400" cy="53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4821" name="Text Box 5">
            <a:extLst>
              <a:ext uri="{FF2B5EF4-FFF2-40B4-BE49-F238E27FC236}">
                <a16:creationId xmlns:a16="http://schemas.microsoft.com/office/drawing/2014/main" id="{86E4F78A-8B3C-0BFF-7775-1F720E66B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539750"/>
            <a:ext cx="900112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pt-BR" sz="15000"/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>
            <a:extLst>
              <a:ext uri="{FF2B5EF4-FFF2-40B4-BE49-F238E27FC236}">
                <a16:creationId xmlns:a16="http://schemas.microsoft.com/office/drawing/2014/main" id="{F334384D-E17B-5983-98F9-30B92EAFE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836863"/>
            <a:ext cx="3101975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8243" name="Rectangle 3">
            <a:extLst>
              <a:ext uri="{FF2B5EF4-FFF2-40B4-BE49-F238E27FC236}">
                <a16:creationId xmlns:a16="http://schemas.microsoft.com/office/drawing/2014/main" id="{8FB44064-319C-591F-88DD-F233E1B9B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5750"/>
            <a:ext cx="9209088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pt-BR" altLang="pt-BR" sz="4000" b="1" dirty="0">
                <a:solidFill>
                  <a:srgbClr val="FF0000"/>
                </a:solidFill>
                <a:latin typeface="Georgia" panose="02040502050405020303" pitchFamily="18" charset="0"/>
              </a:rPr>
              <a:t>Notificações</a:t>
            </a:r>
            <a:r>
              <a:rPr lang="pt-BR" altLang="pt-BR" sz="4000" b="1" dirty="0">
                <a:solidFill>
                  <a:srgbClr val="003366"/>
                </a:solidFill>
                <a:latin typeface="Georgia" panose="02040502050405020303" pitchFamily="18" charset="0"/>
              </a:rPr>
              <a:t> com </a:t>
            </a:r>
            <a:r>
              <a:rPr lang="pt-BR" altLang="pt-BR" sz="40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Firebase</a:t>
            </a:r>
            <a:r>
              <a:rPr lang="pt-BR" altLang="pt-BR" sz="4000" b="1" dirty="0">
                <a:solidFill>
                  <a:srgbClr val="FF0000"/>
                </a:solidFill>
                <a:latin typeface="Georgia" panose="02040502050405020303" pitchFamily="18" charset="0"/>
              </a:rPr>
              <a:t> Cloud </a:t>
            </a:r>
            <a:r>
              <a:rPr lang="pt-BR" altLang="pt-BR" sz="40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Messaging</a:t>
            </a:r>
            <a:r>
              <a:rPr lang="pt-BR" altLang="pt-BR" sz="4000" b="1" dirty="0">
                <a:solidFill>
                  <a:srgbClr val="003366"/>
                </a:solidFill>
                <a:latin typeface="Georgia" panose="02040502050405020303" pitchFamily="18" charset="0"/>
              </a:rPr>
              <a:t> em</a:t>
            </a:r>
            <a:r>
              <a:rPr lang="bg-BG" altLang="pt-BR" sz="4000" b="1" dirty="0">
                <a:solidFill>
                  <a:srgbClr val="003366"/>
                </a:solidFill>
                <a:latin typeface="Georgia" panose="02040502050405020303" pitchFamily="18" charset="0"/>
              </a:rPr>
              <a:t> </a:t>
            </a:r>
            <a:r>
              <a:rPr lang="bg-BG" altLang="pt-BR" sz="4000" b="1" dirty="0" err="1">
                <a:solidFill>
                  <a:srgbClr val="003366"/>
                </a:solidFill>
                <a:latin typeface="Georgia" panose="02040502050405020303" pitchFamily="18" charset="0"/>
              </a:rPr>
              <a:t>Aplicações</a:t>
            </a:r>
            <a:r>
              <a:rPr lang="bg-BG" altLang="pt-BR" sz="4000" b="1" dirty="0">
                <a:solidFill>
                  <a:srgbClr val="003366"/>
                </a:solidFill>
                <a:latin typeface="Georgia" panose="02040502050405020303" pitchFamily="18" charset="0"/>
              </a:rPr>
              <a:t> </a:t>
            </a:r>
            <a:r>
              <a:rPr lang="pt-BR" altLang="pt-BR" sz="4000" b="1" dirty="0">
                <a:solidFill>
                  <a:srgbClr val="FF0000"/>
                </a:solidFill>
                <a:latin typeface="Georgia" panose="02040502050405020303" pitchFamily="18" charset="0"/>
              </a:rPr>
              <a:t>ANDROID</a:t>
            </a:r>
          </a:p>
        </p:txBody>
      </p:sp>
      <p:sp>
        <p:nvSpPr>
          <p:cNvPr id="138244" name="Text Box 4">
            <a:extLst>
              <a:ext uri="{FF2B5EF4-FFF2-40B4-BE49-F238E27FC236}">
                <a16:creationId xmlns:a16="http://schemas.microsoft.com/office/drawing/2014/main" id="{642819A6-AAFC-5096-B666-EE98B7B72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5580063"/>
            <a:ext cx="9085262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pt-BR" sz="2800" b="1">
                <a:solidFill>
                  <a:srgbClr val="000000"/>
                </a:solidFill>
                <a:cs typeface="ＭＳ Ｐゴシック" charset="0"/>
              </a:rPr>
              <a:t>Robison Cris Brito</a:t>
            </a:r>
          </a:p>
          <a:p>
            <a:pPr algn="ctr">
              <a:buFont typeface="Times New Roman" charset="0"/>
              <a:buNone/>
              <a:defRPr/>
            </a:pPr>
            <a:r>
              <a:rPr lang="pt-BR" sz="2600" b="1" i="1">
                <a:solidFill>
                  <a:srgbClr val="000000"/>
                </a:solidFill>
                <a:cs typeface="ＭＳ Ｐゴシック" charset="0"/>
              </a:rPr>
              <a:t>robison@utfpr.edu.br</a:t>
            </a:r>
          </a:p>
          <a:p>
            <a:pPr algn="ctr">
              <a:buFont typeface="Times New Roman" charset="0"/>
              <a:buNone/>
              <a:defRPr/>
            </a:pPr>
            <a:r>
              <a:rPr lang="pt-BR" sz="2600" b="1" i="1">
                <a:solidFill>
                  <a:srgbClr val="000000"/>
                </a:solidFill>
                <a:cs typeface="ＭＳ Ｐゴシック" charset="0"/>
              </a:rPr>
              <a:t>@robisonbrito</a:t>
            </a:r>
          </a:p>
        </p:txBody>
      </p:sp>
    </p:spTree>
    <p:extLst>
      <p:ext uri="{BB962C8B-B14F-4D97-AF65-F5344CB8AC3E}">
        <p14:creationId xmlns:p14="http://schemas.microsoft.com/office/powerpoint/2010/main" val="2407877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2C12625-28D4-EBA9-F776-71648CB4F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9" y="2580711"/>
            <a:ext cx="7772400" cy="4002952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9FAA0D2-C4D3-B5BE-0C97-981E0C2FE4BD}"/>
              </a:ext>
            </a:extLst>
          </p:cNvPr>
          <p:cNvCxnSpPr/>
          <p:nvPr/>
        </p:nvCxnSpPr>
        <p:spPr bwMode="auto">
          <a:xfrm flipH="1">
            <a:off x="2915816" y="1196752"/>
            <a:ext cx="3744416" cy="33854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4249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28BD3-0A3E-7211-65D0-378AECFC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9D027C1-A74F-322F-D0F0-D979D252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629D84-F2D9-2953-929B-3805DD9C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70344"/>
            <a:ext cx="7772400" cy="39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2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275CE-4579-2D2F-573F-F3C85581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C9274-EAA1-A375-88CF-BB89AFF7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EA4573-C7FB-2B1D-CE4D-EE425515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67575"/>
            <a:ext cx="7772400" cy="41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3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90F42-3A90-4CD9-9E6A-FB65607B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7294B-14C2-5E31-1B90-8DC768645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1FE43C-3477-8345-03B9-B4A0B331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9" y="2588832"/>
            <a:ext cx="7772400" cy="377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7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7FB87-A410-487A-EE5E-B513F49A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3D88F0-BDA3-14FF-157F-1728414E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077B4A-0B9D-C2AD-CAA1-71E742902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9" y="2425012"/>
            <a:ext cx="7772400" cy="387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4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9A61FBB-BAA4-8393-0607-FC4C1796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143686"/>
            <a:ext cx="3961153" cy="5714314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4E0DD3D-257C-5836-4E67-05B9B689A357}"/>
              </a:ext>
            </a:extLst>
          </p:cNvPr>
          <p:cNvCxnSpPr>
            <a:cxnSpLocks/>
          </p:cNvCxnSpPr>
          <p:nvPr/>
        </p:nvCxnSpPr>
        <p:spPr bwMode="auto">
          <a:xfrm flipH="1">
            <a:off x="4211960" y="2924944"/>
            <a:ext cx="4248472" cy="107589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2191517"/>
      </p:ext>
    </p:extLst>
  </p:cSld>
  <p:clrMapOvr>
    <a:masterClrMapping/>
  </p:clrMapOvr>
</p:sld>
</file>

<file path=ppt/theme/theme1.xml><?xml version="1.0" encoding="utf-8"?>
<a:theme xmlns:a="http://schemas.openxmlformats.org/drawingml/2006/main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Georgia"/>
        <a:ea typeface="ＭＳ Ｐゴシック"/>
        <a:cs typeface=""/>
      </a:majorFont>
      <a:minorFont>
        <a:latin typeface="NimbusSanL-BoldCond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26868</TotalTime>
  <Words>156</Words>
  <Application>Microsoft Macintosh PowerPoint</Application>
  <PresentationFormat>Apresentação na tela (4:3)</PresentationFormat>
  <Paragraphs>33</Paragraphs>
  <Slides>32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Georgia</vt:lpstr>
      <vt:lpstr>NimbusSanL-BoldCond</vt:lpstr>
      <vt:lpstr>Times New Roman</vt:lpstr>
      <vt:lpstr>1_Design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Firebase BOM para gerenciamento de pacotes</vt:lpstr>
      <vt:lpstr>Apresentação do PowerPoint</vt:lpstr>
      <vt:lpstr>Solicitando Permissão para Notificações</vt:lpstr>
      <vt:lpstr>Apresentação do PowerPoint</vt:lpstr>
      <vt:lpstr>Lógica para recuperar um Token</vt:lpstr>
      <vt:lpstr>Quando um token pode ser alterado</vt:lpstr>
      <vt:lpstr>Serviço chamado quando um novo token é gerado</vt:lpstr>
      <vt:lpstr>Tratando uma mensagem recebida</vt:lpstr>
      <vt:lpstr>Setando o serviço do Firebase</vt:lpstr>
      <vt:lpstr>Acessa a Console do Projeto do Firebase https://console.firebase.google.com/u/0/project/servicosfb-pm26s-2023-2</vt:lpstr>
      <vt:lpstr>Criando uma nova campanha</vt:lpstr>
      <vt:lpstr>Tela 1 de Envio de MSG</vt:lpstr>
      <vt:lpstr>Tela 2 de Envio de MSG</vt:lpstr>
      <vt:lpstr>Tela 3 de Envio de MSG</vt:lpstr>
      <vt:lpstr>Tela 4 de Envio de MSG</vt:lpstr>
      <vt:lpstr>Resumo dos dados</vt:lpstr>
      <vt:lpstr>Campanha ativa</vt:lpstr>
      <vt:lpstr>Campanha Concluída</vt:lpstr>
      <vt:lpstr>Ativando as notificações no Device Android</vt:lpstr>
      <vt:lpstr>Notificação recebida 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2 MICRO EDITION</dc:title>
  <dc:creator>Robison Cris Brito</dc:creator>
  <cp:lastModifiedBy>Robison Cris Brito</cp:lastModifiedBy>
  <cp:revision>246</cp:revision>
  <cp:lastPrinted>2016-03-28T17:53:33Z</cp:lastPrinted>
  <dcterms:created xsi:type="dcterms:W3CDTF">2004-10-18T13:37:15Z</dcterms:created>
  <dcterms:modified xsi:type="dcterms:W3CDTF">2023-11-18T14:38:27Z</dcterms:modified>
</cp:coreProperties>
</file>