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embeddedFontLst>
    <p:embeddedFont>
      <p:font typeface="Book Antiqua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" roundtripDataSignature="AMtx7mggeOA+NodJNF1dsCZyJdSTp9Ah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BookAntiqua-bold.fntdata"/><Relationship Id="rId14" Type="http://schemas.openxmlformats.org/officeDocument/2006/relationships/slide" Target="slides/slide9.xml"/><Relationship Id="rId36" Type="http://schemas.openxmlformats.org/officeDocument/2006/relationships/font" Target="fonts/BookAntiqua-regular.fntdata"/><Relationship Id="rId17" Type="http://schemas.openxmlformats.org/officeDocument/2006/relationships/slide" Target="slides/slide12.xml"/><Relationship Id="rId39" Type="http://schemas.openxmlformats.org/officeDocument/2006/relationships/font" Target="fonts/BookAntiqua-boldItalic.fntdata"/><Relationship Id="rId16" Type="http://schemas.openxmlformats.org/officeDocument/2006/relationships/slide" Target="slides/slide11.xml"/><Relationship Id="rId38" Type="http://schemas.openxmlformats.org/officeDocument/2006/relationships/font" Target="fonts/BookAntiqu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fa36e56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dfa36e56d9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fa36e56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dfa36e56d9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fa36e56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dfa36e56d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fa36e56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dfa36e56d9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fa36e56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dfa36e56d9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fa36e56d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dfa36e56d9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fa36e56d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dfa36e56d9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fa36e56d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dfa36e56d9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fa36e56d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dfa36e56d9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fa36e56d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dfa36e56d9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fa36e56d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dfa36e56d9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fa36e56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dfa36e56d9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fb2a707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dfb2a707f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fb2a707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dfb2a707f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fb2a707f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dfb2a707f5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2a707f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dfb2a707f5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fb2a707f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dfb2a707f5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fb2a707f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dfb2a707f5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fb2a707f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dfb2a707f5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fb2a707f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dfb2a707f5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fb2a707f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dfb2a707f5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fa36e5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dfa36e56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fa36e56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dfa36e56d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fa36e56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dfa36e56d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800"/>
              <a:buFont typeface="Lucida Sans"/>
              <a:buNone/>
              <a:defRPr b="1" sz="4800" cap="none">
                <a:solidFill>
                  <a:srgbClr val="EAD59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6" name="Google Shape;16;p9"/>
          <p:cNvSpPr txBox="1"/>
          <p:nvPr>
            <p:ph idx="1" type="subTitle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82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217420" y="-160020"/>
            <a:ext cx="470916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CC577"/>
              </a:buClr>
              <a:buSzPts val="4800"/>
              <a:buFont typeface="Lucida Sans"/>
              <a:buNone/>
              <a:defRPr b="1" sz="4800" cap="none">
                <a:solidFill>
                  <a:srgbClr val="DCC577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57200" y="1535112"/>
            <a:ext cx="4040188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645025" y="1535112"/>
            <a:ext cx="4041775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457200" y="2362200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4645025" y="2362200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4DB8A"/>
              </a:buClr>
              <a:buSzPts val="2200"/>
              <a:buFont typeface="Lucida Sans"/>
              <a:buNone/>
              <a:defRPr b="0" sz="2200">
                <a:solidFill>
                  <a:srgbClr val="F4DB8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61314" lvl="2" marL="1371600" algn="l">
              <a:spcBef>
                <a:spcPts val="440"/>
              </a:spcBef>
              <a:spcAft>
                <a:spcPts val="0"/>
              </a:spcAft>
              <a:buSzPts val="2090"/>
              <a:buChar char="🢭"/>
              <a:defRPr sz="22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828800" y="609600"/>
            <a:ext cx="54864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2000"/>
              <a:buFont typeface="Lucida San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828800" y="1831975"/>
            <a:ext cx="5486400" cy="3962400"/>
          </a:xfrm>
          <a:prstGeom prst="rect">
            <a:avLst/>
          </a:prstGeom>
          <a:solidFill>
            <a:schemeClr val="dk2"/>
          </a:solidFill>
          <a:ln cap="sq" cmpd="sng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dir="2700000" dist="228600" sy="90000">
              <a:srgbClr val="000000">
                <a:alpha val="24705"/>
              </a:srgbClr>
            </a:outerShdw>
          </a:effectLst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828800" y="1166787"/>
            <a:ext cx="5486400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89560" lvl="1" marL="914400" algn="l">
              <a:spcBef>
                <a:spcPts val="240"/>
              </a:spcBef>
              <a:spcAft>
                <a:spcPts val="0"/>
              </a:spcAft>
              <a:buSzPts val="960"/>
              <a:buChar char="◼"/>
              <a:defRPr sz="1200"/>
            </a:lvl2pPr>
            <a:lvl3pPr indent="-288925" lvl="2" marL="1371600" algn="l">
              <a:spcBef>
                <a:spcPts val="200"/>
              </a:spcBef>
              <a:spcAft>
                <a:spcPts val="0"/>
              </a:spcAft>
              <a:buSzPts val="950"/>
              <a:buChar char="🢭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🢝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■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800"/>
              <a:buFont typeface="Lucida Sans"/>
              <a:buNone/>
            </a:pPr>
            <a:r>
              <a:rPr lang="pt-PT"/>
              <a:t>MONGO DB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pt-PT"/>
              <a:t>Huilson J. Lorenzi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pt-PT"/>
              <a:t>Programação Orientada a Objetos 2</a:t>
            </a:r>
            <a:br>
              <a:rPr lang="pt-PT"/>
            </a:br>
            <a:r>
              <a:rPr lang="pt-PT"/>
              <a:t>Introdução ao Mongo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fa36e56d9_0_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CURIOSIDADES</a:t>
            </a:r>
            <a:endParaRPr/>
          </a:p>
        </p:txBody>
      </p:sp>
      <p:sp>
        <p:nvSpPr>
          <p:cNvPr id="141" name="Google Shape;141;g1dfa36e56d9_0_18"/>
          <p:cNvSpPr txBox="1"/>
          <p:nvPr>
            <p:ph idx="1" type="body"/>
          </p:nvPr>
        </p:nvSpPr>
        <p:spPr>
          <a:xfrm>
            <a:off x="457200" y="1600200"/>
            <a:ext cx="82296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PT">
                <a:solidFill>
                  <a:schemeClr val="dk1"/>
                </a:solidFill>
              </a:rPr>
              <a:t>Diferenciação de maiúsculas e minúsculas do nome do banco de dados:</a:t>
            </a:r>
            <a:endParaRPr b="1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Os nomes de banco de dados diferenciam maiúsculas de minúsculas no MongoDB. Por exemplo: se o banco de dados AulaDB já existir, o MongoDB retornará um erro se você tentar criar um banco de dados chamado AulaDB.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PT">
                <a:solidFill>
                  <a:schemeClr val="dk1"/>
                </a:solidFill>
              </a:rPr>
              <a:t>Restrições sobre nomes de banco de dados para Windows:</a:t>
            </a:r>
            <a:endParaRPr b="1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Para implantações do MongoDB em sistemas operacionais Windows, os nomes de banco de dados não podem conter nenhum dos seguintes caracteres:</a:t>
            </a:r>
            <a:endParaRPr>
              <a:solidFill>
                <a:schemeClr val="dk1"/>
              </a:solidFill>
            </a:endParaRPr>
          </a:p>
          <a:p>
            <a:pPr indent="0" lvl="0" marL="137160" rtl="0" algn="ctr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b="1" lang="pt-PT">
                <a:solidFill>
                  <a:schemeClr val="dk1"/>
                </a:solidFill>
              </a:rPr>
              <a:t>/. "$*&lt;&gt;:|?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fa36e56d9_0_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CURIOSIDADES</a:t>
            </a:r>
            <a:endParaRPr/>
          </a:p>
        </p:txBody>
      </p:sp>
      <p:sp>
        <p:nvSpPr>
          <p:cNvPr id="147" name="Google Shape;147;g1dfa36e56d9_0_24"/>
          <p:cNvSpPr txBox="1"/>
          <p:nvPr>
            <p:ph idx="1" type="body"/>
          </p:nvPr>
        </p:nvSpPr>
        <p:spPr>
          <a:xfrm>
            <a:off x="457200" y="1600200"/>
            <a:ext cx="82296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>
                <a:solidFill>
                  <a:schemeClr val="dk1"/>
                </a:solidFill>
              </a:rPr>
              <a:t>Visibilidade dos bancos de dados no MongoDB Compass</a:t>
            </a:r>
            <a:r>
              <a:rPr b="1" lang="pt-PT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Um database (banco de dados) só irá se tornar visível no Compass se ele conter alguma informação, como por exemplo uma coleção de documentos.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>
                <a:solidFill>
                  <a:schemeClr val="dk1"/>
                </a:solidFill>
              </a:rPr>
              <a:t>Documentação do MONGODB: </a:t>
            </a:r>
            <a:r>
              <a:rPr lang="pt-PT">
                <a:solidFill>
                  <a:schemeClr val="dk1"/>
                </a:solidFill>
              </a:rPr>
              <a:t>https://www.mongodb.com/docs/mongodb-shell/run-commands/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fa36e56d9_0_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COMANDOS</a:t>
            </a:r>
            <a:endParaRPr/>
          </a:p>
        </p:txBody>
      </p:sp>
      <p:sp>
        <p:nvSpPr>
          <p:cNvPr id="153" name="Google Shape;153;g1dfa36e56d9_0_30"/>
          <p:cNvSpPr txBox="1"/>
          <p:nvPr>
            <p:ph idx="1" type="body"/>
          </p:nvPr>
        </p:nvSpPr>
        <p:spPr>
          <a:xfrm>
            <a:off x="457200" y="1600200"/>
            <a:ext cx="82296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Use o comando</a:t>
            </a:r>
            <a:r>
              <a:rPr i="1" lang="pt-PT">
                <a:solidFill>
                  <a:schemeClr val="dk1"/>
                </a:solidFill>
              </a:rPr>
              <a:t> “db.createCollection(“nome_da_coleção”)”</a:t>
            </a:r>
            <a:r>
              <a:rPr lang="pt-PT">
                <a:solidFill>
                  <a:schemeClr val="dk1"/>
                </a:solidFill>
              </a:rPr>
              <a:t> para criar uma coleção.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Use o comando</a:t>
            </a:r>
            <a:r>
              <a:rPr i="1" lang="pt-PT">
                <a:solidFill>
                  <a:schemeClr val="dk1"/>
                </a:solidFill>
              </a:rPr>
              <a:t> “db.nome_da_coleção.drop()”</a:t>
            </a:r>
            <a:r>
              <a:rPr lang="pt-PT">
                <a:solidFill>
                  <a:schemeClr val="dk1"/>
                </a:solidFill>
              </a:rPr>
              <a:t> para excluir uma coleção.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Use o comando</a:t>
            </a:r>
            <a:r>
              <a:rPr i="1" lang="pt-PT">
                <a:solidFill>
                  <a:schemeClr val="dk1"/>
                </a:solidFill>
              </a:rPr>
              <a:t> “db.dropDatabase()”</a:t>
            </a:r>
            <a:r>
              <a:rPr lang="pt-PT">
                <a:solidFill>
                  <a:schemeClr val="dk1"/>
                </a:solidFill>
              </a:rPr>
              <a:t> para excluir um banco de dados do qual você esteja conectado e possui no mínimo 1 coleção.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fa36e56d9_0_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ESTRUTURA DO MONGO</a:t>
            </a:r>
            <a:endParaRPr/>
          </a:p>
        </p:txBody>
      </p:sp>
      <p:sp>
        <p:nvSpPr>
          <p:cNvPr id="159" name="Google Shape;159;g1dfa36e56d9_0_35"/>
          <p:cNvSpPr txBox="1"/>
          <p:nvPr>
            <p:ph idx="1" type="body"/>
          </p:nvPr>
        </p:nvSpPr>
        <p:spPr>
          <a:xfrm>
            <a:off x="457200" y="1600200"/>
            <a:ext cx="82296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O MongoDB armazena seus registros com documentos BSON. O BSON é uma representação binária de documentos JSON. Um ponto interessante, é que o BSON trabalha com mais tipos de dados que o próprio JSON.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Segue a documentação: https://www.mongodb.com/docs/manual/core/document/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fa36e56d9_0_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INSERINDO UM DOCUMENTO</a:t>
            </a:r>
            <a:endParaRPr/>
          </a:p>
        </p:txBody>
      </p:sp>
      <p:sp>
        <p:nvSpPr>
          <p:cNvPr id="165" name="Google Shape;165;g1dfa36e56d9_0_42"/>
          <p:cNvSpPr txBox="1"/>
          <p:nvPr>
            <p:ph idx="1" type="body"/>
          </p:nvPr>
        </p:nvSpPr>
        <p:spPr>
          <a:xfrm>
            <a:off x="457200" y="1600200"/>
            <a:ext cx="82296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      "Nome": "Thor Odinson",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      "Idade": 3020,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      "Categoria de Poder": 9.5,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      "Origem": "Asgard",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      "Poderes": ["Voo", </a:t>
            </a:r>
            <a:r>
              <a:rPr lang="pt-PT">
                <a:solidFill>
                  <a:schemeClr val="dk1"/>
                </a:solidFill>
              </a:rPr>
              <a:t>"Super Força", "Resistência Divina", "Convocar Relâmpagos", "Manusear Mjolnir"</a:t>
            </a:r>
            <a:r>
              <a:rPr lang="pt-PT">
                <a:solidFill>
                  <a:schemeClr val="dk1"/>
                </a:solidFill>
              </a:rPr>
              <a:t>],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      "Data de Nascimento": new ISODate(</a:t>
            </a:r>
            <a:r>
              <a:rPr lang="pt-PT">
                <a:solidFill>
                  <a:schemeClr val="dk1"/>
                </a:solidFill>
              </a:rPr>
              <a:t>"12-12-1212"</a:t>
            </a:r>
            <a:r>
              <a:rPr lang="pt-PT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fa36e56d9_0_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INSERINDO UM DOCUMENTO</a:t>
            </a:r>
            <a:endParaRPr/>
          </a:p>
        </p:txBody>
      </p:sp>
      <p:sp>
        <p:nvSpPr>
          <p:cNvPr id="171" name="Google Shape;171;g1dfa36e56d9_0_49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db.my_collection.insertOne(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  </a:t>
            </a:r>
            <a:r>
              <a:rPr b="1" lang="pt-PT">
                <a:solidFill>
                  <a:schemeClr val="dk1"/>
                </a:solidFill>
              </a:rPr>
              <a:t> { </a:t>
            </a:r>
            <a:endParaRPr b="1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      "Nome": "Anthony Edward Stark",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      "Idade": 42,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      "Categoria de Poder": 5.2,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      "Origem": "Terra",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      "Poderes": ["Armadura", "Super inteligência", "Rico"],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      "Data de Nascimento": new ISODate("1981-01-05")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    </a:t>
            </a:r>
            <a:r>
              <a:rPr b="1" lang="pt-PT">
                <a:solidFill>
                  <a:schemeClr val="dk1"/>
                </a:solidFill>
              </a:rPr>
              <a:t>}</a:t>
            </a:r>
            <a:endParaRPr b="1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  )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fa36e56d9_0_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pt-PT"/>
              <a:t>INSERINDO </a:t>
            </a:r>
            <a:r>
              <a:rPr lang="pt-PT"/>
              <a:t>MÚLTIPLOS</a:t>
            </a:r>
            <a:r>
              <a:rPr lang="pt-PT"/>
              <a:t> DOCUMENTO</a:t>
            </a:r>
            <a:endParaRPr/>
          </a:p>
        </p:txBody>
      </p:sp>
      <p:sp>
        <p:nvSpPr>
          <p:cNvPr id="177" name="Google Shape;177;g1dfa36e56d9_0_58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chemeClr val="dk1"/>
                </a:solidFill>
              </a:rPr>
              <a:t>db.my_collection.insertMany(</a:t>
            </a:r>
            <a:r>
              <a:rPr b="1" lang="pt-PT">
                <a:solidFill>
                  <a:schemeClr val="dk1"/>
                </a:solidFill>
              </a:rPr>
              <a:t>[</a:t>
            </a:r>
            <a:r>
              <a:rPr b="1" lang="pt-PT">
                <a:solidFill>
                  <a:srgbClr val="CC0000"/>
                </a:solidFill>
              </a:rPr>
              <a:t>{</a:t>
            </a:r>
            <a:endParaRPr b="1">
              <a:solidFill>
                <a:srgbClr val="CC0000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CC0000"/>
                </a:solidFill>
              </a:rPr>
              <a:t>     </a:t>
            </a:r>
            <a:r>
              <a:rPr lang="pt-PT">
                <a:solidFill>
                  <a:srgbClr val="CC0000"/>
                </a:solidFill>
              </a:rPr>
              <a:t>"Nome": "Natalia Alianovna Romanova",</a:t>
            </a:r>
            <a:endParaRPr>
              <a:solidFill>
                <a:srgbClr val="CC0000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CC0000"/>
                </a:solidFill>
              </a:rPr>
              <a:t>      "Idade": 29,</a:t>
            </a:r>
            <a:endParaRPr>
              <a:solidFill>
                <a:srgbClr val="CC0000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CC0000"/>
                </a:solidFill>
              </a:rPr>
              <a:t>      "Categoria de Poder": 2.1,</a:t>
            </a:r>
            <a:endParaRPr>
              <a:solidFill>
                <a:srgbClr val="CC0000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CC0000"/>
                </a:solidFill>
              </a:rPr>
              <a:t>      "Origem": "Terra",</a:t>
            </a:r>
            <a:endParaRPr>
              <a:solidFill>
                <a:srgbClr val="CC0000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CC0000"/>
                </a:solidFill>
              </a:rPr>
              <a:t>      "Poderes": ["Sedução", "Furtividade", "Espionagem"],</a:t>
            </a:r>
            <a:endParaRPr>
              <a:solidFill>
                <a:srgbClr val="CC0000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CC0000"/>
                </a:solidFill>
              </a:rPr>
              <a:t>      "Data de Nascimento": new ISODate("1994-03-25")</a:t>
            </a:r>
            <a:r>
              <a:rPr lang="pt-PT">
                <a:solidFill>
                  <a:srgbClr val="CC0000"/>
                </a:solidFill>
              </a:rPr>
              <a:t>}</a:t>
            </a:r>
            <a:r>
              <a:rPr lang="pt-PT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0000FF"/>
                </a:solidFill>
              </a:rPr>
              <a:t>      {"Nome": "Steven Rogers",</a:t>
            </a:r>
            <a:endParaRPr>
              <a:solidFill>
                <a:srgbClr val="0000FF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0000FF"/>
                </a:solidFill>
              </a:rPr>
              <a:t>      "Idade": 103,</a:t>
            </a:r>
            <a:endParaRPr>
              <a:solidFill>
                <a:srgbClr val="0000FF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0000FF"/>
                </a:solidFill>
              </a:rPr>
              <a:t>      "Categoria de Poder": 7.3,</a:t>
            </a:r>
            <a:endParaRPr>
              <a:solidFill>
                <a:srgbClr val="0000FF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0000FF"/>
                </a:solidFill>
              </a:rPr>
              <a:t>      "Origem": "Terra",</a:t>
            </a:r>
            <a:endParaRPr>
              <a:solidFill>
                <a:srgbClr val="0000FF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0000FF"/>
                </a:solidFill>
              </a:rPr>
              <a:t>      "Poderes": ["Super Força", "Escudo", "Soldado", "Regeneração"],</a:t>
            </a:r>
            <a:endParaRPr>
              <a:solidFill>
                <a:srgbClr val="0000FF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0000FF"/>
                </a:solidFill>
              </a:rPr>
              <a:t>      "Data de Nascimento": new ISODate("1920-07-03")</a:t>
            </a:r>
            <a:r>
              <a:rPr lang="pt-PT">
                <a:solidFill>
                  <a:srgbClr val="0000FF"/>
                </a:solidFill>
              </a:rPr>
              <a:t> }</a:t>
            </a:r>
            <a:r>
              <a:rPr b="1" lang="pt-PT">
                <a:solidFill>
                  <a:schemeClr val="dk1"/>
                </a:solidFill>
              </a:rPr>
              <a:t>]</a:t>
            </a:r>
            <a:r>
              <a:rPr lang="pt-PT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fa36e56d9_0_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DESAFIO!</a:t>
            </a:r>
            <a:endParaRPr/>
          </a:p>
        </p:txBody>
      </p:sp>
      <p:sp>
        <p:nvSpPr>
          <p:cNvPr id="183" name="Google Shape;183;g1dfa36e56d9_0_67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Faça a inserção de </a:t>
            </a:r>
            <a:r>
              <a:rPr lang="pt-PT" sz="3000">
                <a:solidFill>
                  <a:schemeClr val="dk1"/>
                </a:solidFill>
              </a:rPr>
              <a:t>múltiplos</a:t>
            </a:r>
            <a:r>
              <a:rPr lang="pt-PT" sz="3000">
                <a:solidFill>
                  <a:schemeClr val="dk1"/>
                </a:solidFill>
              </a:rPr>
              <a:t> documentos </a:t>
            </a:r>
            <a:r>
              <a:rPr i="1" lang="pt-PT" sz="3000">
                <a:solidFill>
                  <a:schemeClr val="dk1"/>
                </a:solidFill>
              </a:rPr>
              <a:t>(insertMany) </a:t>
            </a:r>
            <a:r>
              <a:rPr lang="pt-PT" sz="3000">
                <a:solidFill>
                  <a:schemeClr val="dk1"/>
                </a:solidFill>
              </a:rPr>
              <a:t>contendo as informações:</a:t>
            </a:r>
            <a:endParaRPr sz="3000">
              <a:solidFill>
                <a:schemeClr val="dk1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Visão </a:t>
            </a:r>
            <a:r>
              <a:rPr lang="pt-PT" sz="2600">
                <a:solidFill>
                  <a:schemeClr val="dk1"/>
                </a:solidFill>
              </a:rPr>
              <a:t>(Origem : Desconhecida)</a:t>
            </a:r>
            <a:r>
              <a:rPr lang="pt-PT" sz="3000">
                <a:solidFill>
                  <a:schemeClr val="dk1"/>
                </a:solidFill>
              </a:rPr>
              <a:t>, </a:t>
            </a:r>
            <a:endParaRPr sz="3000">
              <a:solidFill>
                <a:schemeClr val="dk1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Feiticeira Escarlate </a:t>
            </a:r>
            <a:r>
              <a:rPr lang="pt-PT" sz="2600">
                <a:solidFill>
                  <a:schemeClr val="dk1"/>
                </a:solidFill>
              </a:rPr>
              <a:t>(Poder : Desconhecido)</a:t>
            </a:r>
            <a:r>
              <a:rPr lang="pt-PT" sz="3000">
                <a:solidFill>
                  <a:schemeClr val="dk1"/>
                </a:solidFill>
              </a:rPr>
              <a:t>, </a:t>
            </a:r>
            <a:endParaRPr sz="3000">
              <a:solidFill>
                <a:schemeClr val="dk1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Falcão, </a:t>
            </a:r>
            <a:endParaRPr sz="3000">
              <a:solidFill>
                <a:schemeClr val="dk1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Homem-Aranha, </a:t>
            </a:r>
            <a:endParaRPr sz="3000">
              <a:solidFill>
                <a:schemeClr val="dk1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Homem-Formiga, </a:t>
            </a:r>
            <a:endParaRPr sz="3000">
              <a:solidFill>
                <a:schemeClr val="dk1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Soldado Invernal </a:t>
            </a:r>
            <a:r>
              <a:rPr lang="pt-PT" sz="2600">
                <a:solidFill>
                  <a:schemeClr val="dk1"/>
                </a:solidFill>
              </a:rPr>
              <a:t>(Nome : Desconhecido)</a:t>
            </a:r>
            <a:r>
              <a:rPr lang="pt-PT" sz="3000">
                <a:solidFill>
                  <a:schemeClr val="dk1"/>
                </a:solidFill>
              </a:rPr>
              <a:t>, </a:t>
            </a:r>
            <a:endParaRPr sz="3000">
              <a:solidFill>
                <a:schemeClr val="dk1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Máquina de Combate e </a:t>
            </a:r>
            <a:endParaRPr sz="3000">
              <a:solidFill>
                <a:schemeClr val="dk1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Gavião Arqueiro.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fa36e56d9_0_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BUSCA</a:t>
            </a:r>
            <a:r>
              <a:rPr lang="pt-PT"/>
              <a:t> EM DOCUMENTO</a:t>
            </a:r>
            <a:endParaRPr/>
          </a:p>
        </p:txBody>
      </p:sp>
      <p:sp>
        <p:nvSpPr>
          <p:cNvPr id="189" name="Google Shape;189;g1dfa36e56d9_0_72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b="1" lang="pt-PT">
                <a:solidFill>
                  <a:schemeClr val="dk1"/>
                </a:solidFill>
              </a:rPr>
              <a:t>FILTER: </a:t>
            </a:r>
            <a:r>
              <a:rPr lang="pt-PT">
                <a:solidFill>
                  <a:schemeClr val="dk1"/>
                </a:solidFill>
              </a:rPr>
              <a:t>utilizado para especificar qual será a condição que os documentos devem atender para serem retornados na busca.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b="1" lang="pt-PT">
                <a:solidFill>
                  <a:schemeClr val="dk1"/>
                </a:solidFill>
              </a:rPr>
              <a:t>PROJECT: </a:t>
            </a:r>
            <a:r>
              <a:rPr lang="pt-PT">
                <a:solidFill>
                  <a:schemeClr val="dk1"/>
                </a:solidFill>
              </a:rPr>
              <a:t>utilizado para especificar quais campos serão ou não retornados na consulta.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chemeClr val="dk1"/>
                </a:solidFill>
              </a:rPr>
              <a:t>Ao Informar o nome do campo e informar 0, todos os campos, exceto os campos especificados no campo project, são retornados. Se o campo receber o valor de 1, ele será retornado na consulta. O campo _id é retornado por padrão, a menos que este seja especificado no campo project e definido como 0.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b="1" lang="pt-PT">
                <a:solidFill>
                  <a:schemeClr val="dk1"/>
                </a:solidFill>
              </a:rPr>
              <a:t>SORT: </a:t>
            </a:r>
            <a:r>
              <a:rPr lang="pt-PT">
                <a:solidFill>
                  <a:schemeClr val="dk1"/>
                </a:solidFill>
              </a:rPr>
              <a:t>especifica a ordem de classificação dos documentos retornados.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chemeClr val="dk1"/>
                </a:solidFill>
              </a:rPr>
              <a:t>Para especificar a ordem crescente de um campo, defina o campo como 1.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chemeClr val="dk1"/>
                </a:solidFill>
              </a:rPr>
              <a:t>Para especificar a ordem decrescente de um campo, defina o campo como -1.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fa36e56d9_0_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BUSCA EM DOCUMENTO</a:t>
            </a:r>
            <a:endParaRPr/>
          </a:p>
        </p:txBody>
      </p:sp>
      <p:sp>
        <p:nvSpPr>
          <p:cNvPr id="195" name="Google Shape;195;g1dfa36e56d9_0_78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b="1" lang="pt-PT">
                <a:solidFill>
                  <a:schemeClr val="dk1"/>
                </a:solidFill>
              </a:rPr>
              <a:t>MAX TIME MS:</a:t>
            </a:r>
            <a:r>
              <a:rPr lang="pt-PT">
                <a:solidFill>
                  <a:schemeClr val="dk1"/>
                </a:solidFill>
              </a:rPr>
              <a:t> define o limite de tempo cumulativo em milissegundos para processar as operações da barra de consulta. Se o limite de tempo for atingido antes da conclusão da operação, o Compass interrompe a operação.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b="1" lang="pt-PT">
                <a:solidFill>
                  <a:schemeClr val="dk1"/>
                </a:solidFill>
              </a:rPr>
              <a:t>COLLATION:</a:t>
            </a:r>
            <a:r>
              <a:rPr lang="pt-PT">
                <a:solidFill>
                  <a:schemeClr val="dk1"/>
                </a:solidFill>
              </a:rPr>
              <a:t> utilizado para especificar regras específicas do idioma para comparação de textos, como regras para letras maiúsculas ou minúsculas, acentos, entre outros.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b="1" lang="pt-PT">
                <a:solidFill>
                  <a:schemeClr val="dk1"/>
                </a:solidFill>
              </a:rPr>
              <a:t>SKIP:</a:t>
            </a:r>
            <a:r>
              <a:rPr lang="pt-PT">
                <a:solidFill>
                  <a:schemeClr val="dk1"/>
                </a:solidFill>
              </a:rPr>
              <a:t> especifica quantos documentos devem ser ignorados antes de retornar o conjunto de resultados.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b="1" lang="pt-PT">
                <a:solidFill>
                  <a:schemeClr val="dk1"/>
                </a:solidFill>
              </a:rPr>
              <a:t>LIMIT: </a:t>
            </a:r>
            <a:r>
              <a:rPr lang="pt-PT">
                <a:solidFill>
                  <a:schemeClr val="dk1"/>
                </a:solidFill>
              </a:rPr>
              <a:t>especifica o número máximo de documentos a serem retornados.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Introdução ao MongoDB</a:t>
            </a:r>
            <a:endParaRPr/>
          </a:p>
        </p:txBody>
      </p:sp>
      <p:sp>
        <p:nvSpPr>
          <p:cNvPr id="91" name="Google Shape;91;p3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1" lang="pt-PT"/>
              <a:t>Por que o MongoDB?</a:t>
            </a:r>
            <a:endParaRPr b="1"/>
          </a:p>
          <a:p>
            <a:pPr indent="0" lvl="0" marL="594360" rtl="0" algn="just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pt-PT"/>
              <a:t>O MongoDB é classificado como o quinto banco de dados mais utilizado no mundo. Ele se encontra entre os bancos de dados relacionais mais populares, como o MySQL, Postgres e o Oracle.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fa36e56d9_0_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BUSCA EM DOCUMENTO</a:t>
            </a:r>
            <a:endParaRPr/>
          </a:p>
        </p:txBody>
      </p:sp>
      <p:sp>
        <p:nvSpPr>
          <p:cNvPr id="201" name="Google Shape;201;g1dfa36e56d9_0_83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Operadores de busca: </a:t>
            </a:r>
            <a:r>
              <a:rPr lang="pt-PT" sz="3000">
                <a:solidFill>
                  <a:schemeClr val="dk1"/>
                </a:solidFill>
              </a:rPr>
              <a:t>https://www.mongodb.com/docs/manual/reference/operator/query/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Exemplo: </a:t>
            </a:r>
            <a:r>
              <a:rPr lang="pt-PT" sz="3000">
                <a:solidFill>
                  <a:schemeClr val="dk1"/>
                </a:solidFill>
              </a:rPr>
              <a:t>Filter {$or: [{"Origem": “Terra”}, {"Origem: "Asgard"]}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Filter {"Idade": {$in: [0, 42]}}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Filter {"Categoria de Poder": {$gt: 5}}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fa36e56d9_0_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BUSCA EM DOCUMENTO</a:t>
            </a:r>
            <a:endParaRPr/>
          </a:p>
        </p:txBody>
      </p:sp>
      <p:sp>
        <p:nvSpPr>
          <p:cNvPr id="207" name="Google Shape;207;g1dfa36e56d9_0_95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Exemplo: </a:t>
            </a:r>
            <a:endParaRPr b="1"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Project {"Nome":1, "Categoria de Poder":1, _id: 0}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Sort {"Categoria de Poder": 1}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Mais em: </a:t>
            </a:r>
            <a:r>
              <a:rPr lang="pt-PT" sz="3000">
                <a:solidFill>
                  <a:schemeClr val="dk1"/>
                </a:solidFill>
              </a:rPr>
              <a:t>https://www.mongodb.com/docs/manual/reference/operator/query/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fb2a707f5_0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BUSCA VIA COMANDO</a:t>
            </a:r>
            <a:endParaRPr/>
          </a:p>
        </p:txBody>
      </p:sp>
      <p:sp>
        <p:nvSpPr>
          <p:cNvPr id="213" name="Google Shape;213;g1dfb2a707f5_0_1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Exemplo: </a:t>
            </a:r>
            <a:endParaRPr b="1"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db.my_collection.find()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db.my_collection.find({"Nome": Thor Odinsson})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db.my_collection.find({},{"Nome":1, "Categoria de Poder": 1, "_id":0})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db.my_collection.find({"Categoria de Poder": {$in: [9.5,9.9]}})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fb2a707f5_0_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BUSCA VIA COMANDO</a:t>
            </a:r>
            <a:endParaRPr/>
          </a:p>
        </p:txBody>
      </p:sp>
      <p:sp>
        <p:nvSpPr>
          <p:cNvPr id="219" name="Google Shape;219;g1dfb2a707f5_0_12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Exemplo: </a:t>
            </a:r>
            <a:endParaRPr b="1"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db.my_collection.find().sort({"Categoria de Poder":-1})</a:t>
            </a:r>
            <a:endParaRPr sz="3000">
              <a:solidFill>
                <a:schemeClr val="dk1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i="1" lang="pt-PT" sz="2500">
                <a:solidFill>
                  <a:schemeClr val="dk1"/>
                </a:solidFill>
              </a:rPr>
              <a:t>1 </a:t>
            </a:r>
            <a:r>
              <a:rPr i="1" lang="pt-PT" sz="2500">
                <a:solidFill>
                  <a:schemeClr val="dk1"/>
                </a:solidFill>
              </a:rPr>
              <a:t>para crescente e </a:t>
            </a:r>
            <a:r>
              <a:rPr b="1" i="1" lang="pt-PT" sz="2500">
                <a:solidFill>
                  <a:schemeClr val="dk1"/>
                </a:solidFill>
              </a:rPr>
              <a:t>-1 </a:t>
            </a:r>
            <a:r>
              <a:rPr i="1" lang="pt-PT" sz="2500">
                <a:solidFill>
                  <a:schemeClr val="dk1"/>
                </a:solidFill>
              </a:rPr>
              <a:t>para decrescente </a:t>
            </a:r>
            <a:endParaRPr i="1" sz="25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db.my_collection.find({"Categoria de Poder": {$gte: 5}})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db.my_collection.find({"Poderes": {$ne: “Voo”}})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db.my_collection.find({"Poderes": {$all:["Voo", "Super Força"]}})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fb2a707f5_0_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pt-PT"/>
              <a:t>ATUALIZAR, COPIAR, CLONAR E EXCLUIR</a:t>
            </a:r>
            <a:endParaRPr/>
          </a:p>
        </p:txBody>
      </p:sp>
      <p:sp>
        <p:nvSpPr>
          <p:cNvPr id="225" name="Google Shape;225;g1dfb2a707f5_0_23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Você pode gerenciar documentos usando os botões na interface gráfica do Compass: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Depois de feitas as alterações na opção </a:t>
            </a:r>
            <a:r>
              <a:rPr i="1" lang="pt-PT" sz="3000">
                <a:solidFill>
                  <a:schemeClr val="dk1"/>
                </a:solidFill>
              </a:rPr>
              <a:t>“EDIT”</a:t>
            </a:r>
            <a:r>
              <a:rPr lang="pt-PT" sz="3000">
                <a:solidFill>
                  <a:schemeClr val="dk1"/>
                </a:solidFill>
              </a:rPr>
              <a:t> basta clicar em </a:t>
            </a:r>
            <a:r>
              <a:rPr i="1" lang="pt-PT" sz="3000">
                <a:solidFill>
                  <a:schemeClr val="dk1"/>
                </a:solidFill>
              </a:rPr>
              <a:t>“UPDATE”</a:t>
            </a:r>
            <a:endParaRPr i="1" sz="3000">
              <a:solidFill>
                <a:schemeClr val="dk1"/>
              </a:solidFill>
            </a:endParaRPr>
          </a:p>
        </p:txBody>
      </p:sp>
      <p:pic>
        <p:nvPicPr>
          <p:cNvPr id="226" name="Google Shape;226;g1dfb2a707f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960" y="3429010"/>
            <a:ext cx="5230091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fb2a707f5_0_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ATUALIZAR</a:t>
            </a:r>
            <a:r>
              <a:rPr lang="pt-PT"/>
              <a:t> VIA COMANDO</a:t>
            </a:r>
            <a:endParaRPr/>
          </a:p>
        </p:txBody>
      </p:sp>
      <p:sp>
        <p:nvSpPr>
          <p:cNvPr id="232" name="Google Shape;232;g1dfb2a707f5_0_28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Exemplo: </a:t>
            </a:r>
            <a:endParaRPr b="1"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db.my_collection.updateMany({"Poderes":  "Armadura"}, {$set: {"Poderes": [“Voo”, “Armadura”]}})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db.my_collection.updateOne({"Nome": "James Rhodes"},{$set: {"Poderes": [“Armadura”, “Voo”, “Soldado”]}})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fb2a707f5_0_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pt-PT"/>
              <a:t>ATUALIZAR USANDO AGREGAÇÃO</a:t>
            </a:r>
            <a:endParaRPr/>
          </a:p>
        </p:txBody>
      </p:sp>
      <p:sp>
        <p:nvSpPr>
          <p:cNvPr id="238" name="Google Shape;238;g1dfb2a707f5_0_34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Exemplo: </a:t>
            </a:r>
            <a:endParaRPr b="1"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db.my_collection.updateOne</a:t>
            </a:r>
            <a:r>
              <a:rPr b="1" lang="pt-PT" sz="3000">
                <a:solidFill>
                  <a:schemeClr val="dk1"/>
                </a:solidFill>
              </a:rPr>
              <a:t>( </a:t>
            </a:r>
            <a:r>
              <a:rPr b="1" lang="pt-PT" sz="3000">
                <a:solidFill>
                  <a:schemeClr val="accent6"/>
                </a:solidFill>
              </a:rPr>
              <a:t>{</a:t>
            </a:r>
            <a:endParaRPr b="1" sz="3000">
              <a:solidFill>
                <a:schemeClr val="accent6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3000">
                <a:solidFill>
                  <a:schemeClr val="dk1"/>
                </a:solidFill>
              </a:rPr>
              <a:t>Nome: “Anthony Edward Stark” </a:t>
            </a:r>
            <a:r>
              <a:rPr b="1" lang="pt-PT" sz="3000">
                <a:solidFill>
                  <a:schemeClr val="accent6"/>
                </a:solidFill>
              </a:rPr>
              <a:t>}</a:t>
            </a:r>
            <a:r>
              <a:rPr lang="pt-PT" sz="3000">
                <a:solidFill>
                  <a:schemeClr val="dk1"/>
                </a:solidFill>
              </a:rPr>
              <a:t>,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  	</a:t>
            </a:r>
            <a:r>
              <a:rPr lang="pt-PT" sz="3000">
                <a:solidFill>
                  <a:srgbClr val="016EE9"/>
                </a:solidFill>
              </a:rPr>
              <a:t>[</a:t>
            </a:r>
            <a:r>
              <a:rPr lang="pt-PT" sz="3000">
                <a:solidFill>
                  <a:schemeClr val="dk1"/>
                </a:solidFill>
              </a:rPr>
              <a:t> </a:t>
            </a:r>
            <a:r>
              <a:rPr b="1" lang="pt-PT" sz="3000">
                <a:solidFill>
                  <a:srgbClr val="12824D"/>
                </a:solidFill>
              </a:rPr>
              <a:t>{</a:t>
            </a:r>
            <a:r>
              <a:rPr lang="pt-PT" sz="3000">
                <a:solidFill>
                  <a:schemeClr val="dk1"/>
                </a:solidFill>
              </a:rPr>
              <a:t> $set:</a:t>
            </a:r>
            <a:r>
              <a:rPr b="1" lang="pt-PT" sz="3000">
                <a:solidFill>
                  <a:srgbClr val="D83713"/>
                </a:solidFill>
              </a:rPr>
              <a:t> { </a:t>
            </a:r>
            <a:endParaRPr b="1" sz="3000">
              <a:solidFill>
                <a:srgbClr val="D83713"/>
              </a:solidFill>
            </a:endParaRPr>
          </a:p>
          <a:p>
            <a:pPr indent="320040" lvl="0" marL="5943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Poderes: </a:t>
            </a:r>
            <a:r>
              <a:rPr b="1" lang="pt-PT" sz="3000">
                <a:solidFill>
                  <a:srgbClr val="980000"/>
                </a:solidFill>
              </a:rPr>
              <a:t>{ </a:t>
            </a:r>
            <a:endParaRPr b="1" sz="3000">
              <a:solidFill>
                <a:srgbClr val="980000"/>
              </a:solidFill>
            </a:endParaRPr>
          </a:p>
          <a:p>
            <a:pPr indent="320039" lvl="0" marL="10515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$concatArrays: [ "$Poderes", [ </a:t>
            </a:r>
            <a:endParaRPr sz="3000">
              <a:solidFill>
                <a:schemeClr val="dk1"/>
              </a:solidFill>
            </a:endParaRPr>
          </a:p>
          <a:p>
            <a:pPr indent="320039" lvl="0" marL="15087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“Super Inteligência”, “Rico”] ] </a:t>
            </a:r>
            <a:endParaRPr sz="3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rgbClr val="980000"/>
                </a:solidFill>
              </a:rPr>
              <a:t>} </a:t>
            </a:r>
            <a:endParaRPr b="1" sz="3000">
              <a:solidFill>
                <a:srgbClr val="980000"/>
              </a:solidFill>
            </a:endParaRPr>
          </a:p>
          <a:p>
            <a:pPr indent="0" lvl="0" marL="45720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rgbClr val="D83713"/>
                </a:solidFill>
              </a:rPr>
              <a:t>}</a:t>
            </a:r>
            <a:r>
              <a:rPr lang="pt-PT" sz="3000">
                <a:solidFill>
                  <a:schemeClr val="dk1"/>
                </a:solidFill>
              </a:rPr>
              <a:t> </a:t>
            </a:r>
            <a:r>
              <a:rPr b="1" lang="pt-PT" sz="3000">
                <a:solidFill>
                  <a:srgbClr val="12824D"/>
                </a:solidFill>
              </a:rPr>
              <a:t>}</a:t>
            </a:r>
            <a:r>
              <a:rPr lang="pt-PT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rgbClr val="016EE9"/>
                </a:solidFill>
              </a:rPr>
              <a:t>]</a:t>
            </a:r>
            <a:r>
              <a:rPr b="1" lang="pt-PT" sz="3000">
                <a:solidFill>
                  <a:schemeClr val="dk1"/>
                </a:solidFill>
              </a:rPr>
              <a:t>)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fb2a707f5_0_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AGREGAÇÃO COMPOSTA</a:t>
            </a:r>
            <a:endParaRPr/>
          </a:p>
        </p:txBody>
      </p:sp>
      <p:sp>
        <p:nvSpPr>
          <p:cNvPr id="244" name="Google Shape;244;g1dfb2a707f5_0_42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6666"/>
              <a:buNone/>
            </a:pPr>
            <a:r>
              <a:rPr b="1" lang="pt-PT" sz="3000">
                <a:solidFill>
                  <a:schemeClr val="dk1"/>
                </a:solidFill>
              </a:rPr>
              <a:t>Exemplo: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db.my_collection.updateMany</a:t>
            </a:r>
            <a:r>
              <a:rPr b="1" lang="pt-PT" sz="2728">
                <a:solidFill>
                  <a:schemeClr val="dk1"/>
                </a:solidFill>
              </a:rPr>
              <a:t>( </a:t>
            </a:r>
            <a:r>
              <a:rPr lang="pt-PT" sz="2728">
                <a:solidFill>
                  <a:schemeClr val="dk1"/>
                </a:solidFill>
              </a:rPr>
              <a:t>  { },</a:t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    [</a:t>
            </a:r>
            <a:r>
              <a:rPr b="1" lang="pt-PT" sz="2728">
                <a:solidFill>
                  <a:srgbClr val="FF00FF"/>
                </a:solidFill>
              </a:rPr>
              <a:t> {</a:t>
            </a:r>
            <a:r>
              <a:rPr lang="pt-PT" sz="2728">
                <a:solidFill>
                  <a:schemeClr val="dk1"/>
                </a:solidFill>
              </a:rPr>
              <a:t> $set: </a:t>
            </a:r>
            <a:r>
              <a:rPr b="1" lang="pt-PT" sz="2728">
                <a:solidFill>
                  <a:srgbClr val="016EE9"/>
                </a:solidFill>
              </a:rPr>
              <a:t>{ </a:t>
            </a:r>
            <a:r>
              <a:rPr lang="pt-PT" sz="2728">
                <a:solidFill>
                  <a:schemeClr val="dk1"/>
                </a:solidFill>
              </a:rPr>
              <a:t>Categoria: </a:t>
            </a:r>
            <a:r>
              <a:rPr b="1" lang="pt-PT" sz="2728">
                <a:solidFill>
                  <a:srgbClr val="D83713"/>
                </a:solidFill>
              </a:rPr>
              <a:t>{ </a:t>
            </a:r>
            <a:r>
              <a:rPr lang="pt-PT" sz="2728">
                <a:solidFill>
                  <a:schemeClr val="dk1"/>
                </a:solidFill>
              </a:rPr>
              <a:t>$switch: </a:t>
            </a:r>
            <a:r>
              <a:rPr b="1" lang="pt-PT" sz="2728">
                <a:solidFill>
                  <a:srgbClr val="12824D"/>
                </a:solidFill>
              </a:rPr>
              <a:t>{</a:t>
            </a:r>
            <a:endParaRPr b="1" sz="2728">
              <a:solidFill>
                <a:srgbClr val="12824D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                           branches: </a:t>
            </a:r>
            <a:r>
              <a:rPr b="1" lang="pt-PT" sz="2728">
                <a:solidFill>
                  <a:schemeClr val="dk1"/>
                </a:solidFill>
              </a:rPr>
              <a:t>[</a:t>
            </a:r>
            <a:endParaRPr b="1"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                               { case: </a:t>
            </a:r>
            <a:r>
              <a:rPr b="1" lang="pt-PT" sz="2728">
                <a:solidFill>
                  <a:srgbClr val="5B0F00"/>
                </a:solidFill>
              </a:rPr>
              <a:t>{</a:t>
            </a:r>
            <a:r>
              <a:rPr lang="pt-PT" sz="2728">
                <a:solidFill>
                  <a:schemeClr val="dk1"/>
                </a:solidFill>
              </a:rPr>
              <a:t> $gte: [ "$Categoria de Poder", 9 ] </a:t>
            </a:r>
            <a:r>
              <a:rPr b="1" lang="pt-PT" sz="2728">
                <a:solidFill>
                  <a:srgbClr val="5B0F00"/>
                </a:solidFill>
              </a:rPr>
              <a:t>}</a:t>
            </a:r>
            <a:r>
              <a:rPr lang="pt-PT" sz="2728">
                <a:solidFill>
                  <a:schemeClr val="dk1"/>
                </a:solidFill>
              </a:rPr>
              <a:t>, then: "A" },</a:t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                               { case: </a:t>
            </a:r>
            <a:r>
              <a:rPr b="1" lang="pt-PT" sz="2728">
                <a:solidFill>
                  <a:srgbClr val="5B0F00"/>
                </a:solidFill>
              </a:rPr>
              <a:t>{</a:t>
            </a:r>
            <a:r>
              <a:rPr lang="pt-PT" sz="2728">
                <a:solidFill>
                  <a:schemeClr val="dk1"/>
                </a:solidFill>
              </a:rPr>
              <a:t> $gte: [ "$Categoria de Poder", 7.5 ] </a:t>
            </a:r>
            <a:r>
              <a:rPr b="1" lang="pt-PT" sz="2728">
                <a:solidFill>
                  <a:srgbClr val="5B0F00"/>
                </a:solidFill>
              </a:rPr>
              <a:t>}</a:t>
            </a:r>
            <a:r>
              <a:rPr lang="pt-PT" sz="2728">
                <a:solidFill>
                  <a:schemeClr val="dk1"/>
                </a:solidFill>
              </a:rPr>
              <a:t>, then: "B" },</a:t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                               { case: </a:t>
            </a:r>
            <a:r>
              <a:rPr b="1" lang="pt-PT" sz="2728">
                <a:solidFill>
                  <a:srgbClr val="5B0F00"/>
                </a:solidFill>
              </a:rPr>
              <a:t>{</a:t>
            </a:r>
            <a:r>
              <a:rPr lang="pt-PT" sz="2728">
                <a:solidFill>
                  <a:schemeClr val="dk1"/>
                </a:solidFill>
              </a:rPr>
              <a:t> $gte: [ "$Categoria de Poder", 5 ] </a:t>
            </a:r>
            <a:r>
              <a:rPr b="1" lang="pt-PT" sz="2728">
                <a:solidFill>
                  <a:srgbClr val="5B0F00"/>
                </a:solidFill>
              </a:rPr>
              <a:t>}</a:t>
            </a:r>
            <a:r>
              <a:rPr lang="pt-PT" sz="2728">
                <a:solidFill>
                  <a:schemeClr val="dk1"/>
                </a:solidFill>
              </a:rPr>
              <a:t>, then: "C" },</a:t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                               { case: </a:t>
            </a:r>
            <a:r>
              <a:rPr b="1" lang="pt-PT" sz="2728">
                <a:solidFill>
                  <a:srgbClr val="5B0F00"/>
                </a:solidFill>
              </a:rPr>
              <a:t>{</a:t>
            </a:r>
            <a:r>
              <a:rPr lang="pt-PT" sz="2728">
                <a:solidFill>
                  <a:schemeClr val="dk1"/>
                </a:solidFill>
              </a:rPr>
              <a:t> $gte: [ "$Categoria de Poder", 2.5 ] </a:t>
            </a:r>
            <a:r>
              <a:rPr b="1" lang="pt-PT" sz="2728">
                <a:solidFill>
                  <a:srgbClr val="5B0F00"/>
                </a:solidFill>
              </a:rPr>
              <a:t>}</a:t>
            </a:r>
            <a:r>
              <a:rPr lang="pt-PT" sz="2728">
                <a:solidFill>
                  <a:schemeClr val="dk1"/>
                </a:solidFill>
              </a:rPr>
              <a:t>, then: "D" }</a:t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                           </a:t>
            </a:r>
            <a:r>
              <a:rPr b="1" lang="pt-PT" sz="2728">
                <a:solidFill>
                  <a:schemeClr val="dk1"/>
                </a:solidFill>
              </a:rPr>
              <a:t>]</a:t>
            </a:r>
            <a:r>
              <a:rPr lang="pt-PT" sz="2728">
                <a:solidFill>
                  <a:schemeClr val="dk1"/>
                </a:solidFill>
              </a:rPr>
              <a:t>,</a:t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                           default: "E"</a:t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     </a:t>
            </a:r>
            <a:r>
              <a:rPr b="1" lang="pt-PT" sz="2728">
                <a:solidFill>
                  <a:srgbClr val="12824D"/>
                </a:solidFill>
              </a:rPr>
              <a:t>}</a:t>
            </a:r>
            <a:r>
              <a:rPr lang="pt-PT" sz="2728">
                <a:solidFill>
                  <a:schemeClr val="dk1"/>
                </a:solidFill>
              </a:rPr>
              <a:t> </a:t>
            </a:r>
            <a:r>
              <a:rPr b="1" lang="pt-PT" sz="2728">
                <a:solidFill>
                  <a:srgbClr val="D83713"/>
                </a:solidFill>
              </a:rPr>
              <a:t>} </a:t>
            </a:r>
            <a:r>
              <a:rPr b="1" lang="pt-PT" sz="2728">
                <a:solidFill>
                  <a:srgbClr val="016EE9"/>
                </a:solidFill>
              </a:rPr>
              <a:t>}</a:t>
            </a:r>
            <a:r>
              <a:rPr b="1" lang="pt-PT" sz="2728">
                <a:solidFill>
                  <a:srgbClr val="E36209"/>
                </a:solidFill>
              </a:rPr>
              <a:t> </a:t>
            </a:r>
            <a:r>
              <a:rPr b="1" lang="pt-PT" sz="2728">
                <a:solidFill>
                  <a:srgbClr val="FF00FF"/>
                </a:solidFill>
              </a:rPr>
              <a:t>}</a:t>
            </a:r>
            <a:endParaRPr b="1" sz="2728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]</a:t>
            </a:r>
            <a:r>
              <a:rPr b="1" lang="pt-PT" sz="2728">
                <a:solidFill>
                  <a:schemeClr val="dk1"/>
                </a:solidFill>
              </a:rPr>
              <a:t>)</a:t>
            </a:r>
            <a:endParaRPr b="1" sz="272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fb2a707f5_0_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pt-PT"/>
              <a:t>EXCLUINDO UM DOCUMENTO</a:t>
            </a:r>
            <a:endParaRPr/>
          </a:p>
        </p:txBody>
      </p:sp>
      <p:sp>
        <p:nvSpPr>
          <p:cNvPr id="250" name="Google Shape;250;g1dfb2a707f5_0_54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Exemplo: </a:t>
            </a:r>
            <a:endParaRPr b="1" sz="3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2728">
                <a:solidFill>
                  <a:schemeClr val="dk1"/>
                </a:solidFill>
              </a:rPr>
              <a:t>db.my_collection.deleteOne({"Nome": "Thor Odisson"})</a:t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728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2728">
                <a:solidFill>
                  <a:schemeClr val="dk1"/>
                </a:solidFill>
              </a:rPr>
              <a:t>db.my_collection.deleteMany({“Categoria”: “A”})</a:t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i="1" lang="pt-PT" sz="2728">
                <a:solidFill>
                  <a:schemeClr val="dk1"/>
                </a:solidFill>
              </a:rPr>
              <a:t>Para excluir todos os documentos, basta passar o filtro vazio, por isso é preciso ter cuidado na hora de montar sua query:</a:t>
            </a:r>
            <a:endParaRPr i="1" sz="2728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2728">
                <a:solidFill>
                  <a:schemeClr val="dk1"/>
                </a:solidFill>
              </a:rPr>
              <a:t>db.my_collection.deleteMany()</a:t>
            </a:r>
            <a:endParaRPr sz="272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fb2a707f5_0_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REMOVENDO</a:t>
            </a:r>
            <a:r>
              <a:rPr lang="pt-PT"/>
              <a:t> UM CAMPO</a:t>
            </a:r>
            <a:endParaRPr/>
          </a:p>
        </p:txBody>
      </p:sp>
      <p:sp>
        <p:nvSpPr>
          <p:cNvPr id="256" name="Google Shape;256;g1dfb2a707f5_0_60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Para excluir um campo, primeiro deve-se chamar a função </a:t>
            </a:r>
            <a:r>
              <a:rPr i="1" lang="pt-PT" sz="3000">
                <a:solidFill>
                  <a:schemeClr val="dk1"/>
                </a:solidFill>
              </a:rPr>
              <a:t>updateOne()</a:t>
            </a:r>
            <a:r>
              <a:rPr lang="pt-PT" sz="3000">
                <a:solidFill>
                  <a:schemeClr val="dk1"/>
                </a:solidFill>
              </a:rPr>
              <a:t> ou </a:t>
            </a:r>
            <a:r>
              <a:rPr i="1" lang="pt-PT" sz="3000">
                <a:solidFill>
                  <a:schemeClr val="dk1"/>
                </a:solidFill>
              </a:rPr>
              <a:t>updateMany()</a:t>
            </a:r>
            <a:r>
              <a:rPr lang="pt-PT" sz="3000">
                <a:solidFill>
                  <a:schemeClr val="dk1"/>
                </a:solidFill>
              </a:rPr>
              <a:t>, para então excluir o campo desejado.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Exemplo: </a:t>
            </a:r>
            <a:endParaRPr b="1"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db.my_collection.updateMany</a:t>
            </a:r>
            <a:r>
              <a:rPr b="1" lang="pt-PT" sz="3000">
                <a:solidFill>
                  <a:schemeClr val="dk1"/>
                </a:solidFill>
              </a:rPr>
              <a:t>( </a:t>
            </a:r>
            <a:r>
              <a:rPr b="1" lang="pt-PT" sz="3000">
                <a:solidFill>
                  <a:schemeClr val="accent6"/>
                </a:solidFill>
              </a:rPr>
              <a:t>{ }</a:t>
            </a:r>
            <a:r>
              <a:rPr lang="pt-PT" sz="3000">
                <a:solidFill>
                  <a:schemeClr val="dk1"/>
                </a:solidFill>
              </a:rPr>
              <a:t>,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  	</a:t>
            </a:r>
            <a:r>
              <a:rPr lang="pt-PT" sz="3000">
                <a:solidFill>
                  <a:srgbClr val="016EE9"/>
                </a:solidFill>
              </a:rPr>
              <a:t>[</a:t>
            </a:r>
            <a:r>
              <a:rPr lang="pt-PT" sz="3000">
                <a:solidFill>
                  <a:schemeClr val="dk1"/>
                </a:solidFill>
              </a:rPr>
              <a:t> </a:t>
            </a:r>
            <a:r>
              <a:rPr b="1" lang="pt-PT" sz="3000">
                <a:solidFill>
                  <a:srgbClr val="12824D"/>
                </a:solidFill>
              </a:rPr>
              <a:t>{</a:t>
            </a:r>
            <a:r>
              <a:rPr lang="pt-PT" sz="3000">
                <a:solidFill>
                  <a:schemeClr val="dk1"/>
                </a:solidFill>
              </a:rPr>
              <a:t> $unset:</a:t>
            </a:r>
            <a:r>
              <a:rPr b="1" lang="pt-PT" sz="3000">
                <a:solidFill>
                  <a:srgbClr val="D83713"/>
                </a:solidFill>
              </a:rPr>
              <a:t> </a:t>
            </a:r>
            <a:r>
              <a:rPr lang="pt-PT" sz="3000">
                <a:solidFill>
                  <a:schemeClr val="dk1"/>
                </a:solidFill>
              </a:rPr>
              <a:t>“Categoria de Poder” </a:t>
            </a:r>
            <a:r>
              <a:rPr b="1" lang="pt-PT" sz="3000">
                <a:solidFill>
                  <a:srgbClr val="12824D"/>
                </a:solidFill>
              </a:rPr>
              <a:t>}</a:t>
            </a:r>
            <a:r>
              <a:rPr lang="pt-PT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rgbClr val="016EE9"/>
                </a:solidFill>
              </a:rPr>
              <a:t>]</a:t>
            </a:r>
            <a:r>
              <a:rPr b="1" lang="pt-PT" sz="3000">
                <a:solidFill>
                  <a:schemeClr val="dk1"/>
                </a:solidFill>
              </a:rPr>
              <a:t>)</a:t>
            </a:r>
            <a:endParaRPr sz="272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Sobre as Versões</a:t>
            </a:r>
            <a:endParaRPr b="1"/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1" lang="pt-PT"/>
              <a:t>Esse banco de dados está disponível em duas edições de servidor: Community, que é uma versão gratuita e a Enterprise, que é uma versão disponível para assinantes. Além dessas formas, existe a versão Atlas, que é uma opção de serviço MongoDB hospedada na nuvem que não requer instalação e oferece um nível gratuito de pequena escala para começar.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fb2a707f5_0_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EXERCÍCIO AVALIATIVO!</a:t>
            </a:r>
            <a:endParaRPr/>
          </a:p>
        </p:txBody>
      </p:sp>
      <p:sp>
        <p:nvSpPr>
          <p:cNvPr id="262" name="Google Shape;262;g1dfb2a707f5_0_65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Próxima aula todos serão testados para fazer um comando via prompt usando a nossa base de dados dos Vingadores, podendo ser: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pt-PT" sz="3000">
                <a:solidFill>
                  <a:schemeClr val="dk1"/>
                </a:solidFill>
              </a:rPr>
              <a:t>Uma busca usando </a:t>
            </a:r>
            <a:r>
              <a:rPr i="1" lang="pt-PT" sz="3000">
                <a:solidFill>
                  <a:schemeClr val="dk1"/>
                </a:solidFill>
              </a:rPr>
              <a:t>find()</a:t>
            </a:r>
            <a:r>
              <a:rPr lang="pt-PT" sz="3000">
                <a:solidFill>
                  <a:schemeClr val="dk1"/>
                </a:solidFill>
              </a:rPr>
              <a:t>;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pt-PT" sz="3000">
                <a:solidFill>
                  <a:schemeClr val="dk1"/>
                </a:solidFill>
              </a:rPr>
              <a:t>Criação e exclusão de um database, coleção e documento </a:t>
            </a:r>
            <a:r>
              <a:rPr lang="pt-PT" sz="2100">
                <a:solidFill>
                  <a:schemeClr val="dk1"/>
                </a:solidFill>
              </a:rPr>
              <a:t>(no caso do documento somente exclusão)</a:t>
            </a:r>
            <a:endParaRPr sz="21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pt-PT" sz="3000">
                <a:solidFill>
                  <a:schemeClr val="dk1"/>
                </a:solidFill>
              </a:rPr>
              <a:t>Uma busca usando</a:t>
            </a:r>
            <a:r>
              <a:rPr i="1" lang="pt-PT" sz="3000">
                <a:solidFill>
                  <a:schemeClr val="dk1"/>
                </a:solidFill>
              </a:rPr>
              <a:t> sort() </a:t>
            </a:r>
            <a:r>
              <a:rPr lang="pt-PT" sz="3000">
                <a:solidFill>
                  <a:schemeClr val="dk1"/>
                </a:solidFill>
              </a:rPr>
              <a:t>e projeção;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pt-PT" sz="3000">
                <a:solidFill>
                  <a:schemeClr val="dk1"/>
                </a:solidFill>
              </a:rPr>
              <a:t>Um </a:t>
            </a:r>
            <a:r>
              <a:rPr i="1" lang="pt-PT" sz="3000">
                <a:solidFill>
                  <a:schemeClr val="dk1"/>
                </a:solidFill>
              </a:rPr>
              <a:t>insertMany()</a:t>
            </a:r>
            <a:r>
              <a:rPr lang="pt-PT" sz="3000">
                <a:solidFill>
                  <a:schemeClr val="dk1"/>
                </a:solidFill>
              </a:rPr>
              <a:t>;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pt-PT" sz="3000">
                <a:solidFill>
                  <a:schemeClr val="dk1"/>
                </a:solidFill>
              </a:rPr>
              <a:t>Um </a:t>
            </a:r>
            <a:r>
              <a:rPr i="1" lang="pt-PT" sz="3000">
                <a:solidFill>
                  <a:schemeClr val="dk1"/>
                </a:solidFill>
              </a:rPr>
              <a:t>updateOne/Many()</a:t>
            </a:r>
            <a:r>
              <a:rPr lang="pt-PT" sz="3000">
                <a:solidFill>
                  <a:schemeClr val="dk1"/>
                </a:solidFill>
              </a:rPr>
              <a:t> com agregação </a:t>
            </a:r>
            <a:r>
              <a:rPr i="1" lang="pt-PT" sz="3000">
                <a:solidFill>
                  <a:schemeClr val="dk1"/>
                </a:solidFill>
              </a:rPr>
              <a:t>$set</a:t>
            </a:r>
            <a:r>
              <a:rPr lang="pt-PT" sz="3000">
                <a:solidFill>
                  <a:schemeClr val="dk1"/>
                </a:solidFill>
              </a:rPr>
              <a:t>;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pt-PT" sz="3000">
                <a:solidFill>
                  <a:schemeClr val="dk1"/>
                </a:solidFill>
              </a:rPr>
              <a:t>Um </a:t>
            </a:r>
            <a:r>
              <a:rPr i="1" lang="pt-PT" sz="3000">
                <a:solidFill>
                  <a:schemeClr val="dk1"/>
                </a:solidFill>
              </a:rPr>
              <a:t>updateOne/Many()</a:t>
            </a:r>
            <a:r>
              <a:rPr lang="pt-PT" sz="3000">
                <a:solidFill>
                  <a:schemeClr val="dk1"/>
                </a:solidFill>
              </a:rPr>
              <a:t> com agregação </a:t>
            </a:r>
            <a:r>
              <a:rPr i="1" lang="pt-PT" sz="3000">
                <a:solidFill>
                  <a:schemeClr val="dk1"/>
                </a:solidFill>
              </a:rPr>
              <a:t>$unset</a:t>
            </a:r>
            <a:r>
              <a:rPr lang="pt-PT" sz="3000">
                <a:solidFill>
                  <a:schemeClr val="dk1"/>
                </a:solidFill>
              </a:rPr>
              <a:t>;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76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SEM CONSULTA!</a:t>
            </a:r>
            <a:endParaRPr b="1" sz="272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Instalação</a:t>
            </a:r>
            <a:endParaRPr b="1"/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lang="pt-PT"/>
              <a:t>Para instalar o MongoDB acesse o site: </a:t>
            </a:r>
            <a:r>
              <a:rPr b="1" lang="pt-PT" sz="2400"/>
              <a:t>https://www.mongodb.com/try/download/community</a:t>
            </a:r>
            <a:endParaRPr sz="2400"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  <p:pic>
        <p:nvPicPr>
          <p:cNvPr id="104" name="Google Shape;10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313" y="2618747"/>
            <a:ext cx="6617375" cy="4239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MongoDB Compass</a:t>
            </a:r>
            <a:endParaRPr b="1"/>
          </a:p>
        </p:txBody>
      </p:sp>
      <p:pic>
        <p:nvPicPr>
          <p:cNvPr id="110" name="Google Shape;11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1153"/>
            <a:ext cx="9144001" cy="494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pt-PT"/>
              <a:t>FINALIZANDO AS INSTALAÇÕES</a:t>
            </a:r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457200" y="1600200"/>
            <a:ext cx="8229600" cy="521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Por padrão o MongoDB Compass (a </a:t>
            </a:r>
            <a:r>
              <a:rPr lang="pt-PT">
                <a:solidFill>
                  <a:schemeClr val="dk1"/>
                </a:solidFill>
              </a:rPr>
              <a:t>interface gráfica</a:t>
            </a:r>
            <a:r>
              <a:rPr lang="pt-PT">
                <a:solidFill>
                  <a:schemeClr val="dk1"/>
                </a:solidFill>
              </a:rPr>
              <a:t> do banco) já vem instalado por padrão, caso você não tenha desmarcado ela.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Porém, ainda precisamos instalar o MongoDB Shell para realizar consultas via linha de comando ou para editar a estrutura de arquivos do banco.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fa36e56d9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MONGODB SHELL</a:t>
            </a:r>
            <a:endParaRPr/>
          </a:p>
        </p:txBody>
      </p:sp>
      <p:pic>
        <p:nvPicPr>
          <p:cNvPr id="122" name="Google Shape;122;g1dfa36e56d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0050"/>
            <a:ext cx="9144000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fa36e56d9_0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TESTANDO</a:t>
            </a:r>
            <a:endParaRPr/>
          </a:p>
        </p:txBody>
      </p:sp>
      <p:sp>
        <p:nvSpPr>
          <p:cNvPr id="128" name="Google Shape;128;g1dfa36e56d9_0_6"/>
          <p:cNvSpPr txBox="1"/>
          <p:nvPr>
            <p:ph idx="1" type="body"/>
          </p:nvPr>
        </p:nvSpPr>
        <p:spPr>
          <a:xfrm>
            <a:off x="457200" y="1600200"/>
            <a:ext cx="82296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Abra o prompt de comando do Windows e teste a </a:t>
            </a:r>
            <a:r>
              <a:rPr lang="pt-PT">
                <a:solidFill>
                  <a:schemeClr val="dk1"/>
                </a:solidFill>
              </a:rPr>
              <a:t>conexão</a:t>
            </a:r>
            <a:r>
              <a:rPr lang="pt-PT">
                <a:solidFill>
                  <a:schemeClr val="dk1"/>
                </a:solidFill>
              </a:rPr>
              <a:t> usando </a:t>
            </a:r>
            <a:r>
              <a:rPr i="1" lang="pt-PT">
                <a:solidFill>
                  <a:schemeClr val="dk1"/>
                </a:solidFill>
              </a:rPr>
              <a:t>“mongosh”</a:t>
            </a:r>
            <a:endParaRPr i="1"/>
          </a:p>
        </p:txBody>
      </p:sp>
      <p:pic>
        <p:nvPicPr>
          <p:cNvPr id="129" name="Google Shape;129;g1dfa36e56d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60326"/>
            <a:ext cx="9144000" cy="429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fa36e56d9_0_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COMANDOS</a:t>
            </a:r>
            <a:endParaRPr/>
          </a:p>
        </p:txBody>
      </p:sp>
      <p:sp>
        <p:nvSpPr>
          <p:cNvPr id="135" name="Google Shape;135;g1dfa36e56d9_0_12"/>
          <p:cNvSpPr txBox="1"/>
          <p:nvPr>
            <p:ph idx="1" type="body"/>
          </p:nvPr>
        </p:nvSpPr>
        <p:spPr>
          <a:xfrm>
            <a:off x="457200" y="1600200"/>
            <a:ext cx="82296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Use o comando</a:t>
            </a:r>
            <a:r>
              <a:rPr i="1" lang="pt-PT">
                <a:solidFill>
                  <a:schemeClr val="dk1"/>
                </a:solidFill>
              </a:rPr>
              <a:t> “show databases”</a:t>
            </a:r>
            <a:r>
              <a:rPr lang="pt-PT">
                <a:solidFill>
                  <a:schemeClr val="dk1"/>
                </a:solidFill>
              </a:rPr>
              <a:t> para verificar os databases já existentes.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Use o comando </a:t>
            </a:r>
            <a:r>
              <a:rPr i="1" lang="pt-PT">
                <a:solidFill>
                  <a:schemeClr val="dk1"/>
                </a:solidFill>
              </a:rPr>
              <a:t>“use”</a:t>
            </a:r>
            <a:r>
              <a:rPr lang="pt-PT">
                <a:solidFill>
                  <a:schemeClr val="dk1"/>
                </a:solidFill>
              </a:rPr>
              <a:t> e de um nome para seu database. </a:t>
            </a:r>
            <a:r>
              <a:rPr lang="pt-PT">
                <a:solidFill>
                  <a:srgbClr val="0000FF"/>
                </a:solidFill>
              </a:rPr>
              <a:t>Exemplo: </a:t>
            </a:r>
            <a:r>
              <a:rPr i="1" lang="pt-PT">
                <a:solidFill>
                  <a:srgbClr val="0000FF"/>
                </a:solidFill>
              </a:rPr>
              <a:t>“use Orienta_Objeto”</a:t>
            </a:r>
            <a:r>
              <a:rPr lang="pt-PT">
                <a:solidFill>
                  <a:schemeClr val="dk1"/>
                </a:solidFill>
              </a:rPr>
              <a:t>. O comando use não cria um database, mas faz menção a um, porém, por padrão o mongo cria um database que você esteja tentando usar caso ele não exista.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Ápice">
  <a:themeElements>
    <a:clrScheme name="Ápice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2022-09-02T20:23:45Z</dcterms:created>
  <dc:creator>Tais Prado</dc:creator>
</cp:coreProperties>
</file>