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75" r:id="rId6"/>
    <p:sldId id="273" r:id="rId7"/>
    <p:sldId id="277" r:id="rId8"/>
    <p:sldId id="276" r:id="rId9"/>
    <p:sldId id="278" r:id="rId10"/>
    <p:sldId id="27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73" autoAdjust="0"/>
  </p:normalViewPr>
  <p:slideViewPr>
    <p:cSldViewPr>
      <p:cViewPr varScale="1">
        <p:scale>
          <a:sx n="87" d="100"/>
          <a:sy n="87" d="100"/>
        </p:scale>
        <p:origin x="10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D1ED5-2BA1-46B4-B043-BDBE4B347EBB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1D90-BE33-45D8-A5C2-AF9CCEEFF7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76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 testar</a:t>
            </a:r>
            <a:r>
              <a:rPr lang="pt-BR" baseline="0" dirty="0"/>
              <a:t> efetivamente, é necessário conhecer profundamente o sistema sob teste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  <a:r>
              <a:rPr lang="pt-BR" baseline="0" dirty="0"/>
              <a:t> medir a qualidade funcional de componentes de um sistema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Confrontando</a:t>
            </a:r>
            <a:r>
              <a:rPr lang="pt-BR" baseline="0" dirty="0"/>
              <a:t> com o que se espera que o sistema vá fazer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/>
              <a:t>Avaliar o </a:t>
            </a:r>
            <a:r>
              <a:rPr lang="pt-BR" baseline="0" dirty="0" err="1"/>
              <a:t>qto</a:t>
            </a:r>
            <a:r>
              <a:rPr lang="pt-BR" baseline="0" dirty="0"/>
              <a:t> o comportamento observado do </a:t>
            </a:r>
            <a:r>
              <a:rPr lang="pt-BR" baseline="0" dirty="0" err="1"/>
              <a:t>sw</a:t>
            </a:r>
            <a:r>
              <a:rPr lang="pt-BR" baseline="0" dirty="0"/>
              <a:t> está em conformidade com as especificações (funcionalidades do sistema)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baseline="0" dirty="0"/>
              <a:t>Baseados em funções e devem ser realizados em todas as fases de teste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baseline="0" dirty="0"/>
              <a:t>Podem ser descritos especificações de requisitos, caso de uso, especificação funcional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21D90-BE33-45D8-A5C2-AF9CCEEFF7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9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21D90-BE33-45D8-A5C2-AF9CCEEFF7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9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21D90-BE33-45D8-A5C2-AF9CCEEFF7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22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6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4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7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8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5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2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8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60E2F7-1A72-46F5-816E-52534002932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058D07-DEC9-4D04-B3FB-E5CED56B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4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4799" y="2094505"/>
            <a:ext cx="5674402" cy="1515533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Projetos de Caso de Teste</a:t>
            </a:r>
            <a:br>
              <a:rPr lang="pt-BR" dirty="0"/>
            </a:br>
            <a:r>
              <a:rPr lang="pt-BR" dirty="0" err="1"/>
              <a:t>Teste</a:t>
            </a:r>
            <a:r>
              <a:rPr lang="pt-BR" dirty="0"/>
              <a:t> Estrutural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</a:t>
            </a:r>
            <a:r>
              <a:rPr lang="pt-BR" dirty="0" err="1"/>
              <a:t>Lucilia</a:t>
            </a:r>
            <a:r>
              <a:rPr lang="pt-BR" dirty="0"/>
              <a:t> Yoshie </a:t>
            </a:r>
            <a:r>
              <a:rPr lang="pt-BR" dirty="0" err="1"/>
              <a:t>Araki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6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35CFA-ED35-483A-8175-690EBE95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Estrutura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67000-87E5-4ADF-932B-8E7CF538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Teste de Condição</a:t>
            </a:r>
          </a:p>
          <a:p>
            <a:pPr lvl="1"/>
            <a:r>
              <a:rPr lang="pt-BR" dirty="0"/>
              <a:t>Exercita todas as condições lógicas contidas em um módulo de programa para garantir que não contém erros</a:t>
            </a:r>
          </a:p>
          <a:p>
            <a:r>
              <a:rPr lang="pt-BR" dirty="0"/>
              <a:t>Teste de Fluxo de Dados</a:t>
            </a:r>
          </a:p>
          <a:p>
            <a:pPr lvl="1"/>
            <a:r>
              <a:rPr lang="pt-BR" dirty="0"/>
              <a:t>Seleciona caminhos de teste de acordo com a localização das definições e outros usos das variáveis no programa</a:t>
            </a:r>
          </a:p>
          <a:p>
            <a:r>
              <a:rPr lang="pt-BR" dirty="0"/>
              <a:t>Teste de Ciclo</a:t>
            </a:r>
          </a:p>
          <a:p>
            <a:pPr lvl="1"/>
            <a:r>
              <a:rPr lang="pt-BR" dirty="0"/>
              <a:t>Focaliza exclusivamente na validade de construções de ciclos (loops)</a:t>
            </a:r>
          </a:p>
        </p:txBody>
      </p:sp>
    </p:spTree>
    <p:extLst>
      <p:ext uri="{BB962C8B-B14F-4D97-AF65-F5344CB8AC3E}">
        <p14:creationId xmlns:p14="http://schemas.microsoft.com/office/powerpoint/2010/main" val="248452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DELAMARO, M.; MALDONADO, J. e JINO, M. Introdução ao Teste de Software. Campus, 2007.</a:t>
            </a:r>
          </a:p>
          <a:p>
            <a:endParaRPr lang="pt-BR" dirty="0"/>
          </a:p>
          <a:p>
            <a:r>
              <a:rPr lang="pt-BR" dirty="0"/>
              <a:t>PRESSMAN, R. S, Engenharia de Software. 2.ed. São Paulo. </a:t>
            </a:r>
            <a:r>
              <a:rPr lang="en-US" dirty="0" err="1"/>
              <a:t>Makron</a:t>
            </a:r>
            <a:r>
              <a:rPr lang="en-US" dirty="0"/>
              <a:t> Books. 2007.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2492896"/>
            <a:ext cx="7344816" cy="3675169"/>
          </a:xfrm>
        </p:spPr>
        <p:txBody>
          <a:bodyPr>
            <a:normAutofit fontScale="70000" lnSpcReduction="20000"/>
          </a:bodyPr>
          <a:lstStyle/>
          <a:p>
            <a:r>
              <a:rPr lang="pt-BR" sz="3400" dirty="0"/>
              <a:t>Baseado em um exame rigoroso do detalhe procedimental</a:t>
            </a:r>
          </a:p>
          <a:p>
            <a:r>
              <a:rPr lang="pt-BR" sz="3400" dirty="0"/>
              <a:t>Caminhos lógicos e colaborações entre componentes são testadas</a:t>
            </a:r>
          </a:p>
          <a:p>
            <a:r>
              <a:rPr lang="pt-BR" sz="3400" dirty="0"/>
              <a:t>Teste Exaustivo: impraticável</a:t>
            </a:r>
          </a:p>
          <a:p>
            <a:pPr lvl="1"/>
            <a:r>
              <a:rPr lang="pt-BR" sz="2800" dirty="0">
                <a:solidFill>
                  <a:srgbClr val="FF0000"/>
                </a:solidFill>
              </a:rPr>
              <a:t>Exemplo: </a:t>
            </a:r>
          </a:p>
          <a:p>
            <a:pPr lvl="2"/>
            <a:r>
              <a:rPr lang="pt-BR" sz="2600" dirty="0"/>
              <a:t>Programa de 100 linhas de código C com </a:t>
            </a:r>
            <a:r>
              <a:rPr lang="pt-BR" sz="2600" dirty="0">
                <a:solidFill>
                  <a:srgbClr val="0070C0"/>
                </a:solidFill>
              </a:rPr>
              <a:t>dois loops aninhados </a:t>
            </a:r>
            <a:r>
              <a:rPr lang="pt-BR" sz="2600" dirty="0"/>
              <a:t>(de tamanho variável), com </a:t>
            </a:r>
            <a:r>
              <a:rPr lang="pt-BR" sz="2600" dirty="0">
                <a:solidFill>
                  <a:srgbClr val="0070C0"/>
                </a:solidFill>
              </a:rPr>
              <a:t>quatro </a:t>
            </a:r>
            <a:r>
              <a:rPr lang="pt-BR" sz="2600" dirty="0" err="1">
                <a:solidFill>
                  <a:srgbClr val="0070C0"/>
                </a:solidFill>
              </a:rPr>
              <a:t>if-then-else</a:t>
            </a:r>
            <a:r>
              <a:rPr lang="pt-BR" sz="2600" dirty="0">
                <a:solidFill>
                  <a:srgbClr val="0070C0"/>
                </a:solidFill>
              </a:rPr>
              <a:t> </a:t>
            </a:r>
            <a:r>
              <a:rPr lang="pt-BR" sz="2600" dirty="0"/>
              <a:t>dentro do loop inteiro</a:t>
            </a:r>
          </a:p>
          <a:p>
            <a:pPr lvl="2"/>
            <a:r>
              <a:rPr lang="pt-BR" sz="2600" dirty="0"/>
              <a:t>1014 caminhos de execução possíveis</a:t>
            </a:r>
          </a:p>
          <a:p>
            <a:pPr lvl="2"/>
            <a:r>
              <a:rPr lang="pt-BR" sz="2600" dirty="0"/>
              <a:t>3.170 anos para testar todos os caminhos</a:t>
            </a:r>
          </a:p>
        </p:txBody>
      </p:sp>
    </p:spTree>
    <p:extLst>
      <p:ext uri="{BB962C8B-B14F-4D97-AF65-F5344CB8AC3E}">
        <p14:creationId xmlns:p14="http://schemas.microsoft.com/office/powerpoint/2010/main" val="390497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Teste Caixa Branca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600" dirty="0"/>
              <a:t>Usa a estrutura de controle do projeto procedimental para derivar casos de 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Garantir que todos os caminhos independentes de um módulo sejam executados pelo menos uma vez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Exercitar todas as decisões lógicas de seu lado verdadeiro e falso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Executar todos os ciclos (loops) nos seus limites e dentro de seus intervalos operacionais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Exercitar as estruturas de dados internas para garantir sua validade</a:t>
            </a:r>
          </a:p>
        </p:txBody>
      </p:sp>
    </p:spTree>
    <p:extLst>
      <p:ext uri="{BB962C8B-B14F-4D97-AF65-F5344CB8AC3E}">
        <p14:creationId xmlns:p14="http://schemas.microsoft.com/office/powerpoint/2010/main" val="104271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C1F5E-8F2C-4197-8379-451A8F1E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Caminho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9AA23-355D-40BD-8D70-0E4EB36E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32" y="2348880"/>
            <a:ext cx="6798736" cy="403520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casos de teste projetados para exercitarem este conjunto básico têm garantia de executar cada instrução do programa pelo menos uma vez durante a atividade de teste.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Gerar o grafo de fluxo do código;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Determinar a complexidade </a:t>
            </a:r>
            <a:r>
              <a:rPr lang="pt-BR" dirty="0" err="1"/>
              <a:t>ciclomática</a:t>
            </a:r>
            <a:r>
              <a:rPr lang="pt-BR" dirty="0"/>
              <a:t> do diagrama de fluxo resultante;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Determinar um conjunto base de caminhos linearmente independentes;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/>
              <a:t>Preparar casos de teste que irão forçar a execução de cada caminho do conjunto base.</a:t>
            </a:r>
          </a:p>
        </p:txBody>
      </p:sp>
    </p:spTree>
    <p:extLst>
      <p:ext uri="{BB962C8B-B14F-4D97-AF65-F5344CB8AC3E}">
        <p14:creationId xmlns:p14="http://schemas.microsoft.com/office/powerpoint/2010/main" val="217730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0A249-1861-4C64-BDFC-700CF3A8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8CE68-AD83-4645-8793-ABD642B1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679F46-EB5D-42E2-803B-0313721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0" y="1290802"/>
            <a:ext cx="4293259" cy="46518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9C8C4B-8A75-4E90-BBB4-2F15797B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24" y="974043"/>
            <a:ext cx="2684421" cy="4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E0A3-2678-4408-B965-B84E9366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53326"/>
            <a:ext cx="6798734" cy="1303867"/>
          </a:xfrm>
        </p:spPr>
        <p:txBody>
          <a:bodyPr/>
          <a:lstStyle/>
          <a:p>
            <a:r>
              <a:rPr lang="pt-BR" dirty="0"/>
              <a:t>Teste do Caminho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9BC34-60B4-4DA6-AE5B-BAE1F686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490135"/>
            <a:ext cx="5544616" cy="344499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Caminho 1: 1-2-3-4-6-7-9-10-12</a:t>
            </a:r>
          </a:p>
          <a:p>
            <a:pPr marL="0" indent="0">
              <a:buNone/>
            </a:pPr>
            <a:r>
              <a:rPr lang="pt-BR" dirty="0"/>
              <a:t>Caminho 2: 1-2-3-5-6-7-9-10-12</a:t>
            </a:r>
          </a:p>
          <a:p>
            <a:pPr marL="0" indent="0">
              <a:buNone/>
            </a:pPr>
            <a:r>
              <a:rPr lang="pt-BR" dirty="0"/>
              <a:t>Caminho 3: 1-2-3-4-6-7-8-7-9-10-11-12</a:t>
            </a:r>
          </a:p>
          <a:p>
            <a:pPr marL="0" indent="0">
              <a:buNone/>
            </a:pPr>
            <a:r>
              <a:rPr lang="pt-BR" dirty="0"/>
              <a:t>Caminho 4: 1-2-3-5-6-7-8-7-9-10-11-12</a:t>
            </a:r>
          </a:p>
          <a:p>
            <a:pPr marL="0" indent="0">
              <a:buNone/>
            </a:pPr>
            <a:r>
              <a:rPr lang="pt-BR" dirty="0"/>
              <a:t>Caminho 5: 1-2-3-4-5-6-7-8-7-8-7-8-9...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F17420-F072-4115-AA8A-803000F6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12859"/>
            <a:ext cx="2684421" cy="4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EAAA3-163C-4512-B016-A1B2A1DA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76672"/>
            <a:ext cx="6798734" cy="1303867"/>
          </a:xfrm>
        </p:spPr>
        <p:txBody>
          <a:bodyPr/>
          <a:lstStyle/>
          <a:p>
            <a:r>
              <a:rPr lang="pt-BR" dirty="0"/>
              <a:t>Caminhos Independentes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D7D5B14-4F8E-405B-BDCC-9FCD40275949}"/>
              </a:ext>
            </a:extLst>
          </p:cNvPr>
          <p:cNvSpPr txBox="1">
            <a:spLocks/>
          </p:cNvSpPr>
          <p:nvPr/>
        </p:nvSpPr>
        <p:spPr>
          <a:xfrm>
            <a:off x="755576" y="2634068"/>
            <a:ext cx="554461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dirty="0">
                <a:latin typeface="Arial" panose="020B0604020202020204" pitchFamily="34" charset="0"/>
              </a:rPr>
              <a:t>D</a:t>
            </a:r>
            <a:r>
              <a:rPr lang="pt-BR" dirty="0">
                <a:effectLst/>
                <a:latin typeface="Arial" panose="020B0604020202020204" pitchFamily="34" charset="0"/>
              </a:rPr>
              <a:t>eve incluir pelo menos uma aresta nova.</a:t>
            </a:r>
            <a:endParaRPr lang="pt-BR" dirty="0"/>
          </a:p>
          <a:p>
            <a:pPr marL="0" indent="0">
              <a:buFont typeface="Arial"/>
              <a:buNone/>
            </a:pPr>
            <a:r>
              <a:rPr lang="pt-BR" dirty="0"/>
              <a:t>Caminho 1: 1-2-3-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-6-7-9-10-12</a:t>
            </a:r>
          </a:p>
          <a:p>
            <a:pPr marL="0" indent="0">
              <a:buFont typeface="Arial"/>
              <a:buNone/>
            </a:pPr>
            <a:r>
              <a:rPr lang="pt-BR" dirty="0"/>
              <a:t>Caminho 2: 1-2-3-</a:t>
            </a:r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-6-7-9-10-12</a:t>
            </a:r>
          </a:p>
          <a:p>
            <a:pPr marL="0" indent="0">
              <a:buFont typeface="Arial"/>
              <a:buNone/>
            </a:pPr>
            <a:r>
              <a:rPr lang="pt-BR" dirty="0"/>
              <a:t>Caminho 3: 1-2-3-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-6-7-</a:t>
            </a:r>
            <a:r>
              <a:rPr lang="pt-BR" dirty="0">
                <a:solidFill>
                  <a:srgbClr val="FF0000"/>
                </a:solidFill>
              </a:rPr>
              <a:t>8</a:t>
            </a:r>
            <a:r>
              <a:rPr lang="pt-BR" dirty="0"/>
              <a:t>-7-9-10-11-12</a:t>
            </a:r>
          </a:p>
          <a:p>
            <a:pPr marL="0" indent="0">
              <a:buFont typeface="Arial"/>
              <a:buNone/>
            </a:pPr>
            <a:r>
              <a:rPr lang="pt-BR" dirty="0"/>
              <a:t>Caminho 4: 1-2-3-</a:t>
            </a:r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-6-7-</a:t>
            </a:r>
            <a:r>
              <a:rPr lang="pt-BR" dirty="0">
                <a:solidFill>
                  <a:srgbClr val="FF0000"/>
                </a:solidFill>
              </a:rPr>
              <a:t>8</a:t>
            </a:r>
            <a:r>
              <a:rPr lang="pt-BR" dirty="0"/>
              <a:t>-7-9-10-11-12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7DB03C-4F09-4BFB-89A4-D3A7431F6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556792"/>
            <a:ext cx="2684421" cy="4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9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9B78C-28CE-4806-83E2-9FDEAA87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</a:t>
            </a:r>
            <a:r>
              <a:rPr lang="pt-BR" dirty="0" err="1"/>
              <a:t>Ciclomática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81A28-6D04-42F8-B3AE-5444FB0C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72" y="2420888"/>
            <a:ext cx="7004001" cy="3960440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Fornece um limite superior para o número de caminhos independentes num conjunto-base</a:t>
            </a:r>
          </a:p>
          <a:p>
            <a:r>
              <a:rPr lang="pt-BR" sz="2800" dirty="0"/>
              <a:t>Pode ser calculada: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/>
              <a:t>V(G) = E – N + 2</a:t>
            </a:r>
          </a:p>
          <a:p>
            <a:pPr lvl="2"/>
            <a:r>
              <a:rPr lang="pt-BR" sz="2000" dirty="0"/>
              <a:t>E : número de ramos (setas) do grafo</a:t>
            </a:r>
          </a:p>
          <a:p>
            <a:pPr lvl="2"/>
            <a:r>
              <a:rPr lang="pt-BR" sz="2000" dirty="0"/>
              <a:t>N : número de nós do grafo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/>
              <a:t>V(G) = P + 1</a:t>
            </a:r>
          </a:p>
          <a:p>
            <a:pPr lvl="2"/>
            <a:r>
              <a:rPr lang="pt-BR" sz="2000" dirty="0"/>
              <a:t>P : número de nós predicados do grafo</a:t>
            </a:r>
          </a:p>
          <a:p>
            <a:pPr lvl="2"/>
            <a:r>
              <a:rPr lang="pt-BR" sz="2000" dirty="0"/>
              <a:t>Nó predicado é o que tem duas ou mais arestas saindo dele</a:t>
            </a:r>
          </a:p>
        </p:txBody>
      </p:sp>
    </p:spTree>
    <p:extLst>
      <p:ext uri="{BB962C8B-B14F-4D97-AF65-F5344CB8AC3E}">
        <p14:creationId xmlns:p14="http://schemas.microsoft.com/office/powerpoint/2010/main" val="341972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9A855-E323-4F58-AA50-835DDA14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585216"/>
            <a:ext cx="6798734" cy="1303867"/>
          </a:xfrm>
        </p:spPr>
        <p:txBody>
          <a:bodyPr/>
          <a:lstStyle/>
          <a:p>
            <a:r>
              <a:rPr lang="pt-BR" dirty="0"/>
              <a:t>Complexidade </a:t>
            </a:r>
            <a:r>
              <a:rPr lang="pt-BR" dirty="0" err="1"/>
              <a:t>Ciclomática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DD8C2-66C0-4685-8BC5-903B6BE1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 (G) = E – N +2</a:t>
            </a:r>
          </a:p>
          <a:p>
            <a:pPr marL="0" indent="0">
              <a:buNone/>
            </a:pPr>
            <a:r>
              <a:rPr lang="pt-BR" dirty="0"/>
              <a:t>    V (G) = 14 – 12 + 2</a:t>
            </a:r>
          </a:p>
          <a:p>
            <a:pPr marL="0" indent="0">
              <a:buNone/>
            </a:pPr>
            <a:r>
              <a:rPr lang="pt-BR" dirty="0"/>
              <a:t>    V (G) = 4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 (G) = P + 1</a:t>
            </a:r>
          </a:p>
          <a:p>
            <a:pPr marL="0" indent="0">
              <a:buNone/>
            </a:pPr>
            <a:r>
              <a:rPr lang="pt-BR" dirty="0"/>
              <a:t>    V (G) = 3 + 1</a:t>
            </a:r>
          </a:p>
          <a:p>
            <a:pPr marL="0" indent="0">
              <a:buNone/>
            </a:pPr>
            <a:r>
              <a:rPr lang="pt-BR" dirty="0"/>
              <a:t>    V (G) = 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730EA6-053C-4573-A70A-D9B98FCF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556792"/>
            <a:ext cx="27717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648</TotalTime>
  <Words>582</Words>
  <Application>Microsoft Office PowerPoint</Application>
  <PresentationFormat>Apresentação na tela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Orgânico</vt:lpstr>
      <vt:lpstr>Projetos de Caso de Teste Teste Estrutural </vt:lpstr>
      <vt:lpstr>Introdução</vt:lpstr>
      <vt:lpstr>Casos de Teste Caixa Branca</vt:lpstr>
      <vt:lpstr>Teste Caminho Básico</vt:lpstr>
      <vt:lpstr>Apresentação do PowerPoint</vt:lpstr>
      <vt:lpstr>Teste do Caminho Básico</vt:lpstr>
      <vt:lpstr>Caminhos Independentes</vt:lpstr>
      <vt:lpstr>Complexidade Ciclomática</vt:lpstr>
      <vt:lpstr>Complexidade Ciclomática</vt:lpstr>
      <vt:lpstr>Teste de Estrutura de Controle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Teste de Software Teste Funcional</dc:title>
  <dc:creator>Lucilia</dc:creator>
  <cp:lastModifiedBy>Lucilia</cp:lastModifiedBy>
  <cp:revision>26</cp:revision>
  <cp:lastPrinted>2015-05-11T17:22:29Z</cp:lastPrinted>
  <dcterms:created xsi:type="dcterms:W3CDTF">2015-05-04T18:22:15Z</dcterms:created>
  <dcterms:modified xsi:type="dcterms:W3CDTF">2021-11-22T18:08:41Z</dcterms:modified>
</cp:coreProperties>
</file>