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0" r:id="rId6"/>
    <p:sldId id="261" r:id="rId7"/>
    <p:sldId id="265" r:id="rId8"/>
    <p:sldId id="267" r:id="rId9"/>
    <p:sldId id="268" r:id="rId10"/>
    <p:sldId id="263" r:id="rId11"/>
    <p:sldId id="264" r:id="rId12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EC2"/>
    <a:srgbClr val="D95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4" autoAdjust="0"/>
  </p:normalViewPr>
  <p:slideViewPr>
    <p:cSldViewPr>
      <p:cViewPr varScale="1">
        <p:scale>
          <a:sx n="88" d="100"/>
          <a:sy n="88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1BD2BD6-3F8D-404E-90CB-295A17964261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24680B2-2720-437F-9D66-728E14887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7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48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técnica tem por objetivo verificar se o software está livre de erros típicos e comuns cometidos pelo desenvolvedor durante o ciclo de desenvolvimento de um software, especificamente durante a fase de implementação. </a:t>
            </a:r>
          </a:p>
          <a:p>
            <a:endParaRPr lang="pt-BR" dirty="0"/>
          </a:p>
          <a:p>
            <a:r>
              <a:rPr lang="pt-BR" dirty="0"/>
              <a:t>Necessita das</a:t>
            </a:r>
            <a:r>
              <a:rPr lang="pt-BR" baseline="0" dirty="0"/>
              <a:t> versões: original e modificada.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01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4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97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0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escore de mutação permite avaliar a adequação dos casos de testes usados e, como </a:t>
            </a:r>
            <a:r>
              <a:rPr lang="pt-BR" dirty="0" err="1"/>
              <a:t>conseqüência</a:t>
            </a:r>
            <a:r>
              <a:rPr lang="pt-BR" dirty="0"/>
              <a:t>, a confiança no programa testado, pois o escore de mutação relaciona o número de mutantes mortos com o número de mutantes gerados não equivalentes. O escore de mutação varia no intervalo entre 0 e 1 sendo que, quanto maior o escore mais adequado é o conjunto de casos de teste para o programa que está sendo testado [</a:t>
            </a:r>
            <a:r>
              <a:rPr lang="pt-BR" dirty="0" err="1"/>
              <a:t>DeMillo</a:t>
            </a:r>
            <a:r>
              <a:rPr lang="pt-BR" dirty="0"/>
              <a:t>, 1980]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2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39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680B2-2720-437F-9D66-728E14887DA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45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78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7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6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6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4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3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6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13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FC5040-F63C-4862-99FF-8FD6517C0929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3904C9-66A9-4660-B707-592957F61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5389" y="1913467"/>
            <a:ext cx="5308866" cy="1515533"/>
          </a:xfrm>
        </p:spPr>
        <p:txBody>
          <a:bodyPr/>
          <a:lstStyle/>
          <a:p>
            <a:r>
              <a:rPr lang="pt-BR" dirty="0"/>
              <a:t>Teste Baseado em Erros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</a:t>
            </a:r>
            <a:r>
              <a:rPr lang="pt-BR" dirty="0" err="1"/>
              <a:t>Lucilia</a:t>
            </a:r>
            <a:r>
              <a:rPr lang="pt-BR" dirty="0"/>
              <a:t> Yoshie </a:t>
            </a:r>
            <a:r>
              <a:rPr lang="pt-BR" dirty="0" err="1"/>
              <a:t>Araki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55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Análise Mutante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Efeito Acoplamento: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Assume que erros complexos estão relacionados a erros simples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Conjuntos de casos de teste capazes de revelar erros simples são também capazes de revelar erros complexos. 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Nesse sentido, aplica-se uma mutação de cada vez no programa P em teste, ou seja, cada mutante contém apenas uma transformação sintática.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7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DELAMARO, M.; MALDONADO, J. e JINO, M. Introdução ao Teste de Software. Campus, 2007.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PRESSMAN, R. S, Engenharia de Software. 8.ed. São Paulo.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Makron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Books. 2017.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Baseado em Erros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sz="5000" dirty="0">
                <a:latin typeface="Calibri" panose="020F0502020204030204" pitchFamily="34" charset="0"/>
              </a:rPr>
              <a:t>Consiste em incluir propositalmente algum erro no programa e observar o comportamento do programa com erro comparando-o com o comportamento do programa original.</a:t>
            </a:r>
          </a:p>
          <a:p>
            <a:r>
              <a:rPr lang="pt-BR" sz="5000" dirty="0">
                <a:latin typeface="Calibri" panose="020F0502020204030204" pitchFamily="34" charset="0"/>
              </a:rPr>
              <a:t>Fornecem indicadores para gerenciar o processo de teste (porcentagem de erros remanescentes, qualidade dos casos de testes)</a:t>
            </a:r>
          </a:p>
          <a:p>
            <a:pPr marL="0" indent="0">
              <a:buNone/>
            </a:pPr>
            <a:r>
              <a:rPr lang="pt-BR" sz="5000" dirty="0">
                <a:latin typeface="Calibri" panose="020F0502020204030204" pitchFamily="34" charset="0"/>
              </a:rPr>
              <a:t> </a:t>
            </a:r>
          </a:p>
          <a:p>
            <a:r>
              <a:rPr lang="pt-BR" sz="5000" dirty="0">
                <a:latin typeface="Calibri" panose="020F0502020204030204" pitchFamily="34" charset="0"/>
              </a:rPr>
              <a:t>Tipos de testes baseados em erros</a:t>
            </a:r>
          </a:p>
          <a:p>
            <a:pPr lvl="1"/>
            <a:r>
              <a:rPr lang="pt-BR" sz="5000" dirty="0">
                <a:latin typeface="Calibri" panose="020F0502020204030204" pitchFamily="34" charset="0"/>
              </a:rPr>
              <a:t>Semeadura de Erros</a:t>
            </a:r>
          </a:p>
          <a:p>
            <a:pPr lvl="1"/>
            <a:r>
              <a:rPr lang="pt-BR" sz="5000" dirty="0">
                <a:latin typeface="Calibri" panose="020F0502020204030204" pitchFamily="34" charset="0"/>
              </a:rPr>
              <a:t>Análise de Mutantes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0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Semeadura de Erros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>
                <a:latin typeface="Calibri" panose="020F0502020204030204" pitchFamily="34" charset="0"/>
              </a:rPr>
              <a:t>Erros artificiais são introduzidos no programa</a:t>
            </a:r>
          </a:p>
          <a:p>
            <a:pPr lvl="0"/>
            <a:r>
              <a:rPr lang="pt-BR" dirty="0">
                <a:latin typeface="Calibri" panose="020F0502020204030204" pitchFamily="34" charset="0"/>
              </a:rPr>
              <a:t>Realiza-se um caso de teste para verificar quais são erros naturais e quais são artificiais</a:t>
            </a:r>
          </a:p>
          <a:p>
            <a:pPr lvl="0"/>
            <a:r>
              <a:rPr lang="pt-BR" dirty="0">
                <a:latin typeface="Calibri" panose="020F0502020204030204" pitchFamily="34" charset="0"/>
              </a:rPr>
              <a:t>Baseados na proporção erros naturais/artificiais pode-se estimar a quantidade de erros remanescentes para o conjunto de casos de teste definidos para o programa.</a:t>
            </a:r>
          </a:p>
          <a:p>
            <a:r>
              <a:rPr lang="pt-BR" dirty="0">
                <a:latin typeface="Calibri" panose="020F0502020204030204" pitchFamily="34" charset="0"/>
              </a:rPr>
              <a:t>Desta forma pode-se comparar a estimativa de erros remanescentes com a confiabilidade esperada (especificada) para o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1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Análise Mutante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Hipótese do Programador Competente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Assume que programadores experientes escrevem programas corretos ou muito próximos do correto. 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Assumindo a validade desta hipótese, pode-se afirmar que erros são introduzidos nos programas através de pequenos desvios sintáticos que, embora não causem erros sintáticos, alteram a semântica do programa e, consequentemente, conduzem o programa a um comportamento incorreto.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1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Análise Mutantes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Utiliza um conjunto de programas ligeiramente modificados (mutantes) obtidos a partir de determinado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para avaliar o quanto um conjunto de 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teste </a:t>
            </a:r>
            <a:r>
              <a:rPr lang="pt-BR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é adequado para o teste de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objetivo é determinar um conjunto de </a:t>
            </a:r>
            <a:r>
              <a:rPr lang="pt-BR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que consiga revelar, através da execução de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as diferenças de comportamento existentes entre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seus mutantes.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80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Análise Mutantes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2632" y="2420888"/>
            <a:ext cx="6798736" cy="3960440"/>
          </a:xfrm>
        </p:spPr>
        <p:txBody>
          <a:bodyPr>
            <a:normAutofit fontScale="25000" lnSpcReduction="20000"/>
          </a:bodyPr>
          <a:lstStyle/>
          <a:p>
            <a:r>
              <a:rPr lang="pt-BR" sz="6200" dirty="0">
                <a:latin typeface="Calibri" panose="020F0502020204030204" pitchFamily="34" charset="0"/>
              </a:rPr>
              <a:t>Esta técnica é empregada para avaliar o quanto um conjunto de casos de teste é  adequado para testar um dado programa.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6200" dirty="0">
                <a:latin typeface="Calibri" panose="020F0502020204030204" pitchFamily="34" charset="0"/>
              </a:rPr>
              <a:t>Gera-se </a:t>
            </a:r>
            <a:r>
              <a:rPr lang="pt-BR" sz="6200" dirty="0">
                <a:solidFill>
                  <a:srgbClr val="00B050"/>
                </a:solidFill>
                <a:latin typeface="Calibri" panose="020F0502020204030204" pitchFamily="34" charset="0"/>
              </a:rPr>
              <a:t>casos de teste</a:t>
            </a:r>
            <a:r>
              <a:rPr lang="pt-BR" sz="6200" dirty="0">
                <a:latin typeface="Calibri" panose="020F0502020204030204" pitchFamily="34" charset="0"/>
              </a:rPr>
              <a:t> (</a:t>
            </a:r>
            <a:r>
              <a:rPr lang="pt-BR" sz="6200" b="1" dirty="0">
                <a:solidFill>
                  <a:srgbClr val="00B050"/>
                </a:solidFill>
                <a:latin typeface="Calibri" panose="020F0502020204030204" pitchFamily="34" charset="0"/>
              </a:rPr>
              <a:t>T</a:t>
            </a:r>
            <a:r>
              <a:rPr lang="pt-BR" sz="6200" dirty="0">
                <a:latin typeface="Calibri" panose="020F0502020204030204" pitchFamily="34" charset="0"/>
              </a:rPr>
              <a:t>) para um </a:t>
            </a:r>
            <a:r>
              <a:rPr lang="pt-BR" sz="6200" dirty="0">
                <a:solidFill>
                  <a:srgbClr val="FF0000"/>
                </a:solidFill>
                <a:latin typeface="Calibri" panose="020F0502020204030204" pitchFamily="34" charset="0"/>
              </a:rPr>
              <a:t>programa</a:t>
            </a:r>
            <a:r>
              <a:rPr lang="pt-BR" sz="6200" dirty="0">
                <a:latin typeface="Calibri" panose="020F0502020204030204" pitchFamily="34" charset="0"/>
              </a:rPr>
              <a:t> (</a:t>
            </a:r>
            <a:r>
              <a:rPr lang="pt-BR" sz="6200" b="1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pt-BR" sz="6200" dirty="0">
                <a:latin typeface="Calibri" panose="020F0502020204030204" pitchFamily="34" charset="0"/>
              </a:rPr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6200" dirty="0">
                <a:latin typeface="Calibri" panose="020F0502020204030204" pitchFamily="34" charset="0"/>
              </a:rPr>
              <a:t>Verifica-se se ele funciona corretamente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6200" dirty="0">
                <a:latin typeface="Calibri" panose="020F0502020204030204" pitchFamily="34" charset="0"/>
              </a:rPr>
              <a:t>Gera-se </a:t>
            </a:r>
            <a:r>
              <a:rPr lang="pt-BR" sz="6200" dirty="0">
                <a:solidFill>
                  <a:srgbClr val="A40EC2"/>
                </a:solidFill>
                <a:latin typeface="Calibri" panose="020F0502020204030204" pitchFamily="34" charset="0"/>
              </a:rPr>
              <a:t>programa mutantes </a:t>
            </a:r>
            <a:r>
              <a:rPr lang="pt-BR" sz="6200" dirty="0">
                <a:latin typeface="Calibri" panose="020F0502020204030204" pitchFamily="34" charset="0"/>
              </a:rPr>
              <a:t>(</a:t>
            </a:r>
            <a:r>
              <a:rPr lang="pt-BR" sz="6200" b="1" dirty="0">
                <a:solidFill>
                  <a:srgbClr val="A40EC2"/>
                </a:solidFill>
                <a:latin typeface="Calibri" panose="020F0502020204030204" pitchFamily="34" charset="0"/>
              </a:rPr>
              <a:t>M</a:t>
            </a:r>
            <a:r>
              <a:rPr lang="pt-BR" sz="6200" dirty="0">
                <a:latin typeface="Calibri" panose="020F0502020204030204" pitchFamily="34" charset="0"/>
              </a:rPr>
              <a:t>): programas que possuam pequenas mudanças em relação ao original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6200" dirty="0">
                <a:latin typeface="Calibri" panose="020F0502020204030204" pitchFamily="34" charset="0"/>
              </a:rPr>
              <a:t>Verifica-se o funcionamento do </a:t>
            </a:r>
            <a:r>
              <a:rPr lang="pt-BR" sz="6200" dirty="0">
                <a:solidFill>
                  <a:srgbClr val="A40EC2"/>
                </a:solidFill>
                <a:latin typeface="Calibri" panose="020F0502020204030204" pitchFamily="34" charset="0"/>
              </a:rPr>
              <a:t>mutante</a:t>
            </a:r>
            <a:r>
              <a:rPr lang="pt-BR" sz="6200" dirty="0">
                <a:latin typeface="Calibri" panose="020F0502020204030204" pitchFamily="34" charset="0"/>
              </a:rPr>
              <a:t> (</a:t>
            </a:r>
            <a:r>
              <a:rPr lang="pt-BR" sz="6200" b="1" dirty="0">
                <a:solidFill>
                  <a:srgbClr val="A40EC2"/>
                </a:solidFill>
                <a:latin typeface="Calibri" panose="020F0502020204030204" pitchFamily="34" charset="0"/>
              </a:rPr>
              <a:t>M</a:t>
            </a:r>
            <a:r>
              <a:rPr lang="pt-BR" sz="6200" dirty="0">
                <a:latin typeface="Calibri" panose="020F0502020204030204" pitchFamily="34" charset="0"/>
              </a:rPr>
              <a:t>) para os </a:t>
            </a:r>
            <a:r>
              <a:rPr lang="pt-BR" sz="6200" dirty="0">
                <a:solidFill>
                  <a:srgbClr val="00B050"/>
                </a:solidFill>
                <a:latin typeface="Calibri" panose="020F0502020204030204" pitchFamily="34" charset="0"/>
              </a:rPr>
              <a:t>casos de teste </a:t>
            </a:r>
            <a:r>
              <a:rPr lang="pt-BR" sz="6200" dirty="0">
                <a:latin typeface="Calibri" panose="020F0502020204030204" pitchFamily="34" charset="0"/>
              </a:rPr>
              <a:t>(</a:t>
            </a:r>
            <a:r>
              <a:rPr lang="pt-BR" sz="6200" b="1" dirty="0">
                <a:solidFill>
                  <a:srgbClr val="00B050"/>
                </a:solidFill>
                <a:latin typeface="Calibri" panose="020F0502020204030204" pitchFamily="34" charset="0"/>
              </a:rPr>
              <a:t>T</a:t>
            </a:r>
            <a:r>
              <a:rPr lang="pt-BR" sz="6200" dirty="0">
                <a:latin typeface="Calibri" panose="020F0502020204030204" pitchFamily="34" charset="0"/>
              </a:rPr>
              <a:t>): </a:t>
            </a:r>
          </a:p>
          <a:p>
            <a:pPr lvl="1"/>
            <a:r>
              <a:rPr lang="pt-BR" sz="6200" dirty="0">
                <a:latin typeface="Calibri" panose="020F0502020204030204" pitchFamily="34" charset="0"/>
              </a:rPr>
              <a:t>caso a verificação de </a:t>
            </a:r>
            <a:r>
              <a:rPr lang="pt-BR" sz="6200" b="1" dirty="0">
                <a:solidFill>
                  <a:srgbClr val="A40EC2"/>
                </a:solidFill>
                <a:latin typeface="Calibri" panose="020F0502020204030204" pitchFamily="34" charset="0"/>
              </a:rPr>
              <a:t>M</a:t>
            </a:r>
            <a:r>
              <a:rPr lang="pt-BR" sz="6200" dirty="0">
                <a:latin typeface="Calibri" panose="020F0502020204030204" pitchFamily="34" charset="0"/>
              </a:rPr>
              <a:t> apresentar resultados diferentes da verificação de </a:t>
            </a:r>
            <a:r>
              <a:rPr lang="pt-BR" sz="6200" b="1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pt-BR" sz="6200" dirty="0">
                <a:latin typeface="Calibri" panose="020F0502020204030204" pitchFamily="34" charset="0"/>
              </a:rPr>
              <a:t> o mutante é “morto” caso contrário, </a:t>
            </a:r>
            <a:r>
              <a:rPr lang="pt-BR" sz="6200" b="1" dirty="0">
                <a:solidFill>
                  <a:srgbClr val="A40EC2"/>
                </a:solidFill>
                <a:latin typeface="Calibri" panose="020F0502020204030204" pitchFamily="34" charset="0"/>
              </a:rPr>
              <a:t>M</a:t>
            </a:r>
            <a:r>
              <a:rPr lang="pt-BR" sz="6200" dirty="0">
                <a:latin typeface="Calibri" panose="020F0502020204030204" pitchFamily="34" charset="0"/>
              </a:rPr>
              <a:t> continua “vivo” e deve ser analisado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6200" dirty="0">
                <a:latin typeface="Calibri" panose="020F0502020204030204" pitchFamily="34" charset="0"/>
              </a:rPr>
              <a:t>Análise dos mutantes vivos </a:t>
            </a:r>
          </a:p>
          <a:p>
            <a:pPr lvl="1"/>
            <a:r>
              <a:rPr lang="pt-BR" sz="6200" dirty="0">
                <a:latin typeface="Calibri" panose="020F0502020204030204" pitchFamily="34" charset="0"/>
              </a:rPr>
              <a:t>o mutante </a:t>
            </a:r>
            <a:r>
              <a:rPr lang="pt-BR" sz="6200" b="1" dirty="0">
                <a:solidFill>
                  <a:srgbClr val="A40EC2"/>
                </a:solidFill>
                <a:latin typeface="Calibri" panose="020F0502020204030204" pitchFamily="34" charset="0"/>
              </a:rPr>
              <a:t>M</a:t>
            </a:r>
            <a:r>
              <a:rPr lang="pt-BR" sz="6200" dirty="0">
                <a:latin typeface="Calibri" panose="020F0502020204030204" pitchFamily="34" charset="0"/>
              </a:rPr>
              <a:t> é equivalente ao programa original </a:t>
            </a:r>
            <a:r>
              <a:rPr lang="pt-BR" sz="6200" b="1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pt-BR" sz="6200" dirty="0">
                <a:latin typeface="Calibri" panose="020F0502020204030204" pitchFamily="34" charset="0"/>
              </a:rPr>
              <a:t> o caso de teste é insuficiente para diferenciar </a:t>
            </a:r>
            <a:r>
              <a:rPr lang="pt-BR" sz="6200" b="1" dirty="0">
                <a:solidFill>
                  <a:srgbClr val="A40EC2"/>
                </a:solidFill>
                <a:latin typeface="Calibri" panose="020F0502020204030204" pitchFamily="34" charset="0"/>
              </a:rPr>
              <a:t>M</a:t>
            </a:r>
            <a:r>
              <a:rPr lang="pt-BR" sz="6200" dirty="0">
                <a:latin typeface="Calibri" panose="020F0502020204030204" pitchFamily="34" charset="0"/>
              </a:rPr>
              <a:t> de</a:t>
            </a:r>
            <a:r>
              <a:rPr lang="pt-BR" sz="6200" b="1" dirty="0">
                <a:solidFill>
                  <a:srgbClr val="FF0000"/>
                </a:solidFill>
                <a:latin typeface="Calibri" panose="020F0502020204030204" pitchFamily="34" charset="0"/>
              </a:rPr>
              <a:t> P </a:t>
            </a:r>
            <a:r>
              <a:rPr lang="pt-BR" sz="6200" dirty="0">
                <a:latin typeface="Calibri" panose="020F0502020204030204" pitchFamily="34" charset="0"/>
              </a:rPr>
              <a:t>e novos casos de teste devem ser definidos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6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Escore de Mutação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Sendo que: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DM (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P,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>
                <a:solidFill>
                  <a:srgbClr val="A40E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): Número de mutantes mortos pelo caso de teste em T;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M (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): Número de mutantes gerados;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EM (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): Número de mutantes gerados equivalentes a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71719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58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A55E2AA-E03E-4847-BA09-26C4C182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87358"/>
              </p:ext>
            </p:extLst>
          </p:nvPr>
        </p:nvGraphicFramePr>
        <p:xfrm>
          <a:off x="1907704" y="4725144"/>
          <a:ext cx="5796645" cy="1766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655">
                  <a:extLst>
                    <a:ext uri="{9D8B030D-6E8A-4147-A177-3AD203B41FA5}">
                      <a16:colId xmlns:a16="http://schemas.microsoft.com/office/drawing/2014/main" val="2716919140"/>
                    </a:ext>
                  </a:extLst>
                </a:gridCol>
                <a:gridCol w="873467">
                  <a:extLst>
                    <a:ext uri="{9D8B030D-6E8A-4147-A177-3AD203B41FA5}">
                      <a16:colId xmlns:a16="http://schemas.microsoft.com/office/drawing/2014/main" val="3274065416"/>
                    </a:ext>
                  </a:extLst>
                </a:gridCol>
                <a:gridCol w="873467">
                  <a:extLst>
                    <a:ext uri="{9D8B030D-6E8A-4147-A177-3AD203B41FA5}">
                      <a16:colId xmlns:a16="http://schemas.microsoft.com/office/drawing/2014/main" val="4230552272"/>
                    </a:ext>
                  </a:extLst>
                </a:gridCol>
                <a:gridCol w="952873">
                  <a:extLst>
                    <a:ext uri="{9D8B030D-6E8A-4147-A177-3AD203B41FA5}">
                      <a16:colId xmlns:a16="http://schemas.microsoft.com/office/drawing/2014/main" val="2169658102"/>
                    </a:ext>
                  </a:extLst>
                </a:gridCol>
                <a:gridCol w="635249">
                  <a:extLst>
                    <a:ext uri="{9D8B030D-6E8A-4147-A177-3AD203B41FA5}">
                      <a16:colId xmlns:a16="http://schemas.microsoft.com/office/drawing/2014/main" val="3260758657"/>
                    </a:ext>
                  </a:extLst>
                </a:gridCol>
                <a:gridCol w="1032279">
                  <a:extLst>
                    <a:ext uri="{9D8B030D-6E8A-4147-A177-3AD203B41FA5}">
                      <a16:colId xmlns:a16="http://schemas.microsoft.com/office/drawing/2014/main" val="2136805883"/>
                    </a:ext>
                  </a:extLst>
                </a:gridCol>
                <a:gridCol w="714655">
                  <a:extLst>
                    <a:ext uri="{9D8B030D-6E8A-4147-A177-3AD203B41FA5}">
                      <a16:colId xmlns:a16="http://schemas.microsoft.com/office/drawing/2014/main" val="467382766"/>
                    </a:ext>
                  </a:extLst>
                </a:gridCol>
              </a:tblGrid>
              <a:tr h="57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 dirty="0">
                          <a:effectLst/>
                        </a:rPr>
                        <a:t>Teste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input[0]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input [1]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input [2]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 dirty="0" err="1">
                          <a:effectLst/>
                        </a:rPr>
                        <a:t>Size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 dirty="0">
                          <a:effectLst/>
                        </a:rPr>
                        <a:t>Result. Esperado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 dirty="0">
                          <a:effectLst/>
                        </a:rPr>
                        <a:t>Result.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 dirty="0">
                          <a:effectLst/>
                        </a:rPr>
                        <a:t>Obtido</a:t>
                      </a:r>
                      <a:endParaRPr lang="pt-BR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68457"/>
                  </a:ext>
                </a:extLst>
              </a:tr>
              <a:tr h="27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1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1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2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3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3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2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2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163869"/>
                  </a:ext>
                </a:extLst>
              </a:tr>
              <a:tr h="27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2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3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1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2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3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0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0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429882"/>
                  </a:ext>
                </a:extLst>
              </a:tr>
              <a:tr h="27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3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1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3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2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3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1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1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810946"/>
                  </a:ext>
                </a:extLst>
              </a:tr>
              <a:tr h="27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aseline="0">
                          <a:effectLst/>
                        </a:rPr>
                        <a:t>4</a:t>
                      </a:r>
                      <a:endParaRPr lang="pt-BR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pt-BR" sz="1400" b="1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pt-BR" sz="1400" b="1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pt-BR" sz="1400" b="1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pt-BR" sz="1400" b="1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pt-BR" sz="1400" b="1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pt-BR" sz="1400" b="1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515010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16B8E6FD-0E7F-44B0-87A6-BDD42AD4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29726"/>
            <a:ext cx="3024336" cy="36317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34E4EA-3D2F-494C-B0DD-D0A4892A5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93" y="1062518"/>
            <a:ext cx="3164707" cy="35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7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F3B5D99-0951-49EB-A76E-E5137A98D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07241"/>
              </p:ext>
            </p:extLst>
          </p:nvPr>
        </p:nvGraphicFramePr>
        <p:xfrm>
          <a:off x="251519" y="1700808"/>
          <a:ext cx="8640961" cy="415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7655">
                  <a:extLst>
                    <a:ext uri="{9D8B030D-6E8A-4147-A177-3AD203B41FA5}">
                      <a16:colId xmlns:a16="http://schemas.microsoft.com/office/drawing/2014/main" val="772318284"/>
                    </a:ext>
                  </a:extLst>
                </a:gridCol>
                <a:gridCol w="2271380">
                  <a:extLst>
                    <a:ext uri="{9D8B030D-6E8A-4147-A177-3AD203B41FA5}">
                      <a16:colId xmlns:a16="http://schemas.microsoft.com/office/drawing/2014/main" val="1309270027"/>
                    </a:ext>
                  </a:extLst>
                </a:gridCol>
                <a:gridCol w="2278071">
                  <a:extLst>
                    <a:ext uri="{9D8B030D-6E8A-4147-A177-3AD203B41FA5}">
                      <a16:colId xmlns:a16="http://schemas.microsoft.com/office/drawing/2014/main" val="3782775688"/>
                    </a:ext>
                  </a:extLst>
                </a:gridCol>
                <a:gridCol w="1963855">
                  <a:extLst>
                    <a:ext uri="{9D8B030D-6E8A-4147-A177-3AD203B41FA5}">
                      <a16:colId xmlns:a16="http://schemas.microsoft.com/office/drawing/2014/main" val="1319458217"/>
                    </a:ext>
                  </a:extLst>
                </a:gridCol>
              </a:tblGrid>
              <a:tr h="407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ORIGINAL (P)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M1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M2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M3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276538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800" dirty="0" err="1">
                          <a:effectLst/>
                        </a:rPr>
                        <a:t>max</a:t>
                      </a:r>
                      <a:r>
                        <a:rPr lang="pt-BR" sz="1800" dirty="0">
                          <a:effectLst/>
                        </a:rPr>
                        <a:t> () {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00173"/>
                  </a:ext>
                </a:extLst>
              </a:tr>
              <a:tr h="85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   scanf (&amp;n, &amp;m)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m = 3, n = 9, SE = 9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m = 9, n = 3, SE = 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Equivalente a P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313921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   max = n;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max = m;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54379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   if (max &lt; m)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 err="1">
                          <a:effectLst/>
                        </a:rPr>
                        <a:t>max</a:t>
                      </a:r>
                      <a:r>
                        <a:rPr lang="pt-BR" sz="1800" dirty="0">
                          <a:effectLst/>
                        </a:rPr>
                        <a:t> &lt;= 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650556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       max = m;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apagar comando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670641"/>
                  </a:ext>
                </a:extLst>
              </a:tr>
              <a:tr h="85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    printf (max);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Saída M1 = 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Saída M2 = 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∄ caso de teste para diferenciar P de M3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45295"/>
                  </a:ext>
                </a:extLst>
              </a:tr>
              <a:tr h="4071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}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04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07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1199</TotalTime>
  <Words>841</Words>
  <Application>Microsoft Office PowerPoint</Application>
  <PresentationFormat>Apresentação na tela (4:3)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Orgânico</vt:lpstr>
      <vt:lpstr>Teste Baseado em Erros</vt:lpstr>
      <vt:lpstr>Baseado em Erros</vt:lpstr>
      <vt:lpstr>Semeadura de Erros</vt:lpstr>
      <vt:lpstr>Análise Mutante</vt:lpstr>
      <vt:lpstr>Análise Mutantes</vt:lpstr>
      <vt:lpstr>Análise Mutantes</vt:lpstr>
      <vt:lpstr>Escore de Mutação</vt:lpstr>
      <vt:lpstr>Apresentação do PowerPoint</vt:lpstr>
      <vt:lpstr>Apresentação do PowerPoint</vt:lpstr>
      <vt:lpstr>Análise Mutante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Baseado em Erros</dc:title>
  <dc:creator>Lucilia</dc:creator>
  <cp:lastModifiedBy>Lucilia</cp:lastModifiedBy>
  <cp:revision>20</cp:revision>
  <cp:lastPrinted>2022-05-30T20:25:34Z</cp:lastPrinted>
  <dcterms:created xsi:type="dcterms:W3CDTF">2015-05-18T16:16:06Z</dcterms:created>
  <dcterms:modified xsi:type="dcterms:W3CDTF">2022-05-31T00:48:14Z</dcterms:modified>
</cp:coreProperties>
</file>