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3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1.xml" ContentType="application/vnd.openxmlformats-officedocument.presentationml.notesSlide+xml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8.jpeg" ContentType="image/jpeg"/>
  <Override PartName="/ppt/media/image7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jpeg" ContentType="image/jpe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Clique para mover o diapositivo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Clique para editar o formato das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51" name="PlaceHolder 6"/>
          <p:cNvSpPr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E50B11C2-743E-499F-B2B1-DC0796617BF4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latin typeface="Arial"/>
              </a:rPr>
              <a:t>Para testar efetivamente, é necessário conhecer profundamente o sistema sob teste</a:t>
            </a:r>
            <a:endParaRPr b="0" lang="pt-BR" sz="20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latin typeface="Arial"/>
              </a:rPr>
              <a:t>Objetivo medir a qualidade funcional de componentes de um sistema</a:t>
            </a:r>
            <a:endParaRPr b="0" lang="pt-BR" sz="2000" spc="-1" strike="noStrike">
              <a:latin typeface="Arial"/>
            </a:endParaRPr>
          </a:p>
          <a:p>
            <a:pPr lvl="1" marL="6285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latin typeface="Arial"/>
              </a:rPr>
              <a:t>Confrontando com o que se espera que o sistema vá fazer</a:t>
            </a:r>
            <a:endParaRPr b="0" lang="pt-BR" sz="2000" spc="-1" strike="noStrike">
              <a:latin typeface="Arial"/>
            </a:endParaRPr>
          </a:p>
          <a:p>
            <a:pPr lvl="1" marL="6285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latin typeface="Arial"/>
              </a:rPr>
              <a:t>Avaliar o qto o comportamento observado do sw está em conformidade com as especificações (funcionalidades do sistema)</a:t>
            </a:r>
            <a:endParaRPr b="0" lang="pt-BR" sz="20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latin typeface="Arial"/>
              </a:rPr>
              <a:t>Baseados em funções e devem ser realizados em todas as fases de teste</a:t>
            </a:r>
            <a:endParaRPr b="0" lang="pt-BR" sz="20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latin typeface="Arial"/>
              </a:rPr>
              <a:t>Podem ser descritos especificações de requisitos, caso de uso, especificação funcional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4D358-5EE1-46DF-9794-262A249C9FC3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latin typeface="Arial"/>
              </a:rPr>
              <a:t>Casos de teste são escolhidos próximos ou na fronteira dos domínios de entrada</a:t>
            </a:r>
            <a:endParaRPr b="0" lang="pt-BR" sz="20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latin typeface="Arial"/>
              </a:rPr>
              <a:t>Boa parte das falhas tendem a se concentrar próximo a esses valores</a:t>
            </a:r>
            <a:endParaRPr b="0" lang="pt-BR" sz="20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latin typeface="Arial"/>
              </a:rPr>
              <a:t>Um número maior de erros tende a ocorrer nas fronteiras do domínio que no centro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AF38DD3-790C-4BA7-850B-AF9BE9AE5B14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latin typeface="Arial"/>
              </a:rPr>
              <a:t>Testes devem ser planejados e projetados para aumentar a probabilidade de descobrir defeitos.</a:t>
            </a:r>
            <a:endParaRPr b="0" lang="pt-BR" sz="20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latin typeface="Arial"/>
              </a:rPr>
              <a:t>Princípios:</a:t>
            </a:r>
            <a:endParaRPr b="0" lang="pt-BR" sz="20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buClr>
                <a:srgbClr val="000000"/>
              </a:buClr>
              <a:buFont typeface="+mj-lt"/>
              <a:buAutoNum type="arabicPeriod"/>
            </a:pPr>
            <a:r>
              <a:rPr b="0" lang="pt-BR" sz="2000" spc="-1" strike="noStrike">
                <a:latin typeface="Arial"/>
              </a:rPr>
              <a:t>Teste demonstra a presença de defeitos, não a ausência</a:t>
            </a:r>
            <a:endParaRPr b="0" lang="pt-BR" sz="20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buClr>
                <a:srgbClr val="000000"/>
              </a:buClr>
              <a:buFont typeface="+mj-lt"/>
              <a:buAutoNum type="arabicPeriod"/>
            </a:pPr>
            <a:r>
              <a:rPr b="0" lang="pt-BR" sz="2000" spc="-1" strike="noStrike">
                <a:latin typeface="Arial"/>
              </a:rPr>
              <a:t>Deve começar o mais cedo possível</a:t>
            </a:r>
            <a:endParaRPr b="0" lang="pt-BR" sz="20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buClr>
                <a:srgbClr val="000000"/>
              </a:buClr>
              <a:buFont typeface="+mj-lt"/>
              <a:buAutoNum type="arabicPeriod"/>
            </a:pPr>
            <a:r>
              <a:rPr b="0" lang="pt-BR" sz="2000" spc="-1" strike="noStrike">
                <a:latin typeface="Arial"/>
              </a:rPr>
              <a:t>Defeitos tendem a estar agrupados</a:t>
            </a:r>
            <a:endParaRPr b="0" lang="pt-BR" sz="20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buClr>
                <a:srgbClr val="000000"/>
              </a:buClr>
              <a:buFont typeface="+mj-lt"/>
              <a:buAutoNum type="arabicPeriod"/>
            </a:pPr>
            <a:r>
              <a:rPr b="0" lang="pt-BR" sz="2000" spc="-1" strike="noStrike">
                <a:latin typeface="Arial"/>
              </a:rPr>
              <a:t>Dependem do contexto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3CF603F-F51D-4345-800A-441772F82E8E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latin typeface="Arial"/>
              </a:rPr>
              <a:t>Principais aspectos a serem abordados pelo processo de teste funcional são a modelagem do sistema em teste, seleção de um cenário de teste, execução e avaliação do cenário.</a:t>
            </a:r>
            <a:endParaRPr b="0" lang="pt-BR" sz="20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latin typeface="Arial"/>
              </a:rPr>
              <a:t>Teste de interface</a:t>
            </a:r>
            <a:endParaRPr b="0" lang="pt-BR" sz="2000" spc="-1" strike="noStrike">
              <a:latin typeface="Arial"/>
            </a:endParaRPr>
          </a:p>
          <a:p>
            <a:pPr lvl="1" marL="6285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latin typeface="Arial"/>
              </a:rPr>
              <a:t>Usar como  data de nascimento data atual  ou futura</a:t>
            </a:r>
            <a:endParaRPr b="0" lang="pt-BR" sz="2000" spc="-1" strike="noStrike">
              <a:latin typeface="Arial"/>
            </a:endParaRPr>
          </a:p>
          <a:p>
            <a:pPr lvl="1" marL="6285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latin typeface="Arial"/>
              </a:rPr>
              <a:t>Preencher campos com número insuficiente de caracteres. Ex: cpf 123, telefon 456;</a:t>
            </a:r>
            <a:endParaRPr b="0" lang="pt-BR" sz="2000" spc="-1" strike="noStrike">
              <a:latin typeface="Arial"/>
            </a:endParaRPr>
          </a:p>
          <a:p>
            <a:pPr lvl="1" marL="6285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latin typeface="Arial"/>
              </a:rPr>
              <a:t>Deixar campos de entrada vazios (e os mesmos serem obrigatórios)</a:t>
            </a:r>
            <a:endParaRPr b="0" lang="pt-BR" sz="2000" spc="-1" strike="noStrike">
              <a:latin typeface="Arial"/>
            </a:endParaRPr>
          </a:p>
          <a:p>
            <a:pPr lvl="1" marL="6285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latin typeface="Arial"/>
              </a:rPr>
              <a:t>Não respeitar tipos de dados, digitar letras na idade</a:t>
            </a:r>
            <a:endParaRPr b="0" lang="pt-BR" sz="2000" spc="-1" strike="noStrike">
              <a:latin typeface="Arial"/>
            </a:endParaRPr>
          </a:p>
          <a:p>
            <a:pPr lvl="1" marL="6285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latin typeface="Arial"/>
              </a:rPr>
              <a:t>Procurar dados inexistentes.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05AC78A-740B-4115-B638-A094A51328B3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32C8A2D-1870-4134-805B-9F23F260634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8034B32-C924-4760-90F4-F8F0B6D42AE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C343A79-8CF1-4F6E-A947-1F75C7C5403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5CFBD2E-4BA9-4386-9663-CFCEC19C669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58C8E80-46BD-486E-AECA-F95850F2CD3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8088584-C4CA-4767-A67F-6C38AF95F00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C204871-653E-48E9-8590-FAE52CC2995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662D30A-1FD9-4740-86D0-B5A95DD766F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BCA227F-78A0-4DE7-813B-9103836F7CD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BD2B0CF-3950-401D-978D-939768A0DF0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4A7120C-FA1C-4C55-A433-BE46B41DF89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D2C15AD-A8D5-4BD4-8B1B-4D091640589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8559A0A-6349-41E3-BBD4-926E9A8E872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B7E7C45-321C-458C-9005-30C42F897EB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E233825-F981-4731-A532-6D0CA5BD9A5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BFCB9A4-CD12-457A-ABC9-44AA46E0ABA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7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8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2BD9710-213B-45CD-87E9-9D0F06ECC5B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AE072CA-B5E5-4E4F-AC44-5D0A3A45A2E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3F0C5B7-CF4A-4C6A-9783-996EE9CE2DD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415BEC7-44BF-4042-8D52-CB337EBA46B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9897195-0D90-4CA1-9D94-AE327A31B60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5B131C0-96C0-47C4-A5E2-A9AAB0E41A6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E0B38DF-735B-4377-A3B7-02DF8D5197E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F9588F3-4B9A-4267-BAD5-DE6AAB1B82C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5AE1040-70E4-4DF3-9F36-795C76D541D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D80CF6B-81B3-48F7-BD71-72735ABCF8F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FC2A968-7713-4896-A8F8-73DF9CAA8ED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115A9C4-E397-4441-A4F3-4AA387CE1AD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1137DF1-2E0C-4E2B-A8EF-184753ECF57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3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4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5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7AFA4C0-C482-4716-92CE-308C6C8B5C7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21FCF84-F4BA-4026-90E5-057FACF3DCE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5A4416F-392B-406D-876C-C771339E478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3A908E3-7CAD-4F5E-A490-05A9FD589C3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836D6ED-5657-4490-AB48-E70F4F954E9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4F9CEF9-8036-4708-B477-5E99E368977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860D105-74A3-4F85-BB65-4228EB534F2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slideLayout" Target="../slideLayouts/slideLayout1.xml"/><Relationship Id="rId10" Type="http://schemas.openxmlformats.org/officeDocument/2006/relationships/slideLayout" Target="../slideLayouts/slideLayout2.xml"/><Relationship Id="rId11" Type="http://schemas.openxmlformats.org/officeDocument/2006/relationships/slideLayout" Target="../slideLayouts/slideLayout3.xml"/><Relationship Id="rId12" Type="http://schemas.openxmlformats.org/officeDocument/2006/relationships/slideLayout" Target="../slideLayouts/slideLayout4.xml"/><Relationship Id="rId13" Type="http://schemas.openxmlformats.org/officeDocument/2006/relationships/slideLayout" Target="../slideLayouts/slideLayout5.xml"/><Relationship Id="rId14" Type="http://schemas.openxmlformats.org/officeDocument/2006/relationships/slideLayout" Target="../slideLayouts/slideLayout6.xml"/><Relationship Id="rId15" Type="http://schemas.openxmlformats.org/officeDocument/2006/relationships/slideLayout" Target="../slideLayouts/slideLayout7.xml"/><Relationship Id="rId16" Type="http://schemas.openxmlformats.org/officeDocument/2006/relationships/slideLayout" Target="../slideLayouts/slideLayout8.xml"/><Relationship Id="rId17" Type="http://schemas.openxmlformats.org/officeDocument/2006/relationships/slideLayout" Target="../slideLayouts/slideLayout9.xml"/><Relationship Id="rId18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1.xml"/><Relationship Id="rId20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8.jpe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2.jpe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Relationship Id="rId9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6"/>
          <p:cNvGrpSpPr/>
          <p:nvPr/>
        </p:nvGrpSpPr>
        <p:grpSpPr>
          <a:xfrm>
            <a:off x="0" y="0"/>
            <a:ext cx="9151920" cy="6857280"/>
            <a:chOff x="0" y="0"/>
            <a:chExt cx="9151920" cy="6857280"/>
          </a:xfrm>
        </p:grpSpPr>
        <p:pic>
          <p:nvPicPr>
            <p:cNvPr id="1" name="Picture 7" descr="SD-PanelContent.png"/>
            <p:cNvPicPr/>
            <p:nvPr/>
          </p:nvPicPr>
          <p:blipFill>
            <a:blip r:embed="rId3"/>
            <a:stretch/>
          </p:blipFill>
          <p:spPr>
            <a:xfrm>
              <a:off x="0" y="0"/>
              <a:ext cx="9143280" cy="6857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" name="Rectangle 8"/>
            <p:cNvSpPr/>
            <p:nvPr/>
          </p:nvSpPr>
          <p:spPr>
            <a:xfrm>
              <a:off x="554040" y="542880"/>
              <a:ext cx="8039160" cy="5755680"/>
            </a:xfrm>
            <a:prstGeom prst="rect">
              <a:avLst/>
            </a:prstGeom>
            <a:noFill/>
            <a:ln w="15875">
              <a:solidFill>
                <a:srgbClr val="83992a"/>
              </a:solidFill>
            </a:ln>
            <a:effectLst>
              <a:innerShdw blurRad="25400" dir="13500000" dist="12700">
                <a:srgbClr val="000000">
                  <a:alpha val="45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pic>
          <p:nvPicPr>
            <p:cNvPr id="3" name="Picture 9" descr="HDRibbonContent-UniformTrim.png"/>
            <p:cNvPicPr/>
            <p:nvPr/>
          </p:nvPicPr>
          <p:blipFill>
            <a:blip r:embed="rId4"/>
            <a:srcRect l="0" t="0" r="14252" b="0"/>
            <a:stretch/>
          </p:blipFill>
          <p:spPr>
            <a:xfrm>
              <a:off x="0" y="3128400"/>
              <a:ext cx="685080" cy="6058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" name="Picture 10" descr="HDRibbonContent-UniformTrim.png"/>
            <p:cNvPicPr/>
            <p:nvPr/>
          </p:nvPicPr>
          <p:blipFill>
            <a:blip r:embed="rId5"/>
            <a:srcRect l="0" t="0" r="14252" b="0"/>
            <a:stretch/>
          </p:blipFill>
          <p:spPr>
            <a:xfrm>
              <a:off x="8466840" y="3128400"/>
              <a:ext cx="685080" cy="60588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5" name="Group 17"/>
          <p:cNvGrpSpPr/>
          <p:nvPr/>
        </p:nvGrpSpPr>
        <p:grpSpPr>
          <a:xfrm>
            <a:off x="0" y="0"/>
            <a:ext cx="9144000" cy="6857280"/>
            <a:chOff x="0" y="0"/>
            <a:chExt cx="9144000" cy="6857280"/>
          </a:xfrm>
        </p:grpSpPr>
        <p:pic>
          <p:nvPicPr>
            <p:cNvPr id="6" name="Picture 7" descr="SD-PanelTitle-R1.png"/>
            <p:cNvPicPr/>
            <p:nvPr/>
          </p:nvPicPr>
          <p:blipFill>
            <a:blip r:embed="rId6"/>
            <a:stretch/>
          </p:blipFill>
          <p:spPr>
            <a:xfrm>
              <a:off x="0" y="0"/>
              <a:ext cx="9143280" cy="6857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" name="Rectangle 10"/>
            <p:cNvSpPr/>
            <p:nvPr/>
          </p:nvSpPr>
          <p:spPr>
            <a:xfrm>
              <a:off x="1515600" y="1520280"/>
              <a:ext cx="6112080" cy="3817800"/>
            </a:xfrm>
            <a:prstGeom prst="rect">
              <a:avLst/>
            </a:prstGeom>
            <a:noFill/>
            <a:ln w="15875">
              <a:solidFill>
                <a:srgbClr val="83992a"/>
              </a:solidFill>
            </a:ln>
            <a:effectLst>
              <a:innerShdw blurRad="25400" dir="13500000" dist="12700">
                <a:srgbClr val="000000">
                  <a:alpha val="45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pic>
          <p:nvPicPr>
            <p:cNvPr id="8" name="Picture 11" descr="HDRibbonTitle-UniformTrim.png"/>
            <p:cNvPicPr/>
            <p:nvPr/>
          </p:nvPicPr>
          <p:blipFill>
            <a:blip r:embed="rId7"/>
            <a:srcRect l="0" t="0" r="47961" b="0"/>
            <a:stretch/>
          </p:blipFill>
          <p:spPr>
            <a:xfrm>
              <a:off x="0" y="3128400"/>
              <a:ext cx="1663560" cy="612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" name="Picture 12" descr="HDRibbonTitle-UniformTrim.png"/>
            <p:cNvPicPr/>
            <p:nvPr/>
          </p:nvPicPr>
          <p:blipFill>
            <a:blip r:embed="rId8"/>
            <a:srcRect l="0" t="0" r="47961" b="0"/>
            <a:stretch/>
          </p:blipFill>
          <p:spPr>
            <a:xfrm>
              <a:off x="7480440" y="3128400"/>
              <a:ext cx="1663560" cy="6120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0" name="Straight Connector 14"/>
          <p:cNvSpPr/>
          <p:nvPr/>
        </p:nvSpPr>
        <p:spPr>
          <a:xfrm>
            <a:off x="2019600" y="3471120"/>
            <a:ext cx="5113080" cy="360"/>
          </a:xfrm>
          <a:prstGeom prst="line">
            <a:avLst/>
          </a:prstGeom>
          <a:ln cap="rnd">
            <a:solidFill>
              <a:srgbClr val="83992a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176840" y="915480"/>
            <a:ext cx="6797880" cy="130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latin typeface="Arial"/>
              </a:rPr>
              <a:t>Clique para editar o formato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ftr" idx="1"/>
          </p:nvPr>
        </p:nvSpPr>
        <p:spPr>
          <a:xfrm>
            <a:off x="1922040" y="5054760"/>
            <a:ext cx="4064040" cy="278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sldNum" idx="2"/>
          </p:nvPr>
        </p:nvSpPr>
        <p:spPr>
          <a:xfrm>
            <a:off x="6817320" y="5054760"/>
            <a:ext cx="412920" cy="278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pt-BR" sz="1000" spc="-1" strike="noStrike">
                <a:solidFill>
                  <a:srgbClr val="000000"/>
                </a:solidFill>
                <a:latin typeface="Garamond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3B65271-EE8F-4B45-B0A2-492120D8BD1B}" type="slidenum">
              <a:rPr b="0" lang="pt-BR" sz="1000" spc="-1" strike="noStrike">
                <a:solidFill>
                  <a:srgbClr val="000000"/>
                </a:solidFill>
                <a:latin typeface="Garamond"/>
              </a:rPr>
              <a:t>&lt;número&gt;</a:t>
            </a:fld>
            <a:endParaRPr b="0" lang="pt-BR" sz="1000" spc="-1" strike="noStrike"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dt" idx="3"/>
          </p:nvPr>
        </p:nvSpPr>
        <p:spPr>
          <a:xfrm>
            <a:off x="6065280" y="5054760"/>
            <a:ext cx="672480" cy="278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de texto dos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Segundo nível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Terceiro nível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Quarto nível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Quinto nível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Sexto nível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Sétimo nível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  <p:sldLayoutId id="2147483660" r:id="rId20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6"/>
          <p:cNvGrpSpPr/>
          <p:nvPr/>
        </p:nvGrpSpPr>
        <p:grpSpPr>
          <a:xfrm>
            <a:off x="0" y="0"/>
            <a:ext cx="9151920" cy="6857280"/>
            <a:chOff x="0" y="0"/>
            <a:chExt cx="9151920" cy="6857280"/>
          </a:xfrm>
        </p:grpSpPr>
        <p:pic>
          <p:nvPicPr>
            <p:cNvPr id="53" name="Picture 7" descr="SD-PanelContent.png"/>
            <p:cNvPicPr/>
            <p:nvPr/>
          </p:nvPicPr>
          <p:blipFill>
            <a:blip r:embed="rId3"/>
            <a:stretch/>
          </p:blipFill>
          <p:spPr>
            <a:xfrm>
              <a:off x="0" y="0"/>
              <a:ext cx="9143280" cy="6857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4" name="Rectangle 8"/>
            <p:cNvSpPr/>
            <p:nvPr/>
          </p:nvSpPr>
          <p:spPr>
            <a:xfrm>
              <a:off x="554040" y="542880"/>
              <a:ext cx="8039160" cy="5755680"/>
            </a:xfrm>
            <a:prstGeom prst="rect">
              <a:avLst/>
            </a:prstGeom>
            <a:noFill/>
            <a:ln w="15875">
              <a:solidFill>
                <a:srgbClr val="83992a"/>
              </a:solidFill>
            </a:ln>
            <a:effectLst>
              <a:innerShdw blurRad="25400" dir="13500000" dist="12700">
                <a:srgbClr val="000000">
                  <a:alpha val="45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pic>
          <p:nvPicPr>
            <p:cNvPr id="55" name="Picture 9" descr="HDRibbonContent-UniformTrim.png"/>
            <p:cNvPicPr/>
            <p:nvPr/>
          </p:nvPicPr>
          <p:blipFill>
            <a:blip r:embed="rId4"/>
            <a:srcRect l="0" t="0" r="14252" b="0"/>
            <a:stretch/>
          </p:blipFill>
          <p:spPr>
            <a:xfrm>
              <a:off x="0" y="3128400"/>
              <a:ext cx="685080" cy="6058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6" name="Picture 10" descr="HDRibbonContent-UniformTrim.png"/>
            <p:cNvPicPr/>
            <p:nvPr/>
          </p:nvPicPr>
          <p:blipFill>
            <a:blip r:embed="rId5"/>
            <a:srcRect l="0" t="0" r="14252" b="0"/>
            <a:stretch/>
          </p:blipFill>
          <p:spPr>
            <a:xfrm>
              <a:off x="8466840" y="3128400"/>
              <a:ext cx="685080" cy="6058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57" name="Straight Connector 6"/>
          <p:cNvSpPr/>
          <p:nvPr/>
        </p:nvSpPr>
        <p:spPr>
          <a:xfrm>
            <a:off x="1278360" y="2356200"/>
            <a:ext cx="6595560" cy="360"/>
          </a:xfrm>
          <a:prstGeom prst="line">
            <a:avLst/>
          </a:prstGeom>
          <a:ln cap="rnd">
            <a:solidFill>
              <a:srgbClr val="83992a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8" name="PlaceHolder 1"/>
          <p:cNvSpPr>
            <a:spLocks noGrp="1"/>
          </p:cNvSpPr>
          <p:nvPr>
            <p:ph type="ftr" idx="4"/>
          </p:nvPr>
        </p:nvSpPr>
        <p:spPr>
          <a:xfrm>
            <a:off x="1176840" y="5960520"/>
            <a:ext cx="5104080" cy="278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ldNum" idx="5"/>
          </p:nvPr>
        </p:nvSpPr>
        <p:spPr>
          <a:xfrm>
            <a:off x="7580160" y="5960520"/>
            <a:ext cx="394920" cy="278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pt-BR" sz="1000" spc="-1" strike="noStrike">
                <a:solidFill>
                  <a:srgbClr val="000000"/>
                </a:solidFill>
                <a:latin typeface="Garamond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8D4B7F1-319D-4AA0-976B-765E3D89E5C8}" type="slidenum">
              <a:rPr b="0" lang="pt-BR" sz="1000" spc="-1" strike="noStrike">
                <a:solidFill>
                  <a:srgbClr val="000000"/>
                </a:solidFill>
                <a:latin typeface="Garamond"/>
              </a:rPr>
              <a:t>&lt;número&gt;</a:t>
            </a:fld>
            <a:endParaRPr b="0" lang="pt-BR" sz="1000" spc="-1" strike="noStrike">
              <a:latin typeface="Times New Roman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dt" idx="6"/>
          </p:nvPr>
        </p:nvSpPr>
        <p:spPr>
          <a:xfrm>
            <a:off x="6356520" y="5960520"/>
            <a:ext cx="1147680" cy="278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Clique para editar o formato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62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de texto dos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Segundo nível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Terceiro nível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Quarto nível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Quinto nível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Sexto nível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Sétimo nível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6"/>
          <p:cNvGrpSpPr/>
          <p:nvPr/>
        </p:nvGrpSpPr>
        <p:grpSpPr>
          <a:xfrm>
            <a:off x="0" y="0"/>
            <a:ext cx="9151920" cy="6857280"/>
            <a:chOff x="0" y="0"/>
            <a:chExt cx="9151920" cy="6857280"/>
          </a:xfrm>
        </p:grpSpPr>
        <p:pic>
          <p:nvPicPr>
            <p:cNvPr id="100" name="Picture 7" descr="SD-PanelContent.png"/>
            <p:cNvPicPr/>
            <p:nvPr/>
          </p:nvPicPr>
          <p:blipFill>
            <a:blip r:embed="rId3"/>
            <a:stretch/>
          </p:blipFill>
          <p:spPr>
            <a:xfrm>
              <a:off x="0" y="0"/>
              <a:ext cx="9143280" cy="6857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1" name="Rectangle 8"/>
            <p:cNvSpPr/>
            <p:nvPr/>
          </p:nvSpPr>
          <p:spPr>
            <a:xfrm>
              <a:off x="554040" y="542880"/>
              <a:ext cx="8039160" cy="5755680"/>
            </a:xfrm>
            <a:prstGeom prst="rect">
              <a:avLst/>
            </a:prstGeom>
            <a:noFill/>
            <a:ln w="15875">
              <a:solidFill>
                <a:srgbClr val="83992a"/>
              </a:solidFill>
            </a:ln>
            <a:effectLst>
              <a:innerShdw blurRad="25400" dir="13500000" dist="12700">
                <a:srgbClr val="000000">
                  <a:alpha val="45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pic>
          <p:nvPicPr>
            <p:cNvPr id="102" name="Picture 9" descr="HDRibbonContent-UniformTrim.png"/>
            <p:cNvPicPr/>
            <p:nvPr/>
          </p:nvPicPr>
          <p:blipFill>
            <a:blip r:embed="rId4"/>
            <a:srcRect l="0" t="0" r="14252" b="0"/>
            <a:stretch/>
          </p:blipFill>
          <p:spPr>
            <a:xfrm>
              <a:off x="0" y="3128400"/>
              <a:ext cx="685080" cy="6058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3" name="Picture 10" descr="HDRibbonContent-UniformTrim.png"/>
            <p:cNvPicPr/>
            <p:nvPr/>
          </p:nvPicPr>
          <p:blipFill>
            <a:blip r:embed="rId5"/>
            <a:srcRect l="0" t="0" r="14252" b="0"/>
            <a:stretch/>
          </p:blipFill>
          <p:spPr>
            <a:xfrm>
              <a:off x="8466840" y="3128400"/>
              <a:ext cx="685080" cy="6058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04" name="Straight Connector 13"/>
          <p:cNvSpPr/>
          <p:nvPr/>
        </p:nvSpPr>
        <p:spPr>
          <a:xfrm>
            <a:off x="1278360" y="2354400"/>
            <a:ext cx="6595560" cy="360"/>
          </a:xfrm>
          <a:prstGeom prst="line">
            <a:avLst/>
          </a:prstGeom>
          <a:ln cap="rnd">
            <a:solidFill>
              <a:srgbClr val="83992a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176840" y="915480"/>
            <a:ext cx="6797880" cy="130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latin typeface="Arial"/>
              </a:rPr>
              <a:t>Clique para editar o formato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ftr" idx="7"/>
          </p:nvPr>
        </p:nvSpPr>
        <p:spPr>
          <a:xfrm>
            <a:off x="1176840" y="5960520"/>
            <a:ext cx="5104080" cy="278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sldNum" idx="8"/>
          </p:nvPr>
        </p:nvSpPr>
        <p:spPr>
          <a:xfrm>
            <a:off x="7580160" y="5960520"/>
            <a:ext cx="394920" cy="278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pt-BR" sz="1000" spc="-1" strike="noStrike">
                <a:solidFill>
                  <a:srgbClr val="000000"/>
                </a:solidFill>
                <a:latin typeface="Garamond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64AA78A-6E4D-4AD7-A211-7A0422A865B9}" type="slidenum">
              <a:rPr b="0" lang="pt-BR" sz="1000" spc="-1" strike="noStrike">
                <a:solidFill>
                  <a:srgbClr val="000000"/>
                </a:solidFill>
                <a:latin typeface="Garamond"/>
              </a:rPr>
              <a:t>&lt;número&gt;</a:t>
            </a:fld>
            <a:endParaRPr b="0" lang="pt-BR" sz="1000" spc="-1" strike="noStrike">
              <a:latin typeface="Times New Roman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dt" idx="9"/>
          </p:nvPr>
        </p:nvSpPr>
        <p:spPr>
          <a:xfrm>
            <a:off x="6356520" y="5960520"/>
            <a:ext cx="1147680" cy="278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de texto dos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Segundo nível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Terceiro nível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Quarto nível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Quinto nível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Sexto nível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Sétimo nível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1403640" y="2070000"/>
            <a:ext cx="6408000" cy="151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95000"/>
          </a:bodyPr>
          <a:p>
            <a:pPr algn="ctr"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rgbClr val="262626"/>
                </a:solidFill>
                <a:latin typeface="Garamond"/>
              </a:rPr>
              <a:t>Técnicas de Teste de Software</a:t>
            </a:r>
            <a:br>
              <a:rPr sz="4800"/>
            </a:br>
            <a:r>
              <a:rPr b="0" lang="pt-BR" sz="4800" spc="-1" strike="noStrike">
                <a:solidFill>
                  <a:srgbClr val="262626"/>
                </a:solidFill>
                <a:latin typeface="Garamond"/>
              </a:rPr>
              <a:t>Teste Funcional 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subTitle"/>
          </p:nvPr>
        </p:nvSpPr>
        <p:spPr>
          <a:xfrm>
            <a:off x="1922040" y="3585240"/>
            <a:ext cx="5308200" cy="13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Garamond"/>
              </a:rPr>
              <a:t>Profa. Lucilia Yoshie Araki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1176840" y="915480"/>
            <a:ext cx="6797880" cy="1303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99000"/>
          </a:bodyPr>
          <a:p>
            <a:pPr algn="ctr">
              <a:lnSpc>
                <a:spcPct val="100000"/>
              </a:lnSpc>
              <a:buNone/>
            </a:pPr>
            <a:r>
              <a:rPr b="0" lang="pt-BR" sz="4000" spc="-1" strike="noStrike">
                <a:solidFill>
                  <a:srgbClr val="262626"/>
                </a:solidFill>
                <a:latin typeface="Garamond"/>
              </a:rPr>
              <a:t>Desenho de Classes de Equivalência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1176840" y="2490120"/>
            <a:ext cx="6797880" cy="3444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0000"/>
          </a:bodyPr>
          <a:p>
            <a:pPr marL="285840" indent="-285840">
              <a:lnSpc>
                <a:spcPct val="100000"/>
              </a:lnSpc>
              <a:spcBef>
                <a:spcPts val="140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i="1" lang="pt-BR" sz="2800" spc="-1" strike="noStrike">
                <a:solidFill>
                  <a:srgbClr val="262626"/>
                </a:solidFill>
                <a:latin typeface="Garamond"/>
              </a:rPr>
              <a:t>Intervalo válido </a:t>
            </a:r>
            <a:r>
              <a:rPr b="0" lang="pt-BR" sz="2800" spc="-1" strike="noStrike">
                <a:solidFill>
                  <a:srgbClr val="262626"/>
                </a:solidFill>
                <a:latin typeface="Garamond"/>
              </a:rPr>
              <a:t>- uma válida para os valores pertencentes ao intervalo, duas inválidas para os valores maiores e menores que o limite inferior e superior</a:t>
            </a:r>
            <a:endParaRPr b="0" lang="pt-BR" sz="2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140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i="1" lang="pt-BR" sz="2800" spc="-1" strike="noStrike">
                <a:solidFill>
                  <a:srgbClr val="262626"/>
                </a:solidFill>
                <a:latin typeface="Garamond"/>
              </a:rPr>
              <a:t>Lista de valores válidos</a:t>
            </a:r>
            <a:r>
              <a:rPr b="0" lang="pt-BR" sz="2800" spc="-1" strike="noStrike">
                <a:solidFill>
                  <a:srgbClr val="262626"/>
                </a:solidFill>
                <a:latin typeface="Garamond"/>
              </a:rPr>
              <a:t> - uma válida para os valores incluídos na lista, uma inválida para todos os outros valores</a:t>
            </a:r>
            <a:endParaRPr b="0" lang="pt-BR" sz="2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140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i="1" lang="pt-BR" sz="2800" spc="-1" strike="noStrike">
                <a:solidFill>
                  <a:srgbClr val="262626"/>
                </a:solidFill>
                <a:latin typeface="Garamond"/>
              </a:rPr>
              <a:t>Valor específico</a:t>
            </a:r>
            <a:r>
              <a:rPr b="0" lang="pt-BR" sz="2800" spc="-1" strike="noStrike">
                <a:solidFill>
                  <a:srgbClr val="262626"/>
                </a:solidFill>
                <a:latin typeface="Garamond"/>
              </a:rPr>
              <a:t> - uma válida que inclui o valor, duas inválidas para valores maiores e menores</a:t>
            </a:r>
            <a:endParaRPr b="0" lang="pt-BR" sz="2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140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i="1" lang="pt-BR" sz="2800" spc="-1" strike="noStrike">
                <a:solidFill>
                  <a:srgbClr val="262626"/>
                </a:solidFill>
                <a:latin typeface="Garamond"/>
              </a:rPr>
              <a:t>Lógica</a:t>
            </a:r>
            <a:r>
              <a:rPr b="0" lang="pt-BR" sz="2800" spc="-1" strike="noStrike">
                <a:solidFill>
                  <a:srgbClr val="262626"/>
                </a:solidFill>
                <a:latin typeface="Garamond"/>
              </a:rPr>
              <a:t> - uma válida e uma inválida</a:t>
            </a:r>
            <a:endParaRPr b="0" lang="pt-BR" sz="2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1176840" y="915480"/>
            <a:ext cx="6797880" cy="1303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4000" spc="-1" strike="noStrike">
                <a:solidFill>
                  <a:srgbClr val="262626"/>
                </a:solidFill>
                <a:latin typeface="Garamond"/>
              </a:rPr>
              <a:t>Análise do Valor Limite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827640" y="2490120"/>
            <a:ext cx="7147440" cy="3444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571680" indent="-343080">
              <a:lnSpc>
                <a:spcPct val="100000"/>
              </a:lnSpc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pt-BR" sz="2400" spc="-1" strike="noStrike">
                <a:solidFill>
                  <a:srgbClr val="262626"/>
                </a:solidFill>
                <a:latin typeface="Arial"/>
              </a:rPr>
              <a:t>A análise do valor limite leva a escolha de casos de teste que põem a prova os valores fronteiriços.</a:t>
            </a:r>
            <a:endParaRPr b="0" lang="pt-BR" sz="2400" spc="-1" strike="noStrike">
              <a:latin typeface="Arial"/>
            </a:endParaRPr>
          </a:p>
          <a:p>
            <a:pPr marL="571680" indent="-343080">
              <a:lnSpc>
                <a:spcPct val="100000"/>
              </a:lnSpc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pt-BR" sz="2400" spc="-1" strike="noStrike">
                <a:solidFill>
                  <a:srgbClr val="262626"/>
                </a:solidFill>
                <a:latin typeface="Arial"/>
              </a:rPr>
              <a:t>Complementa o particionamento de equivalência: em vez de selecionar qualquer elemento de uma classe de equivalência, seleciona-se os casos de teste nas “extremidades” da classe.</a:t>
            </a:r>
            <a:endParaRPr b="0" lang="pt-BR" sz="2400" spc="-1" strike="noStrike">
              <a:latin typeface="Arial"/>
            </a:endParaRPr>
          </a:p>
          <a:p>
            <a:pPr marL="285840" indent="-57240"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  <a:p>
            <a:pPr marL="285840" indent="-572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1176840" y="915480"/>
            <a:ext cx="6797880" cy="1303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4000" spc="-1" strike="noStrike">
                <a:solidFill>
                  <a:srgbClr val="262626"/>
                </a:solidFill>
                <a:latin typeface="Garamond"/>
              </a:rPr>
              <a:t>Análise do Valor Limite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1176840" y="2490120"/>
            <a:ext cx="6797880" cy="3444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2000"/>
          </a:bodyPr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pt-BR" sz="2400" spc="-1" strike="noStrike">
                <a:solidFill>
                  <a:srgbClr val="262626"/>
                </a:solidFill>
                <a:latin typeface="Garamond"/>
              </a:rPr>
              <a:t>Identificar as classes de equivalência</a:t>
            </a:r>
            <a:endParaRPr b="0" lang="pt-BR" sz="2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pt-BR" sz="2400" spc="-1" strike="noStrike">
                <a:solidFill>
                  <a:srgbClr val="262626"/>
                </a:solidFill>
                <a:latin typeface="Garamond"/>
              </a:rPr>
              <a:t>Identificar os limites de cada classe.</a:t>
            </a:r>
            <a:endParaRPr b="0" lang="pt-BR" sz="2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pt-BR" sz="2400" spc="-1" strike="noStrike">
                <a:solidFill>
                  <a:srgbClr val="262626"/>
                </a:solidFill>
                <a:latin typeface="Garamond"/>
              </a:rPr>
              <a:t>Criar casos de teste para os limites escolhendo:</a:t>
            </a:r>
            <a:endParaRPr b="0" lang="pt-BR" sz="24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pt-BR" sz="2200" spc="-1" strike="noStrike">
                <a:solidFill>
                  <a:srgbClr val="262626"/>
                </a:solidFill>
                <a:latin typeface="Garamond"/>
              </a:rPr>
              <a:t>Um ponto abaixo do limite.</a:t>
            </a:r>
            <a:endParaRPr b="0" lang="pt-BR" sz="2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pt-BR" sz="2200" spc="-1" strike="noStrike">
                <a:solidFill>
                  <a:srgbClr val="262626"/>
                </a:solidFill>
                <a:latin typeface="Garamond"/>
              </a:rPr>
              <a:t>O limite.</a:t>
            </a:r>
            <a:endParaRPr b="0" lang="pt-BR" sz="2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pt-BR" sz="2200" spc="-1" strike="noStrike">
                <a:solidFill>
                  <a:srgbClr val="262626"/>
                </a:solidFill>
                <a:latin typeface="Garamond"/>
              </a:rPr>
              <a:t>Um ponto acima do limite.</a:t>
            </a:r>
            <a:endParaRPr b="0" lang="pt-BR" sz="22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pt-BR" sz="2400" spc="-1" strike="noStrike">
                <a:solidFill>
                  <a:srgbClr val="262626"/>
                </a:solidFill>
                <a:latin typeface="Garamond"/>
              </a:rPr>
              <a:t>Observe que acima e abaixo são termos relativos e dependentes do valor dos dados.</a:t>
            </a:r>
            <a:endParaRPr b="0" lang="pt-BR" sz="2400" spc="-1" strike="noStrike">
              <a:latin typeface="Arial"/>
            </a:endParaRPr>
          </a:p>
        </p:txBody>
      </p:sp>
      <p:pic>
        <p:nvPicPr>
          <p:cNvPr id="176" name="Imagem 4" descr=""/>
          <p:cNvPicPr/>
          <p:nvPr/>
        </p:nvPicPr>
        <p:blipFill>
          <a:blip r:embed="rId1"/>
          <a:stretch/>
        </p:blipFill>
        <p:spPr>
          <a:xfrm>
            <a:off x="4860000" y="3821400"/>
            <a:ext cx="3599640" cy="1398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1176840" y="915480"/>
            <a:ext cx="6797880" cy="1303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4000" spc="-1" strike="noStrike">
                <a:solidFill>
                  <a:srgbClr val="262626"/>
                </a:solidFill>
                <a:latin typeface="Garamond"/>
              </a:rPr>
              <a:t>Análise de Valor Limite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601920" y="2654640"/>
            <a:ext cx="3599640" cy="1548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85840" indent="-285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pt-BR" sz="2000" spc="-1" strike="noStrike">
                <a:solidFill>
                  <a:srgbClr val="262626"/>
                </a:solidFill>
                <a:latin typeface="Garamond"/>
              </a:rPr>
              <a:t>0 ≤ idade &lt;16  Não empregar</a:t>
            </a:r>
            <a:endParaRPr b="0" lang="pt-BR" sz="20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pt-BR" sz="2000" spc="-1" strike="noStrike">
                <a:solidFill>
                  <a:srgbClr val="262626"/>
                </a:solidFill>
                <a:latin typeface="Garamond"/>
              </a:rPr>
              <a:t>16 ≤ idade ≤ 60 Empregar</a:t>
            </a:r>
            <a:endParaRPr b="0" lang="pt-BR" sz="20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pt-BR" sz="2000" spc="-1" strike="noStrike">
                <a:solidFill>
                  <a:srgbClr val="262626"/>
                </a:solidFill>
                <a:latin typeface="Garamond"/>
              </a:rPr>
              <a:t>61 ≤ idade Não empregar</a:t>
            </a:r>
            <a:endParaRPr b="0" lang="pt-BR" sz="2000" spc="-1" strike="noStrike">
              <a:latin typeface="Arial"/>
            </a:endParaRPr>
          </a:p>
        </p:txBody>
      </p:sp>
      <p:pic>
        <p:nvPicPr>
          <p:cNvPr id="179" name="Imagem 3" descr=""/>
          <p:cNvPicPr/>
          <p:nvPr/>
        </p:nvPicPr>
        <p:blipFill>
          <a:blip r:embed="rId1"/>
          <a:stretch/>
        </p:blipFill>
        <p:spPr>
          <a:xfrm>
            <a:off x="4005360" y="2520000"/>
            <a:ext cx="4535640" cy="2334240"/>
          </a:xfrm>
          <a:prstGeom prst="rect">
            <a:avLst/>
          </a:prstGeom>
          <a:ln w="0">
            <a:noFill/>
          </a:ln>
        </p:spPr>
      </p:pic>
      <p:sp>
        <p:nvSpPr>
          <p:cNvPr id="180" name="CaixaDeTexto 4"/>
          <p:cNvSpPr/>
          <p:nvPr/>
        </p:nvSpPr>
        <p:spPr>
          <a:xfrm>
            <a:off x="2843640" y="4981680"/>
            <a:ext cx="416088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Garamond"/>
                <a:ea typeface="DejaVu Sans"/>
              </a:rPr>
              <a:t>Valores a serem considerados: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2400" spc="-1" strike="noStrike">
                <a:solidFill>
                  <a:srgbClr val="ff0000"/>
                </a:solidFill>
                <a:latin typeface="Garamond"/>
                <a:ea typeface="DejaVu Sans"/>
              </a:rPr>
              <a:t>{-1, 0} {15, 16} {60, 61}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1176840" y="915480"/>
            <a:ext cx="6797880" cy="1303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4000" spc="-1" strike="noStrike">
                <a:solidFill>
                  <a:srgbClr val="262626"/>
                </a:solidFill>
                <a:latin typeface="Garamond"/>
              </a:rPr>
              <a:t>Referências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1176840" y="2490120"/>
            <a:ext cx="6797880" cy="3444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pt-BR" sz="2400" spc="-1" strike="noStrike">
                <a:solidFill>
                  <a:srgbClr val="262626"/>
                </a:solidFill>
                <a:latin typeface="Garamond"/>
              </a:rPr>
              <a:t>DELAMARO, M.; MALDONADO, J. e JINO, M. Introdução ao Teste de Software. Campus, 2007.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pt-BR" sz="2400" spc="-1" strike="noStrike">
                <a:solidFill>
                  <a:srgbClr val="262626"/>
                </a:solidFill>
                <a:latin typeface="Garamond"/>
              </a:rPr>
              <a:t>PRESSMAN, R. S, Engenharia de Software. 2.ed. São Paulo. </a:t>
            </a:r>
            <a:r>
              <a:rPr b="0" lang="en-US" sz="2400" spc="-1" strike="noStrike">
                <a:solidFill>
                  <a:srgbClr val="262626"/>
                </a:solidFill>
                <a:latin typeface="Garamond"/>
              </a:rPr>
              <a:t>Makron Books. 2007.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176840" y="915480"/>
            <a:ext cx="6797880" cy="1303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4000" spc="-1" strike="noStrike">
                <a:solidFill>
                  <a:srgbClr val="262626"/>
                </a:solidFill>
                <a:latin typeface="Garamond"/>
              </a:rPr>
              <a:t>Introdução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1176840" y="2490120"/>
            <a:ext cx="6797880" cy="3444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pt-BR" sz="2400" spc="-1" strike="noStrike">
                <a:solidFill>
                  <a:srgbClr val="262626"/>
                </a:solidFill>
                <a:latin typeface="Garamond"/>
              </a:rPr>
              <a:t>Toma como base os requisitos e as funcionalidades do software.</a:t>
            </a:r>
            <a:endParaRPr b="0" lang="pt-BR" sz="2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pt-BR" sz="2400" spc="-1" strike="noStrike">
                <a:solidFill>
                  <a:srgbClr val="262626"/>
                </a:solidFill>
                <a:latin typeface="Garamond"/>
              </a:rPr>
              <a:t> </a:t>
            </a:r>
            <a:r>
              <a:rPr b="0" lang="pt-BR" sz="2400" spc="-1" strike="noStrike">
                <a:solidFill>
                  <a:srgbClr val="262626"/>
                </a:solidFill>
                <a:latin typeface="Garamond"/>
              </a:rPr>
              <a:t>A Técnica de Teste funcional é feita para assegurar que os requisitos do software e as especificações foram atendidos.</a:t>
            </a:r>
            <a:endParaRPr b="0" lang="pt-BR" sz="2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pt-BR" sz="2400" spc="-1" strike="noStrike">
                <a:solidFill>
                  <a:srgbClr val="262626"/>
                </a:solidFill>
                <a:latin typeface="Garamond"/>
              </a:rPr>
              <a:t> </a:t>
            </a:r>
            <a:r>
              <a:rPr b="0" lang="pt-BR" sz="2400" spc="-1" strike="noStrike">
                <a:solidFill>
                  <a:srgbClr val="262626"/>
                </a:solidFill>
                <a:latin typeface="Garamond"/>
              </a:rPr>
              <a:t>Verifica se o algoritmo inserido no  software  produz  os  resultados  esperados.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176840" y="915480"/>
            <a:ext cx="6797880" cy="1303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4000" spc="-1" strike="noStrike">
                <a:solidFill>
                  <a:srgbClr val="262626"/>
                </a:solidFill>
                <a:latin typeface="Garamond"/>
              </a:rPr>
              <a:t>Teste Funcional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1176840" y="2490120"/>
            <a:ext cx="6797880" cy="3444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5000"/>
          </a:bodyPr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pt-BR" sz="2400" spc="-1" strike="noStrike">
                <a:solidFill>
                  <a:srgbClr val="262626"/>
                </a:solidFill>
                <a:latin typeface="Garamond"/>
              </a:rPr>
              <a:t>Tende  a  ser aplicado durante as últimas etapas da  atividade  de  teste.  Concentra-se no domínio da informação.</a:t>
            </a:r>
            <a:endParaRPr b="0" lang="pt-BR" sz="2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pt-BR" sz="2400" spc="-1" strike="noStrike">
                <a:solidFill>
                  <a:srgbClr val="262626"/>
                </a:solidFill>
                <a:latin typeface="Garamond"/>
              </a:rPr>
              <a:t>Envolve a criação de cenários de testes para o uso na avaliação das funcionalidades da aplicação, validando se o que foi especificado foi implementado corretamente. </a:t>
            </a:r>
            <a:endParaRPr b="0" lang="pt-BR" sz="2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pt-BR" sz="2400" spc="-1" strike="noStrike">
                <a:solidFill>
                  <a:srgbClr val="262626"/>
                </a:solidFill>
                <a:latin typeface="Garamond"/>
              </a:rPr>
              <a:t>Abordagem complementar ao Teste Estrutural, que provavelmente descobrirá uma classe diferente de erros.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1176840" y="915480"/>
            <a:ext cx="6797880" cy="1303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4000" spc="-1" strike="noStrike">
                <a:solidFill>
                  <a:srgbClr val="262626"/>
                </a:solidFill>
                <a:latin typeface="Garamond"/>
              </a:rPr>
              <a:t>Teste Funcional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1176840" y="2490120"/>
            <a:ext cx="6797880" cy="3444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4000"/>
          </a:bodyPr>
          <a:p>
            <a:pPr marL="285840" indent="-285840"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2400" spc="-1" strike="noStrike">
                <a:solidFill>
                  <a:srgbClr val="262626"/>
                </a:solidFill>
                <a:latin typeface="Arial"/>
              </a:rPr>
              <a:t>O teste de caixa preta procura descobrir erros nas seguintes categorias:</a:t>
            </a:r>
            <a:endParaRPr b="0" lang="pt-BR" sz="2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1" i="1" lang="pt-BR" sz="2400" spc="-1" strike="noStrike">
                <a:solidFill>
                  <a:srgbClr val="262626"/>
                </a:solidFill>
                <a:latin typeface="Arial"/>
              </a:rPr>
              <a:t>1) funções incorretas ou ausentes</a:t>
            </a:r>
            <a:endParaRPr b="0" lang="pt-BR" sz="2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1" i="1" lang="pt-BR" sz="2400" spc="-1" strike="noStrike">
                <a:solidFill>
                  <a:srgbClr val="262626"/>
                </a:solidFill>
                <a:latin typeface="Arial"/>
              </a:rPr>
              <a:t>2) erros de interface</a:t>
            </a:r>
            <a:endParaRPr b="0" lang="pt-BR" sz="2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1" i="1" lang="pt-BR" sz="2400" spc="-1" strike="noStrike">
                <a:solidFill>
                  <a:srgbClr val="262626"/>
                </a:solidFill>
                <a:latin typeface="Arial"/>
              </a:rPr>
              <a:t>3) erros nas estruturas de dados ou no acesso a bancos de dados externos</a:t>
            </a:r>
            <a:endParaRPr b="0" lang="pt-BR" sz="2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1" i="1" lang="pt-BR" sz="2400" spc="-1" strike="noStrike">
                <a:solidFill>
                  <a:srgbClr val="262626"/>
                </a:solidFill>
                <a:latin typeface="Arial"/>
              </a:rPr>
              <a:t>4) erros de desempenho</a:t>
            </a:r>
            <a:endParaRPr b="0" lang="pt-BR" sz="2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1" i="1" lang="pt-BR" sz="2400" spc="-1" strike="noStrike">
                <a:solidFill>
                  <a:srgbClr val="262626"/>
                </a:solidFill>
                <a:latin typeface="Arial"/>
              </a:rPr>
              <a:t>5) erros de inicialização e término</a:t>
            </a:r>
            <a:endParaRPr b="0" lang="pt-BR" sz="2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1176840" y="915480"/>
            <a:ext cx="6797880" cy="1303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4000" spc="-1" strike="noStrike">
                <a:solidFill>
                  <a:srgbClr val="262626"/>
                </a:solidFill>
                <a:latin typeface="Garamond"/>
              </a:rPr>
              <a:t>Teste Funcional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1176840" y="2349000"/>
            <a:ext cx="6797880" cy="395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1000"/>
          </a:bodyPr>
          <a:p>
            <a:pPr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rgbClr val="262626"/>
                </a:solidFill>
                <a:latin typeface="Garamond"/>
              </a:rPr>
              <a:t>Realizados para responder as seguintes perguntas:</a:t>
            </a:r>
            <a:endParaRPr b="0" lang="pt-BR" sz="2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0"/>
              </a:tabLst>
            </a:pPr>
            <a:r>
              <a:rPr b="0" lang="pt-BR" sz="2400" spc="-1" strike="noStrike">
                <a:solidFill>
                  <a:srgbClr val="262626"/>
                </a:solidFill>
                <a:latin typeface="Garamond"/>
              </a:rPr>
              <a:t>Como a validade funcional é testada? </a:t>
            </a:r>
            <a:endParaRPr b="0" lang="pt-BR" sz="2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0"/>
              </a:tabLst>
            </a:pPr>
            <a:r>
              <a:rPr b="0" lang="pt-BR" sz="2400" spc="-1" strike="noStrike">
                <a:solidFill>
                  <a:srgbClr val="262626"/>
                </a:solidFill>
                <a:latin typeface="Garamond"/>
              </a:rPr>
              <a:t>Que entradas construirão bons casos de teste? </a:t>
            </a:r>
            <a:endParaRPr b="0" lang="pt-BR" sz="2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0"/>
              </a:tabLst>
            </a:pPr>
            <a:r>
              <a:rPr b="0" lang="pt-BR" sz="2400" spc="-1" strike="noStrike">
                <a:solidFill>
                  <a:srgbClr val="262626"/>
                </a:solidFill>
                <a:latin typeface="Garamond"/>
              </a:rPr>
              <a:t>O sistema é particularmente sensível a certos valores de entrada? </a:t>
            </a:r>
            <a:endParaRPr b="0" lang="pt-BR" sz="2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0"/>
              </a:tabLst>
            </a:pPr>
            <a:r>
              <a:rPr b="0" lang="pt-BR" sz="2400" spc="-1" strike="noStrike">
                <a:solidFill>
                  <a:srgbClr val="262626"/>
                </a:solidFill>
                <a:latin typeface="Garamond"/>
              </a:rPr>
              <a:t>Como as fronteiras de uma classe de dados são isoladas? </a:t>
            </a:r>
            <a:endParaRPr b="0" lang="pt-BR" sz="2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0"/>
              </a:tabLst>
            </a:pPr>
            <a:r>
              <a:rPr b="0" lang="pt-BR" sz="2400" spc="-1" strike="noStrike">
                <a:solidFill>
                  <a:srgbClr val="262626"/>
                </a:solidFill>
                <a:latin typeface="Garamond"/>
              </a:rPr>
              <a:t>Quais  índices  de  dados  e  volumes  de  dados  o  sistema  pode  e  deve </a:t>
            </a:r>
            <a:endParaRPr b="0" lang="pt-BR" sz="2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0"/>
              </a:tabLst>
            </a:pPr>
            <a:r>
              <a:rPr b="0" lang="pt-BR" sz="2400" spc="-1" strike="noStrike">
                <a:solidFill>
                  <a:srgbClr val="262626"/>
                </a:solidFill>
                <a:latin typeface="Garamond"/>
              </a:rPr>
              <a:t>tolerar? </a:t>
            </a:r>
            <a:endParaRPr b="0" lang="pt-BR" sz="2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0"/>
              </a:tabLst>
            </a:pPr>
            <a:r>
              <a:rPr b="0" lang="pt-BR" sz="2400" spc="-1" strike="noStrike">
                <a:solidFill>
                  <a:srgbClr val="262626"/>
                </a:solidFill>
                <a:latin typeface="Garamond"/>
              </a:rPr>
              <a:t>Que efeitos terão combinações específicas de dados sobre a operação do sistema? 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11640" y="3357000"/>
            <a:ext cx="8228880" cy="91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4000" spc="-1" strike="noStrike">
                <a:solidFill>
                  <a:srgbClr val="262626"/>
                </a:solidFill>
                <a:latin typeface="Garamond"/>
              </a:rPr>
              <a:t>Métodos de Teste Funcional</a:t>
            </a:r>
            <a:endParaRPr b="0" lang="pt-BR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1176840" y="915480"/>
            <a:ext cx="6797880" cy="1303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4000" spc="-1" strike="noStrike">
                <a:solidFill>
                  <a:srgbClr val="262626"/>
                </a:solidFill>
                <a:latin typeface="Garamond"/>
              </a:rPr>
              <a:t>Particionamento de Equivalência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1331640" y="2565000"/>
            <a:ext cx="7056000" cy="3369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85840" indent="-285840">
              <a:lnSpc>
                <a:spcPct val="100000"/>
              </a:lnSpc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pt-BR" sz="2400" spc="-1" strike="noStrike">
                <a:solidFill>
                  <a:srgbClr val="262626"/>
                </a:solidFill>
                <a:latin typeface="Arial"/>
              </a:rPr>
              <a:t> </a:t>
            </a:r>
            <a:r>
              <a:rPr b="0" lang="pt-BR" sz="2400" spc="-1" strike="noStrike">
                <a:solidFill>
                  <a:srgbClr val="262626"/>
                </a:solidFill>
                <a:latin typeface="Arial"/>
              </a:rPr>
              <a:t>Divide o domínio de entrada de um programa em classes de dados a partir das quais os casos de teste podem ser derivados.</a:t>
            </a:r>
            <a:endParaRPr b="0" lang="pt-BR" sz="2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pt-BR" sz="2400" spc="-1" strike="noStrike">
                <a:solidFill>
                  <a:srgbClr val="262626"/>
                </a:solidFill>
                <a:latin typeface="Arial"/>
              </a:rPr>
              <a:t>Procura deduzir uma classe de erros evitando um número maior de testes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1176840" y="915480"/>
            <a:ext cx="6797880" cy="1303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4000" spc="-1" strike="noStrike">
                <a:solidFill>
                  <a:srgbClr val="262626"/>
                </a:solidFill>
                <a:latin typeface="Garamond"/>
              </a:rPr>
              <a:t>Classe de Equivalência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575640" y="2356560"/>
            <a:ext cx="8100360" cy="3585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2400" spc="-1" strike="noStrike">
                <a:solidFill>
                  <a:srgbClr val="262626"/>
                </a:solidFill>
                <a:latin typeface="Garamond"/>
              </a:rPr>
              <a:t>Propriedades que esse critério deve cumprir:</a:t>
            </a:r>
            <a:endParaRPr b="0" lang="pt-BR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Garamond"/>
              <a:buAutoNum type="arabicPeriod"/>
              <a:tabLst>
                <a:tab algn="l" pos="0"/>
              </a:tabLst>
            </a:pPr>
            <a:r>
              <a:rPr b="0" lang="pt-BR" sz="2400" spc="-1" strike="noStrike">
                <a:solidFill>
                  <a:srgbClr val="262626"/>
                </a:solidFill>
                <a:latin typeface="Garamond"/>
              </a:rPr>
              <a:t>Reduzir o número de casos de testes que devem ser desenvolvidos para alcançar um objetivo pré-definido de teste.</a:t>
            </a:r>
            <a:endParaRPr b="0" lang="pt-BR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Garamond"/>
              <a:buAutoNum type="arabicPeriod"/>
              <a:tabLst>
                <a:tab algn="l" pos="0"/>
              </a:tabLst>
            </a:pPr>
            <a:r>
              <a:rPr b="0" lang="pt-BR" sz="2400" spc="-1" strike="noStrike">
                <a:solidFill>
                  <a:srgbClr val="262626"/>
                </a:solidFill>
                <a:latin typeface="Garamond"/>
              </a:rPr>
              <a:t>Abranger um grande conjunto de outros possíveis casos de testes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1176840" y="915480"/>
            <a:ext cx="6797880" cy="1303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4000" spc="-1" strike="noStrike">
                <a:solidFill>
                  <a:srgbClr val="262626"/>
                </a:solidFill>
                <a:latin typeface="Garamond"/>
              </a:rPr>
              <a:t>Classe de Equivalência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683640" y="2358360"/>
            <a:ext cx="7776000" cy="3576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1800" spc="-1" strike="noStrike" u="sng">
                <a:solidFill>
                  <a:srgbClr val="ff0000"/>
                </a:solidFill>
                <a:uFillTx/>
                <a:latin typeface="Garamond"/>
              </a:rPr>
              <a:t>Exemplo:</a:t>
            </a:r>
            <a:r>
              <a:rPr b="0" lang="pt-BR" sz="1800" spc="-1" strike="noStrike">
                <a:solidFill>
                  <a:srgbClr val="262626"/>
                </a:solidFill>
                <a:latin typeface="Garamond"/>
              </a:rPr>
              <a:t> Em uma empresa há um sistema de recursos humanos que processa pedidos de emprego com base na idade de uma pessoa e que possui as seguintes regras de negócio: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262626"/>
                </a:solidFill>
                <a:latin typeface="Garamond"/>
              </a:rPr>
              <a:t>    </a:t>
            </a:r>
            <a:r>
              <a:rPr b="0" lang="pt-BR" sz="1800" spc="-1" strike="noStrike">
                <a:solidFill>
                  <a:srgbClr val="262626"/>
                </a:solidFill>
                <a:latin typeface="Garamond"/>
              </a:rPr>
              <a:t>Pessoas menores de 16 anos não devem trabalhar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262626"/>
                </a:solidFill>
                <a:latin typeface="Garamond"/>
              </a:rPr>
              <a:t>    </a:t>
            </a:r>
            <a:r>
              <a:rPr b="0" lang="pt-BR" sz="1800" spc="-1" strike="noStrike">
                <a:solidFill>
                  <a:srgbClr val="262626"/>
                </a:solidFill>
                <a:latin typeface="Garamond"/>
              </a:rPr>
              <a:t>Pessoas entre 16 e 60 anos podem trabalhar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262626"/>
                </a:solidFill>
                <a:latin typeface="Garamond"/>
              </a:rPr>
              <a:t>    </a:t>
            </a:r>
            <a:r>
              <a:rPr b="0" lang="pt-BR" sz="1800" spc="-1" strike="noStrike">
                <a:solidFill>
                  <a:srgbClr val="262626"/>
                </a:solidFill>
                <a:latin typeface="Garamond"/>
              </a:rPr>
              <a:t>Pessoas com mais de 60 anos não podem trabalhar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262626"/>
                </a:solidFill>
                <a:latin typeface="Garamond"/>
              </a:rPr>
              <a:t>Dividindo estas regras em entradas possíveis para o sistema, teremos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69" name="Imagem 3" descr=""/>
          <p:cNvPicPr/>
          <p:nvPr/>
        </p:nvPicPr>
        <p:blipFill>
          <a:blip r:embed="rId1"/>
          <a:stretch/>
        </p:blipFill>
        <p:spPr>
          <a:xfrm>
            <a:off x="2195640" y="4437000"/>
            <a:ext cx="4535640" cy="2334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831</TotalTime>
  <Application>LibreOffice/7.3.5.2$Windows_X86_64 LibreOffice_project/184fe81b8c8c30d8b5082578aee2fed2ea847c01</Application>
  <AppVersion>15.0000</AppVersion>
  <Words>925</Words>
  <Paragraphs>93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2015-05-04T18:22:15Z</dcterms:created>
  <dc:creator>Lucilia</dc:creator>
  <dc:description/>
  <dc:language>pt-BR</dc:language>
  <cp:lastModifiedBy/>
  <cp:lastPrinted>2015-05-11T17:22:29Z</cp:lastPrinted>
  <dcterms:modified xsi:type="dcterms:W3CDTF">2023-08-30T21:54:07Z</dcterms:modified>
  <cp:revision>31</cp:revision>
  <dc:subject/>
  <dc:title>Técnicas de Teste de Software Teste Funcional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1</vt:i4>
  </property>
  <property fmtid="{D5CDD505-2E9C-101B-9397-08002B2CF9AE}" pid="3" name="Notes">
    <vt:i4>4</vt:i4>
  </property>
  <property fmtid="{D5CDD505-2E9C-101B-9397-08002B2CF9AE}" pid="4" name="PresentationFormat">
    <vt:lpwstr>Apresentação na tela (4:3)</vt:lpwstr>
  </property>
  <property fmtid="{D5CDD505-2E9C-101B-9397-08002B2CF9AE}" pid="5" name="Slides">
    <vt:i4>14</vt:i4>
  </property>
</Properties>
</file>