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lia" initials="L" lastIdx="2" clrIdx="0">
    <p:extLst>
      <p:ext uri="{19B8F6BF-5375-455C-9EA6-DF929625EA0E}">
        <p15:presenceInfo xmlns:p15="http://schemas.microsoft.com/office/powerpoint/2012/main" userId="Luc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792BD-BC66-4929-8C0C-67FFD047816F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1C7EE-7C38-41EB-83AC-7DE30BA84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8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0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5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4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4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42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6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21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83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964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8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1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1C7EE-7C38-41EB-83AC-7DE30BA848D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3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5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8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3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7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8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2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2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68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7232C-9D44-4728-AE1F-C99226A488EC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645DD-D2F5-4FC7-8C0E-E6C13E9E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2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FE05-14AF-42EC-9B90-B6B0885A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377439"/>
            <a:ext cx="6815669" cy="1946367"/>
          </a:xfrm>
        </p:spPr>
        <p:txBody>
          <a:bodyPr/>
          <a:lstStyle/>
          <a:p>
            <a:r>
              <a:rPr lang="pt-BR" dirty="0"/>
              <a:t>Testes Automatizados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10334-3494-4C6B-9364-96C4CC1A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Lucilia Yoshie </a:t>
            </a:r>
            <a:r>
              <a:rPr lang="pt-BR" dirty="0" err="1"/>
              <a:t>Araki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72B6-8871-416C-B4F3-2C3C5E76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 o 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672AB4-E28C-4604-9E22-0D33785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latin typeface="Times New Roman" panose="02020603050405020304" pitchFamily="18" charset="0"/>
              </a:rPr>
              <a:t>Se a suíte de teste é imutável os defeitos remanescentes permanecem sem que os erros gerados sejam observados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modo de atenuar o problema: gerar automaticamente as suítes de teste utilizando geradores randômicos, mudando a semente muda-se a suíte gerada</a:t>
            </a:r>
            <a:endParaRPr lang="pt-BR" sz="24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1603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F6D1F-2BEB-4CA5-BC49-D4843CFA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 o 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0B6FE-3E82-44C9-8DD4-BA1EC503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" y="2402704"/>
            <a:ext cx="10651524" cy="3609089"/>
          </a:xfrm>
        </p:spPr>
        <p:txBody>
          <a:bodyPr>
            <a:noAutofit/>
          </a:bodyPr>
          <a:lstStyle/>
          <a:p>
            <a:r>
              <a:rPr lang="pt-BR" sz="2000" dirty="0">
                <a:effectLst/>
                <a:latin typeface="Times New Roman" panose="02020603050405020304" pitchFamily="18" charset="0"/>
              </a:rPr>
              <a:t>A construção de suítes segundo um critério cuidadoso pode requerer muito esforço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o custo de criação da suíte usualmente excede o custo de redação do roteiro de teste manual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o grau de rigor da suíte pode ser ajustado ao risco aceitável de uso do artefato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porém o custo do reteste é muito baixo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se o desenvolvimento for incremental, retestes serão frequentes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se a expectativa de vida do software for longa, retestes serão frequentes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se o artefato passar por manutenções, retestes abrangentes deveriam sempre ser realizados</a:t>
            </a:r>
          </a:p>
          <a:p>
            <a:r>
              <a:rPr lang="pt-BR" sz="2000" dirty="0">
                <a:effectLst/>
                <a:latin typeface="Times New Roman" panose="02020603050405020304" pitchFamily="18" charset="0"/>
              </a:rPr>
              <a:t>Portanto, com teste automatizado o custo técnico total acaba sendo bem mais baixo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embora o custo de desenvolvimento inicial possa ser mais alto</a:t>
            </a:r>
            <a:endParaRPr lang="pt-BR" dirty="0"/>
          </a:p>
          <a:p>
            <a:pPr lvl="2"/>
            <a:endParaRPr lang="pt-BR" sz="20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5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CC73-C621-425C-A859-1253EBE1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71846"/>
            <a:ext cx="9601196" cy="1303867"/>
          </a:xfrm>
        </p:spPr>
        <p:txBody>
          <a:bodyPr/>
          <a:lstStyle/>
          <a:p>
            <a:r>
              <a:rPr lang="pt-BR" dirty="0"/>
              <a:t>Esquema de Organização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7218D-3197-41EC-8679-4B0E0880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18BA7A-5157-4B88-97A7-F84C9345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04" y="1546032"/>
            <a:ext cx="7574736" cy="51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33E01-AD06-4459-B820-D6568F9D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xUnit</a:t>
            </a:r>
            <a:r>
              <a:rPr lang="pt-BR" dirty="0"/>
              <a:t>: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546E3-91CB-40AF-BC58-04C72E80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49248" cy="372030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</a:rPr>
              <a:t>Existe uma grande variedade de </a:t>
            </a:r>
            <a:r>
              <a:rPr lang="pt-BR" dirty="0" err="1">
                <a:effectLst/>
                <a:latin typeface="Times New Roman" panose="02020603050405020304" pitchFamily="18" charset="0"/>
              </a:rPr>
              <a:t>xUnits</a:t>
            </a:r>
            <a:r>
              <a:rPr lang="pt-BR" dirty="0">
                <a:effectLst/>
                <a:latin typeface="Times New Roman" panose="02020603050405020304" pitchFamily="18" charset="0"/>
              </a:rPr>
              <a:t>: C++, C#, Http, Lua, ... 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É possível usar uma sequência de código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tão extensa quanto for necessário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obedecendo rigorosamente a um ou mais critérios de seleção de casos de teste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 É possível utilizar os controles da própria linguagens de programação para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 utilizar estruturas de controle tipo </a:t>
            </a:r>
            <a:r>
              <a:rPr lang="pt-BR" dirty="0" err="1">
                <a:effectLst/>
                <a:latin typeface="Times New Roman" panose="02020603050405020304" pitchFamily="18" charset="0"/>
              </a:rPr>
              <a:t>if</a:t>
            </a:r>
            <a:r>
              <a:rPr lang="pt-BR" dirty="0">
                <a:effectLst/>
                <a:latin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</a:rPr>
              <a:t>then</a:t>
            </a:r>
            <a:r>
              <a:rPr lang="pt-BR" dirty="0">
                <a:effectLst/>
                <a:latin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</a:rPr>
              <a:t>else</a:t>
            </a:r>
            <a:r>
              <a:rPr lang="pt-BR" dirty="0">
                <a:effectLst/>
                <a:latin typeface="Times New Roman" panose="02020603050405020304" pitchFamily="18" charset="0"/>
              </a:rPr>
              <a:t>, </a:t>
            </a:r>
            <a:r>
              <a:rPr lang="pt-BR" dirty="0" err="1">
                <a:effectLst/>
                <a:latin typeface="Times New Roman" panose="02020603050405020304" pitchFamily="18" charset="0"/>
              </a:rPr>
              <a:t>while</a:t>
            </a:r>
            <a:r>
              <a:rPr lang="pt-BR" dirty="0">
                <a:effectLst/>
                <a:latin typeface="Times New Roman" panose="02020603050405020304" pitchFamily="18" charset="0"/>
              </a:rPr>
              <a:t>, for, etc.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criar funções que realizem sequências repetitivas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criar funções de comparação especializadas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Reduz a barreira decorrente da necessidade de aprender uma nova linguagem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7B77-EB7A-4DA9-8CD7-1636426A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xUnits</a:t>
            </a:r>
            <a:r>
              <a:rPr lang="pt-BR" dirty="0"/>
              <a:t>: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03253-F816-41A8-A81D-D1CEEEB1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21008"/>
            <a:ext cx="9601196" cy="3621446"/>
          </a:xfrm>
        </p:spPr>
        <p:txBody>
          <a:bodyPr>
            <a:noAutofit/>
          </a:bodyPr>
          <a:lstStyle/>
          <a:p>
            <a:r>
              <a:rPr lang="pt-BR" sz="2000" dirty="0">
                <a:effectLst/>
                <a:latin typeface="Times New Roman" panose="02020603050405020304" pitchFamily="18" charset="0"/>
              </a:rPr>
              <a:t>Pode-se atenuar as desvantagens através de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disciplina ao redigir o módulo de teste específico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fortemente recomendado</a:t>
            </a:r>
          </a:p>
          <a:p>
            <a:r>
              <a:rPr lang="pt-BR" sz="2000" dirty="0">
                <a:effectLst/>
                <a:latin typeface="Times New Roman" panose="02020603050405020304" pitchFamily="18" charset="0"/>
              </a:rPr>
              <a:t>exigir o mesmo rigor e detalhe da documentação para os módulos de teste que os usados para os módulos de produção</a:t>
            </a:r>
          </a:p>
          <a:p>
            <a:r>
              <a:rPr lang="pt-BR" sz="2000" dirty="0">
                <a:effectLst/>
                <a:latin typeface="Times New Roman" panose="02020603050405020304" pitchFamily="18" charset="0"/>
              </a:rPr>
              <a:t>seleção cuidadosa e documentação do critério de seleção de casos de teste utilizado </a:t>
            </a:r>
          </a:p>
          <a:p>
            <a:r>
              <a:rPr lang="pt-BR" sz="2000" dirty="0">
                <a:effectLst/>
                <a:latin typeface="Times New Roman" panose="02020603050405020304" pitchFamily="18" charset="0"/>
              </a:rPr>
              <a:t>gerar o módulo de teste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existem ferramentas que dizem que fazem isso </a:t>
            </a:r>
          </a:p>
          <a:p>
            <a:r>
              <a:rPr lang="pt-BR" sz="2000" dirty="0">
                <a:effectLst/>
                <a:latin typeface="Times New Roman" panose="02020603050405020304" pitchFamily="18" charset="0"/>
              </a:rPr>
              <a:t>quebrar a suíte de teste em várias massas, cada uma com um propósito bem definido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949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34CF2-F0C4-4B4A-A7EB-0379EBFC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3E11A-5514-4B19-9788-931E05E9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Staa</a:t>
            </a:r>
            <a:r>
              <a:rPr lang="pt-BR" dirty="0"/>
              <a:t>, </a:t>
            </a:r>
            <a:r>
              <a:rPr lang="pt-BR" dirty="0" err="1"/>
              <a:t>Arndt</a:t>
            </a:r>
            <a:r>
              <a:rPr lang="pt-BR" dirty="0"/>
              <a:t> von. Teste Automatizado. </a:t>
            </a:r>
            <a:r>
              <a:rPr lang="pt-BR" dirty="0" err="1"/>
              <a:t>Puc</a:t>
            </a:r>
            <a:r>
              <a:rPr lang="pt-BR" dirty="0"/>
              <a:t> – Rio, 2018.</a:t>
            </a:r>
          </a:p>
        </p:txBody>
      </p:sp>
    </p:spTree>
    <p:extLst>
      <p:ext uri="{BB962C8B-B14F-4D97-AF65-F5344CB8AC3E}">
        <p14:creationId xmlns:p14="http://schemas.microsoft.com/office/powerpoint/2010/main" val="8782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2B432-9742-4585-BAFF-BBD37340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Classes de Ferramentas </a:t>
            </a:r>
            <a:br>
              <a:rPr lang="pt-BR" dirty="0"/>
            </a:br>
            <a:r>
              <a:rPr lang="pt-BR" dirty="0"/>
              <a:t>de Apoio aos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DCE7F-1D69-4342-8B4D-9837DB1F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50" y="2471351"/>
            <a:ext cx="10107826" cy="3929449"/>
          </a:xfrm>
        </p:spPr>
        <p:txBody>
          <a:bodyPr numCol="2">
            <a:normAutofit fontScale="92500" lnSpcReduction="20000"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</a:rPr>
              <a:t>Apoio à gestão dos testes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verificadores de especificações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verificadores de código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verificadores estáticos e verificadores dinâmicos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identificadores de anomalias medidores dinâmicos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desempenho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capacidade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limite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exaustão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aplicações web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links quebrados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simuladores de variedades de browsers</a:t>
            </a:r>
            <a:br>
              <a:rPr lang="pt-BR" dirty="0"/>
            </a:br>
            <a:endParaRPr lang="pt-BR" dirty="0"/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unidade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teste de integração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geradores de casos de teste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</a:rPr>
              <a:t>totais ou parciais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geradores de drivers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40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9117B-7C09-4C96-92C4-5BFB4C4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Manual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3E5D5-EC4A-4531-AE57-922783F7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35" y="2446638"/>
            <a:ext cx="10070757" cy="3669956"/>
          </a:xfrm>
        </p:spPr>
        <p:txBody>
          <a:bodyPr>
            <a:noAutofit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</a:rPr>
              <a:t>O teste manual é sujeito a muitos enganos por parte do testador</a:t>
            </a:r>
          </a:p>
          <a:p>
            <a:r>
              <a:rPr lang="pt-BR" dirty="0">
                <a:latin typeface="Times New Roman" panose="02020603050405020304" pitchFamily="18" charset="0"/>
              </a:rPr>
              <a:t>T</a:t>
            </a:r>
            <a:r>
              <a:rPr lang="pt-BR" dirty="0">
                <a:effectLst/>
                <a:latin typeface="Times New Roman" panose="02020603050405020304" pitchFamily="18" charset="0"/>
              </a:rPr>
              <a:t>estador entra com dados ou comandos errados e conclui: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 encontrei uma falha</a:t>
            </a:r>
          </a:p>
          <a:p>
            <a:r>
              <a:rPr lang="pt-BR" dirty="0">
                <a:effectLst/>
                <a:latin typeface="Times New Roman" panose="02020603050405020304" pitchFamily="18" charset="0"/>
              </a:rPr>
              <a:t>Testador acha que o resultado obtido está OK sem efetivamente conferir com o devido cuidado se isto é fato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não observa o erro, embora exista evidência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teste baseado em </a:t>
            </a:r>
            <a:r>
              <a:rPr lang="pt-BR" sz="2400" dirty="0" err="1">
                <a:effectLst/>
                <a:latin typeface="Times New Roman" panose="02020603050405020304" pitchFamily="18" charset="0"/>
              </a:rPr>
              <a:t>achologia</a:t>
            </a:r>
            <a:r>
              <a:rPr lang="pt-BR" sz="2400" dirty="0">
                <a:effectLst/>
                <a:latin typeface="Times New Roman" panose="02020603050405020304" pitchFamily="18" charset="0"/>
              </a:rPr>
              <a:t> é convite ao desastre </a:t>
            </a:r>
          </a:p>
        </p:txBody>
      </p:sp>
    </p:spTree>
    <p:extLst>
      <p:ext uri="{BB962C8B-B14F-4D97-AF65-F5344CB8AC3E}">
        <p14:creationId xmlns:p14="http://schemas.microsoft.com/office/powerpoint/2010/main" val="33655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9F9B-F32C-40C1-8C4C-B72D08BE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Manual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A8F4A-C04D-43FC-8023-EE84771A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latin typeface="Times New Roman" panose="02020603050405020304" pitchFamily="18" charset="0"/>
              </a:rPr>
              <a:t>Cansaço contribui para aumentar a taxa de enganos por parte do testador</a:t>
            </a:r>
          </a:p>
          <a:p>
            <a:pPr lvl="1"/>
            <a:r>
              <a:rPr lang="pt-BR" sz="2800" dirty="0">
                <a:effectLst/>
                <a:latin typeface="Times New Roman" panose="02020603050405020304" pitchFamily="18" charset="0"/>
              </a:rPr>
              <a:t>Digitar errado e não observar os erros </a:t>
            </a:r>
          </a:p>
          <a:p>
            <a:pPr lvl="1"/>
            <a:r>
              <a:rPr lang="pt-BR" sz="2800" dirty="0">
                <a:effectLst/>
                <a:latin typeface="Times New Roman" panose="02020603050405020304" pitchFamily="18" charset="0"/>
              </a:rPr>
              <a:t>Não registrar as falhas apresentadas pelo teste</a:t>
            </a:r>
          </a:p>
          <a:p>
            <a:r>
              <a:rPr lang="pt-BR" sz="2800" dirty="0">
                <a:effectLst/>
                <a:latin typeface="Times New Roman" panose="02020603050405020304" pitchFamily="18" charset="0"/>
              </a:rPr>
              <a:t>Testador não anota nem a falha nem as condições em que ocorreu leva a retrabalho inútil</a:t>
            </a:r>
            <a:endParaRPr lang="pt-BR" sz="28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7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94E0-D883-45CD-AC5C-F9ECA2D1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798AB-81F5-476D-9E22-16F5112D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>
                <a:effectLst/>
                <a:latin typeface="Times New Roman" panose="02020603050405020304" pitchFamily="18" charset="0"/>
              </a:rPr>
              <a:t>Para assegurar qualidade ao atender mudanças de especificação precisa-se: 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teste de regressão a cada alteração, incremento, manutenção, ou evolução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assegurar que os testes tenham sido completa e corretamente reaplicados 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atestado de qualidade segundo a suíte de teste utilizada </a:t>
            </a:r>
          </a:p>
          <a:p>
            <a:pPr lvl="2"/>
            <a:r>
              <a:rPr lang="pt-BR" sz="2000" dirty="0">
                <a:effectLst/>
                <a:latin typeface="Times New Roman" panose="02020603050405020304" pitchFamily="18" charset="0"/>
              </a:rPr>
              <a:t>evidências registradas: laudo / log do teste </a:t>
            </a:r>
          </a:p>
        </p:txBody>
      </p:sp>
    </p:spTree>
    <p:extLst>
      <p:ext uri="{BB962C8B-B14F-4D97-AF65-F5344CB8AC3E}">
        <p14:creationId xmlns:p14="http://schemas.microsoft.com/office/powerpoint/2010/main" val="17149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E81D7-B77B-4184-9D3F-803B4393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2E198-16C1-4239-8972-2D49CD66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>
                <a:effectLst/>
                <a:latin typeface="Times New Roman" panose="02020603050405020304" pitchFamily="18" charset="0"/>
              </a:rPr>
              <a:t>Poder inspecionar os casos de teste que compõem a suíte </a:t>
            </a:r>
          </a:p>
          <a:p>
            <a:pPr lvl="2"/>
            <a:r>
              <a:rPr lang="pt-BR" sz="2400" dirty="0">
                <a:effectLst/>
                <a:latin typeface="Times New Roman" panose="02020603050405020304" pitchFamily="18" charset="0"/>
              </a:rPr>
              <a:t>possibilidade de auditar ou determinar o rigor do teste </a:t>
            </a:r>
          </a:p>
          <a:p>
            <a:pPr lvl="1"/>
            <a:r>
              <a:rPr lang="pt-BR" sz="2800" dirty="0">
                <a:effectLst/>
                <a:latin typeface="Times New Roman" panose="02020603050405020304" pitchFamily="18" charset="0"/>
              </a:rPr>
              <a:t>Tornar o teste independente do testador </a:t>
            </a:r>
          </a:p>
          <a:p>
            <a:pPr lvl="2"/>
            <a:r>
              <a:rPr lang="pt-BR" sz="2400" dirty="0">
                <a:effectLst/>
                <a:latin typeface="Times New Roman" panose="02020603050405020304" pitchFamily="18" charset="0"/>
              </a:rPr>
              <a:t>eliminar o fator de falibilidade humana ao realizar o teste </a:t>
            </a:r>
          </a:p>
          <a:p>
            <a:pPr lvl="1"/>
            <a:r>
              <a:rPr lang="pt-BR" sz="2800" dirty="0">
                <a:effectLst/>
                <a:latin typeface="Times New Roman" panose="02020603050405020304" pitchFamily="18" charset="0"/>
              </a:rPr>
              <a:t>Assegurar que o custo da realização do teste seja baixo</a:t>
            </a:r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32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66DB-9827-4986-A390-B8D539F7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Manual x Automatizado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73F9A74-2287-4C2A-BAF8-1551CA306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95053"/>
              </p:ext>
            </p:extLst>
          </p:nvPr>
        </p:nvGraphicFramePr>
        <p:xfrm>
          <a:off x="656664" y="2285999"/>
          <a:ext cx="10878672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224">
                  <a:extLst>
                    <a:ext uri="{9D8B030D-6E8A-4147-A177-3AD203B41FA5}">
                      <a16:colId xmlns:a16="http://schemas.microsoft.com/office/drawing/2014/main" val="3183908994"/>
                    </a:ext>
                  </a:extLst>
                </a:gridCol>
                <a:gridCol w="3626224">
                  <a:extLst>
                    <a:ext uri="{9D8B030D-6E8A-4147-A177-3AD203B41FA5}">
                      <a16:colId xmlns:a16="http://schemas.microsoft.com/office/drawing/2014/main" val="4057346886"/>
                    </a:ext>
                  </a:extLst>
                </a:gridCol>
                <a:gridCol w="3626224">
                  <a:extLst>
                    <a:ext uri="{9D8B030D-6E8A-4147-A177-3AD203B41FA5}">
                      <a16:colId xmlns:a16="http://schemas.microsoft.com/office/drawing/2014/main" val="219645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Automatizado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0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da formulação do conjunto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Mediano</a:t>
                      </a:r>
                      <a:r>
                        <a:rPr lang="pt-BR" dirty="0"/>
                        <a:t>: texto pouco estruturado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Alto</a:t>
                      </a:r>
                      <a:r>
                        <a:rPr lang="pt-BR" dirty="0"/>
                        <a:t>: código, mas o teste tende a ser rigoroso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da </a:t>
                      </a:r>
                      <a:r>
                        <a:rPr lang="pt-BR" dirty="0" err="1"/>
                        <a:t>co-evolução</a:t>
                      </a:r>
                      <a:r>
                        <a:rPr lang="pt-BR" dirty="0"/>
                        <a:t> dos artefatos relacionados com os testes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Mediano</a:t>
                      </a:r>
                      <a:r>
                        <a:rPr lang="pt-BR" dirty="0"/>
                        <a:t>: revisão e adaptação de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Mediano</a:t>
                      </a:r>
                      <a:r>
                        <a:rPr lang="pt-BR" dirty="0"/>
                        <a:t>: vários artefatos a evoluir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2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do reteste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Alto</a:t>
                      </a:r>
                      <a:r>
                        <a:rPr lang="pt-BR" dirty="0"/>
                        <a:t>: trabalho 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Baixo</a:t>
                      </a:r>
                      <a:r>
                        <a:rPr lang="pt-BR" dirty="0"/>
                        <a:t>: realizado por máquina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da garantia de qualidade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Alto</a:t>
                      </a:r>
                      <a:r>
                        <a:rPr lang="pt-BR" dirty="0"/>
                        <a:t>: mais esforço de 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Mediano</a:t>
                      </a:r>
                      <a:r>
                        <a:rPr lang="pt-BR" dirty="0"/>
                        <a:t>: o teste tende a ser ou evoluir para rigoroso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08458"/>
                  </a:ext>
                </a:extLst>
              </a:tr>
              <a:tr h="172589">
                <a:tc>
                  <a:txBody>
                    <a:bodyPr/>
                    <a:lstStyle/>
                    <a:p>
                      <a:r>
                        <a:rPr lang="pt-BR" dirty="0"/>
                        <a:t>Custo das falhas pós-entrega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Alto</a:t>
                      </a:r>
                      <a:r>
                        <a:rPr lang="pt-BR" dirty="0"/>
                        <a:t>: usualmente pouco rigor ao testar, muitos defeitos remanescentes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Baixo</a:t>
                      </a:r>
                      <a:r>
                        <a:rPr lang="pt-BR" dirty="0"/>
                        <a:t>: rigor na formulação poucos defeitos remanescentes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9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do teste para fins de diagnose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Alto</a:t>
                      </a:r>
                      <a:r>
                        <a:rPr lang="pt-BR" dirty="0"/>
                        <a:t>: trabalho humano, envolve muito código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Baixo</a:t>
                      </a:r>
                      <a:r>
                        <a:rPr lang="pt-BR" dirty="0"/>
                        <a:t>: o teste reproduz a falha enquanto não for removida a causa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6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F0F8-0D4E-4BCA-827F-7B53D76C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9EA71-AE0E-445E-ADCD-0E8474E7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  <a:latin typeface="Times New Roman" panose="02020603050405020304" pitchFamily="18" charset="0"/>
              </a:rPr>
              <a:t>Teste automatizado tem sido usado desde o início dos tempos 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sempre soluções ad hoc, exemplos</a:t>
            </a:r>
          </a:p>
          <a:p>
            <a:pPr lvl="2"/>
            <a:r>
              <a:rPr lang="pt-BR" sz="2400" dirty="0">
                <a:effectLst/>
                <a:latin typeface="Times New Roman" panose="02020603050405020304" pitchFamily="18" charset="0"/>
              </a:rPr>
              <a:t>sistemas de teste sob medida para determinado artefato</a:t>
            </a:r>
          </a:p>
          <a:p>
            <a:pPr lvl="2"/>
            <a:r>
              <a:rPr lang="pt-BR" sz="2400" dirty="0">
                <a:effectLst/>
                <a:latin typeface="Times New Roman" panose="02020603050405020304" pitchFamily="18" charset="0"/>
              </a:rPr>
              <a:t> geração de dados aleatórios com o emprego de funções inversas como oráculos</a:t>
            </a:r>
          </a:p>
          <a:p>
            <a:pPr lvl="2"/>
            <a:r>
              <a:rPr lang="pt-BR" sz="2400" dirty="0">
                <a:effectLst/>
                <a:latin typeface="Times New Roman" panose="02020603050405020304" pitchFamily="18" charset="0"/>
              </a:rPr>
              <a:t>geração de dados aleatórios, ou uso em ambiente controlado, empregando assertivas estruturais como oráculos</a:t>
            </a:r>
          </a:p>
          <a:p>
            <a:pPr lvl="3"/>
            <a:r>
              <a:rPr lang="pt-BR" sz="2400" dirty="0">
                <a:effectLst/>
                <a:latin typeface="Times New Roman" panose="02020603050405020304" pitchFamily="18" charset="0"/>
              </a:rPr>
              <a:t>possivelmente usando alguma forma de </a:t>
            </a:r>
            <a:r>
              <a:rPr lang="pt-BR" sz="2400" dirty="0" err="1">
                <a:effectLst/>
                <a:latin typeface="Times New Roman" panose="02020603050405020304" pitchFamily="18" charset="0"/>
              </a:rPr>
              <a:t>multi-threadin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7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A242-BF93-4BB6-815C-376B8463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com o Teste Automatizado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0D07-9066-4CDD-99B9-94F91A67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effectLst/>
                <a:latin typeface="Times New Roman" panose="02020603050405020304" pitchFamily="18" charset="0"/>
              </a:rPr>
              <a:t>Se a suíte for superficial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o teste automatizado pode ser pouco eficaz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vantagem: execução rápida do teste</a:t>
            </a:r>
          </a:p>
          <a:p>
            <a:pPr lvl="1"/>
            <a:r>
              <a:rPr lang="pt-BR" sz="2400" dirty="0">
                <a:effectLst/>
                <a:latin typeface="Times New Roman" panose="02020603050405020304" pitchFamily="18" charset="0"/>
              </a:rPr>
              <a:t>desvantagem: baixa eficácia</a:t>
            </a:r>
          </a:p>
        </p:txBody>
      </p:sp>
    </p:spTree>
    <p:extLst>
      <p:ext uri="{BB962C8B-B14F-4D97-AF65-F5344CB8AC3E}">
        <p14:creationId xmlns:p14="http://schemas.microsoft.com/office/powerpoint/2010/main" val="35179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883</Words>
  <Application>Microsoft Office PowerPoint</Application>
  <PresentationFormat>Widescreen</PresentationFormat>
  <Paragraphs>127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Orgânico</vt:lpstr>
      <vt:lpstr>Testes Automatizados </vt:lpstr>
      <vt:lpstr>Algumas Classes de Ferramentas  de Apoio aos Testes</vt:lpstr>
      <vt:lpstr>Teste Manual</vt:lpstr>
      <vt:lpstr>Teste Manual</vt:lpstr>
      <vt:lpstr>Teste Automatizado</vt:lpstr>
      <vt:lpstr>Teste Automatizado</vt:lpstr>
      <vt:lpstr>Comparação Manual x Automatizado</vt:lpstr>
      <vt:lpstr> Teste Automatizado</vt:lpstr>
      <vt:lpstr>Problemas com o Teste Automatizado</vt:lpstr>
      <vt:lpstr>Problemas com o Teste Automatizado</vt:lpstr>
      <vt:lpstr>Problemas com o Teste Automatizado</vt:lpstr>
      <vt:lpstr>Esquema de Organização de Teste</vt:lpstr>
      <vt:lpstr>xUnit: Vantagens</vt:lpstr>
      <vt:lpstr>xUnits: Desvantagens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 Orientado a Objetos</dc:title>
  <dc:creator>Lucilia</dc:creator>
  <cp:lastModifiedBy>Lucilia</cp:lastModifiedBy>
  <cp:revision>26</cp:revision>
  <cp:lastPrinted>2022-06-13T17:50:10Z</cp:lastPrinted>
  <dcterms:created xsi:type="dcterms:W3CDTF">2022-05-30T22:44:04Z</dcterms:created>
  <dcterms:modified xsi:type="dcterms:W3CDTF">2022-06-13T20:36:47Z</dcterms:modified>
</cp:coreProperties>
</file>