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63" r:id="rId3"/>
    <p:sldId id="264" r:id="rId4"/>
    <p:sldId id="257" r:id="rId5"/>
    <p:sldId id="259" r:id="rId6"/>
    <p:sldId id="258" r:id="rId7"/>
    <p:sldId id="265" r:id="rId8"/>
    <p:sldId id="260" r:id="rId9"/>
    <p:sldId id="261" r:id="rId10"/>
    <p:sldId id="266" r:id="rId11"/>
    <p:sldId id="267" r:id="rId12"/>
    <p:sldId id="268" r:id="rId13"/>
    <p:sldId id="269" r:id="rId14"/>
    <p:sldId id="262" r:id="rId15"/>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913" autoAdjust="0"/>
  </p:normalViewPr>
  <p:slideViewPr>
    <p:cSldViewPr>
      <p:cViewPr varScale="1">
        <p:scale>
          <a:sx n="63" d="100"/>
          <a:sy n="63" d="100"/>
        </p:scale>
        <p:origin x="2026"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5D3112-08E5-491B-8655-089CEF83B010}" type="datetimeFigureOut">
              <a:rPr lang="pt-BR" smtClean="0"/>
              <a:t>20/03/2023</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8209D2-1585-4389-8901-EF432171261B}" type="slidenum">
              <a:rPr lang="pt-BR" smtClean="0"/>
              <a:t>‹nº›</a:t>
            </a:fld>
            <a:endParaRPr lang="pt-BR"/>
          </a:p>
        </p:txBody>
      </p:sp>
    </p:spTree>
    <p:extLst>
      <p:ext uri="{BB962C8B-B14F-4D97-AF65-F5344CB8AC3E}">
        <p14:creationId xmlns:p14="http://schemas.microsoft.com/office/powerpoint/2010/main" val="2814746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A assegurar que o software seja adequado e se atende às necessidades, ou seja, a confirmação de que este cumpra suas especificações.</a:t>
            </a:r>
          </a:p>
          <a:p>
            <a:endParaRPr lang="pt-BR" dirty="0"/>
          </a:p>
        </p:txBody>
      </p:sp>
      <p:sp>
        <p:nvSpPr>
          <p:cNvPr id="4" name="Espaço Reservado para Número de Slide 3"/>
          <p:cNvSpPr>
            <a:spLocks noGrp="1"/>
          </p:cNvSpPr>
          <p:nvPr>
            <p:ph type="sldNum" sz="quarter" idx="10"/>
          </p:nvPr>
        </p:nvSpPr>
        <p:spPr/>
        <p:txBody>
          <a:bodyPr/>
          <a:lstStyle/>
          <a:p>
            <a:fld id="{A08209D2-1585-4389-8901-EF432171261B}" type="slidenum">
              <a:rPr lang="pt-BR" smtClean="0"/>
              <a:t>1</a:t>
            </a:fld>
            <a:endParaRPr 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A08209D2-1585-4389-8901-EF432171261B}" type="slidenum">
              <a:rPr lang="pt-BR" smtClean="0"/>
              <a:t>10</a:t>
            </a:fld>
            <a:endParaRPr lang="pt-BR"/>
          </a:p>
        </p:txBody>
      </p:sp>
    </p:spTree>
    <p:extLst>
      <p:ext uri="{BB962C8B-B14F-4D97-AF65-F5344CB8AC3E}">
        <p14:creationId xmlns:p14="http://schemas.microsoft.com/office/powerpoint/2010/main" val="1338068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A08209D2-1585-4389-8901-EF432171261B}" type="slidenum">
              <a:rPr lang="pt-BR" smtClean="0"/>
              <a:t>11</a:t>
            </a:fld>
            <a:endParaRPr lang="pt-BR"/>
          </a:p>
        </p:txBody>
      </p:sp>
    </p:spTree>
    <p:extLst>
      <p:ext uri="{BB962C8B-B14F-4D97-AF65-F5344CB8AC3E}">
        <p14:creationId xmlns:p14="http://schemas.microsoft.com/office/powerpoint/2010/main" val="21525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A08209D2-1585-4389-8901-EF432171261B}" type="slidenum">
              <a:rPr lang="pt-BR" smtClean="0"/>
              <a:t>12</a:t>
            </a:fld>
            <a:endParaRPr lang="pt-BR"/>
          </a:p>
        </p:txBody>
      </p:sp>
    </p:spTree>
    <p:extLst>
      <p:ext uri="{BB962C8B-B14F-4D97-AF65-F5344CB8AC3E}">
        <p14:creationId xmlns:p14="http://schemas.microsoft.com/office/powerpoint/2010/main" val="4016156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A08209D2-1585-4389-8901-EF432171261B}" type="slidenum">
              <a:rPr lang="pt-BR" smtClean="0"/>
              <a:t>13</a:t>
            </a:fld>
            <a:endParaRPr lang="pt-BR"/>
          </a:p>
        </p:txBody>
      </p:sp>
    </p:spTree>
    <p:extLst>
      <p:ext uri="{BB962C8B-B14F-4D97-AF65-F5344CB8AC3E}">
        <p14:creationId xmlns:p14="http://schemas.microsoft.com/office/powerpoint/2010/main" val="1087717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A08209D2-1585-4389-8901-EF432171261B}" type="slidenum">
              <a:rPr lang="pt-BR" smtClean="0"/>
              <a:t>14</a:t>
            </a:fld>
            <a:endParaRPr lang="pt-BR"/>
          </a:p>
        </p:txBody>
      </p:sp>
    </p:spTree>
    <p:extLst>
      <p:ext uri="{BB962C8B-B14F-4D97-AF65-F5344CB8AC3E}">
        <p14:creationId xmlns:p14="http://schemas.microsoft.com/office/powerpoint/2010/main" val="2135940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A08209D2-1585-4389-8901-EF432171261B}" type="slidenum">
              <a:rPr lang="pt-BR" smtClean="0"/>
              <a:t>2</a:t>
            </a:fld>
            <a:endParaRPr lang="pt-BR"/>
          </a:p>
        </p:txBody>
      </p:sp>
    </p:spTree>
    <p:extLst>
      <p:ext uri="{BB962C8B-B14F-4D97-AF65-F5344CB8AC3E}">
        <p14:creationId xmlns:p14="http://schemas.microsoft.com/office/powerpoint/2010/main" val="808500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A08209D2-1585-4389-8901-EF432171261B}" type="slidenum">
              <a:rPr lang="pt-BR" smtClean="0"/>
              <a:t>3</a:t>
            </a:fld>
            <a:endParaRPr lang="pt-BR"/>
          </a:p>
        </p:txBody>
      </p:sp>
    </p:spTree>
    <p:extLst>
      <p:ext uri="{BB962C8B-B14F-4D97-AF65-F5344CB8AC3E}">
        <p14:creationId xmlns:p14="http://schemas.microsoft.com/office/powerpoint/2010/main" val="265743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a:t>Quando uma organização não possui</a:t>
            </a:r>
            <a:r>
              <a:rPr lang="pt-BR" baseline="0" dirty="0"/>
              <a:t> um processo formal de testes de verificação, muitas fases de um projeto  são encerradas sem que determinados pontos tenham sido totalmente “estressados” ou mesmo levantados.</a:t>
            </a:r>
          </a:p>
          <a:p>
            <a:r>
              <a:rPr lang="pt-BR" baseline="0" dirty="0"/>
              <a:t>Somente  quando parte do produto estiver disponível é que esses “pontos não analisados” serão novamente pauta de discussões, provocando reestruturação no projeto e inevitáveis retrabalhos.</a:t>
            </a:r>
          </a:p>
          <a:p>
            <a:r>
              <a:rPr lang="pt-BR" baseline="0" dirty="0"/>
              <a:t>É missão dos testes de verificação avaliar se toda documentação gerada e todas as atividades que estão sendo desempenhadas são conduzidas adequadamente, gerando um modelo de software aderente às necessidades dos clientes, pautadas em definições claras, com regras e objetivos compreendidos por todos os grupos que estão participando do ciclo de desenvolvimento.</a:t>
            </a:r>
          </a:p>
          <a:p>
            <a:r>
              <a:rPr lang="pt-BR" baseline="0" dirty="0"/>
              <a:t>Esses testes avaliam a qualidade de todo processo que está suportando o projeto de software, validando se todas as documentações e atividades geradas estão dentro de um padrão desejável, reduzindo ricos de falhas de interpretação que seriam inseridas no produto de software no momento de sua construção.</a:t>
            </a:r>
            <a:endParaRPr lang="pt-BR" dirty="0"/>
          </a:p>
        </p:txBody>
      </p:sp>
      <p:sp>
        <p:nvSpPr>
          <p:cNvPr id="4" name="Espaço Reservado para Número de Slide 3"/>
          <p:cNvSpPr>
            <a:spLocks noGrp="1"/>
          </p:cNvSpPr>
          <p:nvPr>
            <p:ph type="sldNum" sz="quarter" idx="10"/>
          </p:nvPr>
        </p:nvSpPr>
        <p:spPr/>
        <p:txBody>
          <a:bodyPr/>
          <a:lstStyle/>
          <a:p>
            <a:fld id="{A08209D2-1585-4389-8901-EF432171261B}" type="slidenum">
              <a:rPr lang="pt-BR" smtClean="0"/>
              <a:t>4</a:t>
            </a:fld>
            <a:endParaRPr 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lnSpcReduction="10000"/>
          </a:bodyPr>
          <a:lstStyle/>
          <a:p>
            <a:r>
              <a:rPr lang="pt-BR" dirty="0"/>
              <a:t>O ato de efetuar testes em tudo que construímos e usamos é algo natural do ser humano, isso porque temos um instinto natural de saber se as coisas funcionam corretamente. </a:t>
            </a:r>
          </a:p>
          <a:p>
            <a:r>
              <a:rPr lang="pt-BR" dirty="0"/>
              <a:t>Produtos de software não fogem a esta regra. Isso porque mesmo o sistema que foi minunciosamente projetado e construído não está livre de apresentar falhas, defeitos e erros.</a:t>
            </a:r>
          </a:p>
          <a:p>
            <a:r>
              <a:rPr lang="pt-BR" dirty="0"/>
              <a:t>Os testes de verificação</a:t>
            </a:r>
            <a:r>
              <a:rPr lang="pt-BR" baseline="0" dirty="0"/>
              <a:t> deve ser sistematizados, planejados e devidamente aplicados, de forma a se tornarem parte integrante do processo de engenharia de software, e conduzidos por uma equipe independente da área de desenvolvimento (preferencialmente pela área de Garantia da Qualidade de Software), de forma a garantir maior eficiência e nível adequado de profundidade nesses trabalhos.</a:t>
            </a:r>
          </a:p>
          <a:p>
            <a:r>
              <a:rPr lang="pt-BR" baseline="0" dirty="0"/>
              <a:t>Se o processo estiver nas mãos de profissionais de desenvolvimento, será pouco eficiente na detecção de defeitos, sendo as reuniões simplesmente informativas. Uma área independente conduzirá esse processo com total autonomia, sendo mediador entre o cliente e o fornecedor.</a:t>
            </a:r>
          </a:p>
          <a:p>
            <a:r>
              <a:rPr lang="pt-BR" baseline="0" dirty="0"/>
              <a:t>Muitas pesquisas afirmam que o simples hábito de realizar revisões já garante um alto nível de detecção de defeitos, porém, é fato que esse número pode ser muito mais expressivo se estabelecermos a sistematização e o planejamento desses trabalhos. </a:t>
            </a:r>
          </a:p>
          <a:p>
            <a:r>
              <a:rPr lang="pt-BR" baseline="0" dirty="0"/>
              <a:t>Assim, a verificação de defeitos, porém, é fato que esse número pode ser muito mais expressivo se estabelecermos a sistematização e o planejamento desses trabalhos. Assim, a verificação feita de forma estruturada com objetivos bem definidos, período estipulado e a participação de pessoas com visões diferentes do problema tende a ser mais efetiva do que um simples processo de revisão casual.</a:t>
            </a:r>
            <a:endParaRPr lang="pt-BR" dirty="0"/>
          </a:p>
          <a:p>
            <a:endParaRPr lang="pt-BR" dirty="0"/>
          </a:p>
        </p:txBody>
      </p:sp>
      <p:sp>
        <p:nvSpPr>
          <p:cNvPr id="4" name="Espaço Reservado para Número de Slide 3"/>
          <p:cNvSpPr>
            <a:spLocks noGrp="1"/>
          </p:cNvSpPr>
          <p:nvPr>
            <p:ph type="sldNum" sz="quarter" idx="10"/>
          </p:nvPr>
        </p:nvSpPr>
        <p:spPr/>
        <p:txBody>
          <a:bodyPr/>
          <a:lstStyle/>
          <a:p>
            <a:fld id="{A08209D2-1585-4389-8901-EF432171261B}" type="slidenum">
              <a:rPr lang="pt-BR" smtClean="0"/>
              <a:t>5</a:t>
            </a:fld>
            <a:endParaRPr lang="pt-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sz="1200" b="1" kern="1200" dirty="0">
                <a:solidFill>
                  <a:schemeClr val="tx1"/>
                </a:solidFill>
                <a:latin typeface="+mn-lt"/>
                <a:ea typeface="+mn-ea"/>
                <a:cs typeface="+mn-cs"/>
              </a:rPr>
              <a:t>Verificação: Fizemos o software corretamente? </a:t>
            </a:r>
            <a:br>
              <a:rPr lang="pt-BR" sz="1200" kern="1200" dirty="0">
                <a:solidFill>
                  <a:schemeClr val="tx1"/>
                </a:solidFill>
                <a:latin typeface="+mn-lt"/>
                <a:ea typeface="+mn-ea"/>
                <a:cs typeface="+mn-cs"/>
              </a:rPr>
            </a:br>
            <a:r>
              <a:rPr lang="pt-BR" sz="1200" kern="1200" dirty="0">
                <a:solidFill>
                  <a:schemeClr val="tx1"/>
                </a:solidFill>
                <a:latin typeface="+mn-lt"/>
                <a:ea typeface="+mn-ea"/>
                <a:cs typeface="+mn-cs"/>
              </a:rPr>
              <a:t>Esta atividade se resume em responder a esta pergunta. A verificação tem o objetivo de avaliar se o que foi planejado realmente foi realizado. Ou seja, se os requisitos e funcionalidades documentados foram implementados, além disso a verificação também pode ser realizada para especificação de sistemas, para avaliar se os requisitos estão sendo documentados como deveriam e ainda prever falhas ou inconsistências entre requisitos.</a:t>
            </a:r>
            <a:endParaRPr lang="pt-BR" sz="1200" dirty="0"/>
          </a:p>
          <a:p>
            <a:r>
              <a:rPr lang="pt-BR" sz="1200" b="1" kern="1200" dirty="0">
                <a:solidFill>
                  <a:schemeClr val="tx1"/>
                </a:solidFill>
                <a:latin typeface="+mn-lt"/>
                <a:ea typeface="+mn-ea"/>
                <a:cs typeface="+mn-cs"/>
              </a:rPr>
              <a:t>2. Validação: Fizemos o software correto?</a:t>
            </a:r>
            <a:endParaRPr lang="pt-BR" sz="1200" dirty="0"/>
          </a:p>
          <a:p>
            <a:r>
              <a:rPr lang="pt-BR" sz="1200" kern="1200" dirty="0">
                <a:solidFill>
                  <a:schemeClr val="tx1"/>
                </a:solidFill>
                <a:latin typeface="+mn-lt"/>
                <a:ea typeface="+mn-ea"/>
                <a:cs typeface="+mn-cs"/>
              </a:rPr>
              <a:t>A validação tem o objetivo de avaliar se o que foi entregue atende as expectativas do cliente. Ou seja, se os requisitos, independente do que foi planejado, estão sendo implementados para atender a regra de negócio do cliente, se o sistema é realmente aquilo que o cliente quer e está pagando para ter. A validação final do sistema é realizada pelo próprio cliente ou usuário.</a:t>
            </a:r>
            <a:br>
              <a:rPr lang="pt-BR" sz="1200" kern="1200" dirty="0">
                <a:solidFill>
                  <a:schemeClr val="tx1"/>
                </a:solidFill>
                <a:latin typeface="+mn-lt"/>
                <a:ea typeface="+mn-ea"/>
                <a:cs typeface="+mn-cs"/>
              </a:rPr>
            </a:br>
            <a:r>
              <a:rPr lang="pt-BR" sz="1200" b="1" kern="1200" dirty="0">
                <a:solidFill>
                  <a:schemeClr val="tx1"/>
                </a:solidFill>
                <a:latin typeface="+mn-lt"/>
                <a:ea typeface="+mn-ea"/>
                <a:cs typeface="+mn-cs"/>
              </a:rPr>
              <a:t>3. Teste de Software: O software tem defeitos!</a:t>
            </a:r>
            <a:br>
              <a:rPr lang="pt-BR" sz="1200" kern="1200" dirty="0">
                <a:solidFill>
                  <a:schemeClr val="tx1"/>
                </a:solidFill>
                <a:latin typeface="+mn-lt"/>
                <a:ea typeface="+mn-ea"/>
                <a:cs typeface="+mn-cs"/>
              </a:rPr>
            </a:br>
            <a:r>
              <a:rPr lang="pt-BR" sz="1200" kern="1200" dirty="0">
                <a:solidFill>
                  <a:schemeClr val="tx1"/>
                </a:solidFill>
                <a:latin typeface="+mn-lt"/>
                <a:ea typeface="+mn-ea"/>
                <a:cs typeface="+mn-cs"/>
              </a:rPr>
              <a:t>O teste de software é considerado uma técnica dinâmica de verificação e validação, pois o software é executado com dados de teste e seu comportamento é analisado. Diferentemente da inspeção de software ou, também chamada de revisão por pares, que é considerada uma técnica estática, pois não é necessário executar o software em um computador.</a:t>
            </a:r>
            <a:endParaRPr lang="pt-BR" dirty="0"/>
          </a:p>
        </p:txBody>
      </p:sp>
      <p:sp>
        <p:nvSpPr>
          <p:cNvPr id="4" name="Espaço Reservado para Número de Slide 3"/>
          <p:cNvSpPr>
            <a:spLocks noGrp="1"/>
          </p:cNvSpPr>
          <p:nvPr>
            <p:ph type="sldNum" sz="quarter" idx="10"/>
          </p:nvPr>
        </p:nvSpPr>
        <p:spPr/>
        <p:txBody>
          <a:bodyPr/>
          <a:lstStyle/>
          <a:p>
            <a:fld id="{A08209D2-1585-4389-8901-EF432171261B}" type="slidenum">
              <a:rPr lang="pt-BR" smtClean="0"/>
              <a:t>6</a:t>
            </a:fld>
            <a:endParaRPr 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A08209D2-1585-4389-8901-EF432171261B}" type="slidenum">
              <a:rPr lang="pt-BR" smtClean="0"/>
              <a:t>7</a:t>
            </a:fld>
            <a:endParaRPr lang="pt-BR"/>
          </a:p>
        </p:txBody>
      </p:sp>
    </p:spTree>
    <p:extLst>
      <p:ext uri="{BB962C8B-B14F-4D97-AF65-F5344CB8AC3E}">
        <p14:creationId xmlns:p14="http://schemas.microsoft.com/office/powerpoint/2010/main" val="3506827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sz="1200" dirty="0"/>
          </a:p>
          <a:p>
            <a:endParaRPr lang="pt-BR" dirty="0"/>
          </a:p>
        </p:txBody>
      </p:sp>
      <p:sp>
        <p:nvSpPr>
          <p:cNvPr id="4" name="Espaço Reservado para Número de Slide 3"/>
          <p:cNvSpPr>
            <a:spLocks noGrp="1"/>
          </p:cNvSpPr>
          <p:nvPr>
            <p:ph type="sldNum" sz="quarter" idx="10"/>
          </p:nvPr>
        </p:nvSpPr>
        <p:spPr/>
        <p:txBody>
          <a:bodyPr/>
          <a:lstStyle/>
          <a:p>
            <a:fld id="{A08209D2-1585-4389-8901-EF432171261B}" type="slidenum">
              <a:rPr lang="pt-BR" smtClean="0"/>
              <a:t>8</a:t>
            </a:fld>
            <a:endParaRPr lang="pt-B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fontScale="77500" lnSpcReduction="20000"/>
          </a:bodyPr>
          <a:lstStyle/>
          <a:p>
            <a:r>
              <a:rPr lang="pt-BR" dirty="0"/>
              <a:t>Verificação estática:</a:t>
            </a:r>
          </a:p>
          <a:p>
            <a:r>
              <a:rPr lang="pt-BR" sz="1200" b="0" i="0" u="none" strike="noStrike" kern="1200" baseline="0" dirty="0">
                <a:solidFill>
                  <a:schemeClr val="tx1"/>
                </a:solidFill>
                <a:latin typeface="+mn-lt"/>
                <a:ea typeface="+mn-ea"/>
                <a:cs typeface="+mn-cs"/>
              </a:rPr>
              <a:t>Inspeções de software:</a:t>
            </a:r>
          </a:p>
          <a:p>
            <a:r>
              <a:rPr lang="pt-BR" sz="1200" b="0" i="0" u="none" strike="noStrike" kern="1200" baseline="0" dirty="0">
                <a:solidFill>
                  <a:schemeClr val="tx1"/>
                </a:solidFill>
                <a:latin typeface="+mn-lt"/>
                <a:ea typeface="+mn-ea"/>
                <a:cs typeface="+mn-cs"/>
              </a:rPr>
              <a:t>• Analisam e verificam representações do sistema para descobrir problemas.</a:t>
            </a:r>
          </a:p>
          <a:p>
            <a:r>
              <a:rPr lang="pt-BR" sz="1200" b="0" i="0" u="none" strike="noStrike" kern="1200" baseline="0" dirty="0">
                <a:solidFill>
                  <a:schemeClr val="tx1"/>
                </a:solidFill>
                <a:latin typeface="+mn-lt"/>
                <a:ea typeface="+mn-ea"/>
                <a:cs typeface="+mn-cs"/>
              </a:rPr>
              <a:t>• São inspecionados documentos de requisitos, diagramas do projeto e o código-fonte.</a:t>
            </a:r>
          </a:p>
          <a:p>
            <a:r>
              <a:rPr lang="pt-BR" sz="1200" b="0" i="0" u="none" strike="noStrike" kern="1200" baseline="0" dirty="0">
                <a:solidFill>
                  <a:schemeClr val="tx1"/>
                </a:solidFill>
                <a:latin typeface="+mn-lt"/>
                <a:ea typeface="+mn-ea"/>
                <a:cs typeface="+mn-cs"/>
              </a:rPr>
              <a:t>• Esta atividade pode ser complementada por ferramentas de análise de documentos e de código.</a:t>
            </a:r>
          </a:p>
          <a:p>
            <a:r>
              <a:rPr lang="pt-BR" sz="1200" b="0" i="0" u="none" strike="noStrike" kern="1200" baseline="0" dirty="0">
                <a:solidFill>
                  <a:schemeClr val="tx1"/>
                </a:solidFill>
                <a:latin typeface="+mn-lt"/>
                <a:ea typeface="+mn-ea"/>
                <a:cs typeface="+mn-cs"/>
              </a:rPr>
              <a:t>• Esta técnica é estática, não é necessário executar o software em um computador.</a:t>
            </a:r>
          </a:p>
          <a:p>
            <a:r>
              <a:rPr lang="pt-BR" sz="1200" b="0" i="0" u="none" strike="noStrike" kern="1200" baseline="0" dirty="0">
                <a:solidFill>
                  <a:schemeClr val="tx1"/>
                </a:solidFill>
                <a:latin typeface="+mn-lt"/>
                <a:ea typeface="+mn-ea"/>
                <a:cs typeface="+mn-cs"/>
              </a:rPr>
              <a:t>• Não deve ser utilizada para demonstrar se o software é útil operacionalmente, muito menos para verificar questões de</a:t>
            </a:r>
          </a:p>
          <a:p>
            <a:r>
              <a:rPr lang="pt-BR" sz="1200" b="0" i="0" u="none" strike="noStrike" kern="1200" baseline="0" dirty="0">
                <a:solidFill>
                  <a:schemeClr val="tx1"/>
                </a:solidFill>
                <a:latin typeface="+mn-lt"/>
                <a:ea typeface="+mn-ea"/>
                <a:cs typeface="+mn-cs"/>
              </a:rPr>
              <a:t>desempenho e confiabilidade.</a:t>
            </a:r>
          </a:p>
          <a:p>
            <a:endParaRPr lang="pt-BR" sz="1200" b="0" i="0" u="none" strike="noStrike" kern="1200" baseline="0" dirty="0">
              <a:solidFill>
                <a:schemeClr val="tx1"/>
              </a:solidFill>
              <a:latin typeface="+mn-lt"/>
              <a:ea typeface="+mn-ea"/>
              <a:cs typeface="+mn-cs"/>
            </a:endParaRPr>
          </a:p>
          <a:p>
            <a:r>
              <a:rPr lang="pt-BR" sz="1200" b="0" i="0" u="none" strike="noStrike" kern="1200" baseline="0" dirty="0">
                <a:solidFill>
                  <a:schemeClr val="tx1"/>
                </a:solidFill>
                <a:latin typeface="+mn-lt"/>
                <a:ea typeface="+mn-ea"/>
                <a:cs typeface="+mn-cs"/>
              </a:rPr>
              <a:t>Verificação Dinâmica</a:t>
            </a:r>
          </a:p>
          <a:p>
            <a:r>
              <a:rPr lang="pt-BR" sz="1200" b="0" i="0" u="none" strike="noStrike" kern="1200" baseline="0" dirty="0">
                <a:solidFill>
                  <a:schemeClr val="tx1"/>
                </a:solidFill>
                <a:latin typeface="+mn-lt"/>
                <a:ea typeface="+mn-ea"/>
                <a:cs typeface="+mn-cs"/>
              </a:rPr>
              <a:t>Testes de Software:</a:t>
            </a:r>
          </a:p>
          <a:p>
            <a:r>
              <a:rPr lang="pt-BR" sz="1200" b="0" i="0" u="none" strike="noStrike" kern="1200" baseline="0" dirty="0">
                <a:solidFill>
                  <a:schemeClr val="tx1"/>
                </a:solidFill>
                <a:latin typeface="+mn-lt"/>
                <a:ea typeface="+mn-ea"/>
                <a:cs typeface="+mn-cs"/>
              </a:rPr>
              <a:t>• Envolve executar uma implementação do software com dados de teste.</a:t>
            </a:r>
          </a:p>
          <a:p>
            <a:r>
              <a:rPr lang="pt-BR" sz="1200" b="0" i="0" u="none" strike="noStrike" kern="1200" baseline="0" dirty="0">
                <a:solidFill>
                  <a:schemeClr val="tx1"/>
                </a:solidFill>
                <a:latin typeface="+mn-lt"/>
                <a:ea typeface="+mn-ea"/>
                <a:cs typeface="+mn-cs"/>
              </a:rPr>
              <a:t>• Devem ser analisadas as saídas do software e o seu comportamento operacional para verificar se o seu</a:t>
            </a:r>
          </a:p>
          <a:p>
            <a:r>
              <a:rPr lang="pt-BR" sz="1200" b="0" i="0" u="none" strike="noStrike" kern="1200" baseline="0" dirty="0">
                <a:solidFill>
                  <a:schemeClr val="tx1"/>
                </a:solidFill>
                <a:latin typeface="+mn-lt"/>
                <a:ea typeface="+mn-ea"/>
                <a:cs typeface="+mn-cs"/>
              </a:rPr>
              <a:t>desempenho está conforme necessário.</a:t>
            </a:r>
          </a:p>
          <a:p>
            <a:r>
              <a:rPr lang="pt-BR" sz="1200" b="0" i="0" u="none" strike="noStrike" kern="1200" baseline="0" dirty="0">
                <a:solidFill>
                  <a:schemeClr val="tx1"/>
                </a:solidFill>
                <a:latin typeface="+mn-lt"/>
                <a:ea typeface="+mn-ea"/>
                <a:cs typeface="+mn-cs"/>
              </a:rPr>
              <a:t>• Teste é uma técnica dinâmica de V &amp; V.</a:t>
            </a:r>
          </a:p>
          <a:p>
            <a:r>
              <a:rPr lang="pt-BR" sz="1200" b="0" i="0" u="none" strike="noStrike" kern="1200" baseline="0" dirty="0">
                <a:solidFill>
                  <a:schemeClr val="tx1"/>
                </a:solidFill>
                <a:latin typeface="+mn-lt"/>
                <a:ea typeface="+mn-ea"/>
                <a:cs typeface="+mn-cs"/>
              </a:rPr>
              <a:t>• Podem ser aplicados em todas as etapas, desde que o código esteja pronto.</a:t>
            </a:r>
          </a:p>
          <a:p>
            <a:r>
              <a:rPr lang="pt-BR" sz="1200" b="0" i="0" u="none" strike="noStrike" kern="1200" baseline="0" dirty="0">
                <a:solidFill>
                  <a:schemeClr val="tx1"/>
                </a:solidFill>
                <a:latin typeface="+mn-lt"/>
                <a:ea typeface="+mn-ea"/>
                <a:cs typeface="+mn-cs"/>
              </a:rPr>
              <a:t>• Única técnica de validação para requisitos não funcionais(desempenho e confiabilidade), por isso, deve ser</a:t>
            </a:r>
          </a:p>
          <a:p>
            <a:r>
              <a:rPr lang="pt-BR" sz="1200" b="0" i="0" u="none" strike="noStrike" kern="1200" baseline="0" dirty="0">
                <a:solidFill>
                  <a:schemeClr val="tx1"/>
                </a:solidFill>
                <a:latin typeface="+mn-lt"/>
                <a:ea typeface="+mn-ea"/>
                <a:cs typeface="+mn-cs"/>
              </a:rPr>
              <a:t>utilizada em conjunto com a verificação estática para cobrir todas as atividades de V &amp; V.</a:t>
            </a:r>
          </a:p>
          <a:p>
            <a:endParaRPr lang="pt-BR" sz="1200" b="0" i="0" u="none" strike="noStrike" kern="1200" baseline="0" dirty="0">
              <a:solidFill>
                <a:schemeClr val="tx1"/>
              </a:solidFill>
              <a:latin typeface="+mn-lt"/>
              <a:ea typeface="+mn-ea"/>
              <a:cs typeface="+mn-cs"/>
            </a:endParaRPr>
          </a:p>
          <a:p>
            <a:r>
              <a:rPr lang="pt-BR" sz="1200" b="0" i="0" u="none" strike="noStrike" kern="1200" baseline="0" dirty="0">
                <a:solidFill>
                  <a:schemeClr val="tx1"/>
                </a:solidFill>
                <a:latin typeface="+mn-lt"/>
                <a:ea typeface="+mn-ea"/>
                <a:cs typeface="+mn-cs"/>
              </a:rPr>
              <a:t>Teste de </a:t>
            </a:r>
            <a:r>
              <a:rPr lang="pt-BR" sz="1200" b="0" i="0" u="none" strike="noStrike" kern="1200" baseline="0" dirty="0" err="1">
                <a:solidFill>
                  <a:schemeClr val="tx1"/>
                </a:solidFill>
                <a:latin typeface="+mn-lt"/>
                <a:ea typeface="+mn-ea"/>
                <a:cs typeface="+mn-cs"/>
              </a:rPr>
              <a:t>Depuaração</a:t>
            </a:r>
            <a:endParaRPr lang="pt-BR" sz="1200" b="0" i="0" u="none" strike="noStrike" kern="1200" baseline="0" dirty="0">
              <a:solidFill>
                <a:schemeClr val="tx1"/>
              </a:solidFill>
              <a:latin typeface="+mn-lt"/>
              <a:ea typeface="+mn-ea"/>
              <a:cs typeface="+mn-cs"/>
            </a:endParaRPr>
          </a:p>
          <a:p>
            <a:r>
              <a:rPr lang="pt-BR" sz="1200" b="0" i="0" u="none" strike="noStrike" kern="1200" baseline="0" dirty="0">
                <a:solidFill>
                  <a:schemeClr val="tx1"/>
                </a:solidFill>
                <a:latin typeface="+mn-lt"/>
                <a:ea typeface="+mn-ea"/>
                <a:cs typeface="+mn-cs"/>
              </a:rPr>
              <a:t>Embora a técnica de inspeção de software seja amplamente utilizada, a técnica de teste sempre será a principal técnica de</a:t>
            </a:r>
          </a:p>
          <a:p>
            <a:r>
              <a:rPr lang="pt-BR" sz="1200" b="0" i="0" u="none" strike="noStrike" kern="1200" baseline="0" dirty="0">
                <a:solidFill>
                  <a:schemeClr val="tx1"/>
                </a:solidFill>
                <a:latin typeface="+mn-lt"/>
                <a:ea typeface="+mn-ea"/>
                <a:cs typeface="+mn-cs"/>
              </a:rPr>
              <a:t>V &amp; V.</a:t>
            </a:r>
          </a:p>
          <a:p>
            <a:r>
              <a:rPr lang="pt-BR" sz="1200" b="0" i="0" u="none" strike="noStrike" kern="1200" baseline="0" dirty="0">
                <a:solidFill>
                  <a:schemeClr val="tx1"/>
                </a:solidFill>
                <a:latin typeface="+mn-lt"/>
                <a:ea typeface="+mn-ea"/>
                <a:cs typeface="+mn-cs"/>
              </a:rPr>
              <a:t>• Quando exercitamos(testamos) um programa, podemos descobrir defeitos ou inadequações através da análise de suas</a:t>
            </a:r>
          </a:p>
          <a:p>
            <a:r>
              <a:rPr lang="pt-BR" sz="1200" b="0" i="0" u="none" strike="noStrike" kern="1200" baseline="0" dirty="0">
                <a:solidFill>
                  <a:schemeClr val="tx1"/>
                </a:solidFill>
                <a:latin typeface="+mn-lt"/>
                <a:ea typeface="+mn-ea"/>
                <a:cs typeface="+mn-cs"/>
              </a:rPr>
              <a:t>saídas.</a:t>
            </a:r>
          </a:p>
          <a:p>
            <a:r>
              <a:rPr lang="pt-BR" sz="1200" b="0" i="0" u="none" strike="noStrike" kern="1200" baseline="0" dirty="0">
                <a:solidFill>
                  <a:schemeClr val="tx1"/>
                </a:solidFill>
                <a:latin typeface="+mn-lt"/>
                <a:ea typeface="+mn-ea"/>
                <a:cs typeface="+mn-cs"/>
              </a:rPr>
              <a:t>Sempre que um defeito encontrado for corrigido, novas inspeções ou testes de regressão deverão ser executados</a:t>
            </a:r>
          </a:p>
          <a:p>
            <a:r>
              <a:rPr lang="pt-BR" sz="1200" b="0" i="0" u="none" strike="noStrike" kern="1200" baseline="0" dirty="0">
                <a:solidFill>
                  <a:schemeClr val="tx1"/>
                </a:solidFill>
                <a:latin typeface="+mn-lt"/>
                <a:ea typeface="+mn-ea"/>
                <a:cs typeface="+mn-cs"/>
              </a:rPr>
              <a:t>novamente para garantir que a mudança não introduziu novos defeitos.</a:t>
            </a:r>
          </a:p>
          <a:p>
            <a:r>
              <a:rPr lang="pt-BR" sz="1200" b="0" i="0" u="none" strike="noStrike" kern="1200" baseline="0" dirty="0">
                <a:solidFill>
                  <a:schemeClr val="tx1"/>
                </a:solidFill>
                <a:latin typeface="+mn-lt"/>
                <a:ea typeface="+mn-ea"/>
                <a:cs typeface="+mn-cs"/>
              </a:rPr>
              <a:t>• Na prática, esse processo é muito dispendioso, por isso, no plano de testes, deverão ser identificadas as dependências</a:t>
            </a:r>
          </a:p>
          <a:p>
            <a:r>
              <a:rPr lang="pt-BR" sz="1200" b="0" i="0" u="none" strike="noStrike" kern="1200" baseline="0" dirty="0">
                <a:solidFill>
                  <a:schemeClr val="tx1"/>
                </a:solidFill>
                <a:latin typeface="+mn-lt"/>
                <a:ea typeface="+mn-ea"/>
                <a:cs typeface="+mn-cs"/>
              </a:rPr>
              <a:t>entre componentes e os testes associados a estes componentes.</a:t>
            </a:r>
          </a:p>
          <a:p>
            <a:r>
              <a:rPr lang="pt-BR" sz="1200" b="0" i="0" u="none" strike="noStrike" kern="1200" baseline="0" dirty="0">
                <a:solidFill>
                  <a:schemeClr val="tx1"/>
                </a:solidFill>
                <a:latin typeface="+mn-lt"/>
                <a:ea typeface="+mn-ea"/>
                <a:cs typeface="+mn-cs"/>
              </a:rPr>
              <a:t>• Assim, quando um componente for modificado, poderão ser executados somente os casos de testes a ele associado.</a:t>
            </a:r>
            <a:endParaRPr lang="pt-BR" dirty="0"/>
          </a:p>
        </p:txBody>
      </p:sp>
      <p:sp>
        <p:nvSpPr>
          <p:cNvPr id="4" name="Espaço Reservado para Número de Slide 3"/>
          <p:cNvSpPr>
            <a:spLocks noGrp="1"/>
          </p:cNvSpPr>
          <p:nvPr>
            <p:ph type="sldNum" sz="quarter" idx="10"/>
          </p:nvPr>
        </p:nvSpPr>
        <p:spPr/>
        <p:txBody>
          <a:bodyPr/>
          <a:lstStyle/>
          <a:p>
            <a:fld id="{A08209D2-1585-4389-8901-EF432171261B}" type="slidenum">
              <a:rPr lang="pt-BR" smtClean="0"/>
              <a:t>9</a:t>
            </a:fld>
            <a:endParaRPr lang="pt-BR"/>
          </a:p>
        </p:txBody>
      </p:sp>
    </p:spTree>
    <p:extLst>
      <p:ext uri="{BB962C8B-B14F-4D97-AF65-F5344CB8AC3E}">
        <p14:creationId xmlns:p14="http://schemas.microsoft.com/office/powerpoint/2010/main" val="3171476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8" name="Título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pt-BR"/>
              <a:t>Clique para editar o estilo do título mestre</a:t>
            </a:r>
            <a:endParaRPr kumimoji="0" lang="en-US"/>
          </a:p>
        </p:txBody>
      </p:sp>
      <p:sp>
        <p:nvSpPr>
          <p:cNvPr id="9" name="Subtítulo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a:t>Clique para editar o estilo do subtítulo mestre</a:t>
            </a:r>
            <a:endParaRPr kumimoji="0" lang="en-US"/>
          </a:p>
        </p:txBody>
      </p:sp>
      <p:sp>
        <p:nvSpPr>
          <p:cNvPr id="28" name="Espaço Reservado para Data 27"/>
          <p:cNvSpPr>
            <a:spLocks noGrp="1"/>
          </p:cNvSpPr>
          <p:nvPr>
            <p:ph type="dt" sz="half" idx="10"/>
          </p:nvPr>
        </p:nvSpPr>
        <p:spPr>
          <a:xfrm>
            <a:off x="6400800" y="6355080"/>
            <a:ext cx="2286000" cy="365760"/>
          </a:xfrm>
        </p:spPr>
        <p:txBody>
          <a:bodyPr/>
          <a:lstStyle>
            <a:lvl1pPr>
              <a:defRPr sz="1400"/>
            </a:lvl1pPr>
          </a:lstStyle>
          <a:p>
            <a:fld id="{4CAC820F-2FAE-47A2-9DE1-6B0CBE6B4423}" type="datetimeFigureOut">
              <a:rPr lang="pt-BR" smtClean="0"/>
              <a:t>20/03/2023</a:t>
            </a:fld>
            <a:endParaRPr lang="pt-BR"/>
          </a:p>
        </p:txBody>
      </p:sp>
      <p:sp>
        <p:nvSpPr>
          <p:cNvPr id="17" name="Espaço Reservado para Rodapé 16"/>
          <p:cNvSpPr>
            <a:spLocks noGrp="1"/>
          </p:cNvSpPr>
          <p:nvPr>
            <p:ph type="ftr" sz="quarter" idx="11"/>
          </p:nvPr>
        </p:nvSpPr>
        <p:spPr>
          <a:xfrm>
            <a:off x="2898648" y="6355080"/>
            <a:ext cx="3474720" cy="365760"/>
          </a:xfrm>
        </p:spPr>
        <p:txBody>
          <a:bodyPr/>
          <a:lstStyle/>
          <a:p>
            <a:endParaRPr lang="pt-BR"/>
          </a:p>
        </p:txBody>
      </p:sp>
      <p:sp>
        <p:nvSpPr>
          <p:cNvPr id="29" name="Espaço Reservado para Número de Slide 28"/>
          <p:cNvSpPr>
            <a:spLocks noGrp="1"/>
          </p:cNvSpPr>
          <p:nvPr>
            <p:ph type="sldNum" sz="quarter" idx="12"/>
          </p:nvPr>
        </p:nvSpPr>
        <p:spPr>
          <a:xfrm>
            <a:off x="1216152" y="6355080"/>
            <a:ext cx="1219200" cy="365760"/>
          </a:xfrm>
        </p:spPr>
        <p:txBody>
          <a:bodyPr/>
          <a:lstStyle/>
          <a:p>
            <a:fld id="{A3C76A3B-B4B2-4A67-9E31-BBEB1A1B170A}" type="slidenum">
              <a:rPr lang="pt-BR" smtClean="0"/>
              <a:t>‹nº›</a:t>
            </a:fld>
            <a:endParaRPr lang="pt-BR"/>
          </a:p>
        </p:txBody>
      </p:sp>
      <p:sp>
        <p:nvSpPr>
          <p:cNvPr id="21" name="Retângulo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tângulo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tângulo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tângulo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4CAC820F-2FAE-47A2-9DE1-6B0CBE6B4423}" type="datetimeFigureOut">
              <a:rPr lang="pt-BR" smtClean="0"/>
              <a:t>20/03/2023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3C76A3B-B4B2-4A67-9E31-BBEB1A1B170A}"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kumimoji="0" lang="pt-BR"/>
              <a:t>Clique para editar o estilo do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4CAC820F-2FAE-47A2-9DE1-6B0CBE6B4423}" type="datetimeFigureOut">
              <a:rPr lang="pt-BR" smtClean="0"/>
              <a:t>20/03/2023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3C76A3B-B4B2-4A67-9E31-BBEB1A1B170A}" type="slidenum">
              <a:rPr lang="pt-BR" smtClean="0"/>
              <a:t>‹nº›</a:t>
            </a:fld>
            <a:endParaRPr lang="pt-BR"/>
          </a:p>
        </p:txBody>
      </p:sp>
      <p:sp>
        <p:nvSpPr>
          <p:cNvPr id="7" name="Conector reto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Triângulo isósceles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Conector reto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4" name="Espaço Reservado para Data 3"/>
          <p:cNvSpPr>
            <a:spLocks noGrp="1"/>
          </p:cNvSpPr>
          <p:nvPr>
            <p:ph type="dt" sz="half" idx="10"/>
          </p:nvPr>
        </p:nvSpPr>
        <p:spPr/>
        <p:txBody>
          <a:bodyPr/>
          <a:lstStyle/>
          <a:p>
            <a:fld id="{4CAC820F-2FAE-47A2-9DE1-6B0CBE6B4423}" type="datetimeFigureOut">
              <a:rPr lang="pt-BR" smtClean="0"/>
              <a:t>20/03/2023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3C76A3B-B4B2-4A67-9E31-BBEB1A1B170A}" type="slidenum">
              <a:rPr lang="pt-BR" smtClean="0"/>
              <a:t>‹nº›</a:t>
            </a:fld>
            <a:endParaRPr lang="pt-BR"/>
          </a:p>
        </p:txBody>
      </p:sp>
      <p:sp>
        <p:nvSpPr>
          <p:cNvPr id="8" name="Espaço Reservado para Conteúdo 7"/>
          <p:cNvSpPr>
            <a:spLocks noGrp="1"/>
          </p:cNvSpPr>
          <p:nvPr>
            <p:ph sz="quarter" idx="1"/>
          </p:nvPr>
        </p:nvSpPr>
        <p:spPr>
          <a:xfrm>
            <a:off x="457200" y="1219200"/>
            <a:ext cx="8229600" cy="4937760"/>
          </a:xfrm>
        </p:spPr>
        <p:txBody>
          <a:body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pt-BR"/>
              <a:t>Clique para editar o estilo do título mestre</a:t>
            </a:r>
            <a:endParaRPr kumimoji="0" lang="en-US"/>
          </a:p>
        </p:txBody>
      </p:sp>
      <p:sp>
        <p:nvSpPr>
          <p:cNvPr id="3" name="Espaço Reservado para Texto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a:t>Clique para editar os estilos do texto mestre</a:t>
            </a:r>
          </a:p>
        </p:txBody>
      </p:sp>
      <p:sp>
        <p:nvSpPr>
          <p:cNvPr id="4" name="Espaço Reservado para Data 3"/>
          <p:cNvSpPr>
            <a:spLocks noGrp="1"/>
          </p:cNvSpPr>
          <p:nvPr>
            <p:ph type="dt" sz="half" idx="10"/>
          </p:nvPr>
        </p:nvSpPr>
        <p:spPr>
          <a:xfrm>
            <a:off x="6400800" y="6355080"/>
            <a:ext cx="2286000" cy="365760"/>
          </a:xfrm>
        </p:spPr>
        <p:txBody>
          <a:bodyPr/>
          <a:lstStyle/>
          <a:p>
            <a:fld id="{4CAC820F-2FAE-47A2-9DE1-6B0CBE6B4423}" type="datetimeFigureOut">
              <a:rPr lang="pt-BR" smtClean="0"/>
              <a:t>20/03/2023</a:t>
            </a:fld>
            <a:endParaRPr lang="pt-BR"/>
          </a:p>
        </p:txBody>
      </p:sp>
      <p:sp>
        <p:nvSpPr>
          <p:cNvPr id="5" name="Espaço Reservado para Rodapé 4"/>
          <p:cNvSpPr>
            <a:spLocks noGrp="1"/>
          </p:cNvSpPr>
          <p:nvPr>
            <p:ph type="ftr" sz="quarter" idx="11"/>
          </p:nvPr>
        </p:nvSpPr>
        <p:spPr>
          <a:xfrm>
            <a:off x="2898648" y="6355080"/>
            <a:ext cx="3474720" cy="365760"/>
          </a:xfrm>
        </p:spPr>
        <p:txBody>
          <a:bodyPr/>
          <a:lstStyle/>
          <a:p>
            <a:endParaRPr lang="pt-BR"/>
          </a:p>
        </p:txBody>
      </p:sp>
      <p:sp>
        <p:nvSpPr>
          <p:cNvPr id="6" name="Espaço Reservado para Número de Slide 5"/>
          <p:cNvSpPr>
            <a:spLocks noGrp="1"/>
          </p:cNvSpPr>
          <p:nvPr>
            <p:ph type="sldNum" sz="quarter" idx="12"/>
          </p:nvPr>
        </p:nvSpPr>
        <p:spPr>
          <a:xfrm>
            <a:off x="1069848" y="6355080"/>
            <a:ext cx="1520952" cy="365760"/>
          </a:xfrm>
        </p:spPr>
        <p:txBody>
          <a:bodyPr/>
          <a:lstStyle/>
          <a:p>
            <a:fld id="{A3C76A3B-B4B2-4A67-9E31-BBEB1A1B170A}" type="slidenum">
              <a:rPr lang="pt-BR" smtClean="0"/>
              <a:t>‹nº›</a:t>
            </a:fld>
            <a:endParaRPr lang="pt-BR"/>
          </a:p>
        </p:txBody>
      </p:sp>
      <p:sp>
        <p:nvSpPr>
          <p:cNvPr id="7" name="Retângulo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tângulo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600"/>
            <a:ext cx="8229600" cy="914400"/>
          </a:xfrm>
        </p:spPr>
        <p:txBody>
          <a:bodyPr/>
          <a:lstStyle/>
          <a:p>
            <a:r>
              <a:rPr kumimoji="0" lang="pt-BR"/>
              <a:t>Clique para editar o estilo do título mestre</a:t>
            </a:r>
            <a:endParaRPr kumimoji="0" lang="en-US"/>
          </a:p>
        </p:txBody>
      </p:sp>
      <p:sp>
        <p:nvSpPr>
          <p:cNvPr id="5" name="Espaço Reservado para Data 4"/>
          <p:cNvSpPr>
            <a:spLocks noGrp="1"/>
          </p:cNvSpPr>
          <p:nvPr>
            <p:ph type="dt" sz="half" idx="10"/>
          </p:nvPr>
        </p:nvSpPr>
        <p:spPr/>
        <p:txBody>
          <a:bodyPr/>
          <a:lstStyle/>
          <a:p>
            <a:fld id="{4CAC820F-2FAE-47A2-9DE1-6B0CBE6B4423}" type="datetimeFigureOut">
              <a:rPr lang="pt-BR" smtClean="0"/>
              <a:t>20/03/2023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3C76A3B-B4B2-4A67-9E31-BBEB1A1B170A}" type="slidenum">
              <a:rPr lang="pt-BR" smtClean="0"/>
              <a:t>‹nº›</a:t>
            </a:fld>
            <a:endParaRPr lang="pt-BR"/>
          </a:p>
        </p:txBody>
      </p:sp>
      <p:sp>
        <p:nvSpPr>
          <p:cNvPr id="9" name="Espaço Reservado para Conteúdo 8"/>
          <p:cNvSpPr>
            <a:spLocks noGrp="1"/>
          </p:cNvSpPr>
          <p:nvPr>
            <p:ph sz="quarter" idx="1"/>
          </p:nvPr>
        </p:nvSpPr>
        <p:spPr>
          <a:xfrm>
            <a:off x="457200" y="1219200"/>
            <a:ext cx="4041648" cy="4937760"/>
          </a:xfrm>
        </p:spPr>
        <p:txBody>
          <a:body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11" name="Espaço Reservado para Conteúdo 10"/>
          <p:cNvSpPr>
            <a:spLocks noGrp="1"/>
          </p:cNvSpPr>
          <p:nvPr>
            <p:ph sz="quarter" idx="2"/>
          </p:nvPr>
        </p:nvSpPr>
        <p:spPr>
          <a:xfrm>
            <a:off x="4632198" y="1216152"/>
            <a:ext cx="4041648" cy="4937760"/>
          </a:xfrm>
        </p:spPr>
        <p:txBody>
          <a:body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600"/>
            <a:ext cx="8229600" cy="914400"/>
          </a:xfrm>
        </p:spPr>
        <p:txBody>
          <a:bodyPr anchor="ctr"/>
          <a:lstStyle>
            <a:lvl1pPr>
              <a:defRPr/>
            </a:lvl1pPr>
          </a:lstStyle>
          <a:p>
            <a:r>
              <a:rPr kumimoji="0" lang="pt-BR"/>
              <a:t>Clique para editar o estilo do título mestre</a:t>
            </a:r>
            <a:endParaRPr kumimoji="0" lang="en-US"/>
          </a:p>
        </p:txBody>
      </p:sp>
      <p:sp>
        <p:nvSpPr>
          <p:cNvPr id="3" name="Espaço Reservado para Texto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a:t>Clique para editar os estilos do texto mestre</a:t>
            </a:r>
          </a:p>
        </p:txBody>
      </p:sp>
      <p:sp>
        <p:nvSpPr>
          <p:cNvPr id="4" name="Espaço Reservado para Texto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a:t>Clique para editar os estilos do texto mestre</a:t>
            </a:r>
          </a:p>
        </p:txBody>
      </p:sp>
      <p:sp>
        <p:nvSpPr>
          <p:cNvPr id="7" name="Espaço Reservado para Data 6"/>
          <p:cNvSpPr>
            <a:spLocks noGrp="1"/>
          </p:cNvSpPr>
          <p:nvPr>
            <p:ph type="dt" sz="half" idx="10"/>
          </p:nvPr>
        </p:nvSpPr>
        <p:spPr/>
        <p:txBody>
          <a:bodyPr/>
          <a:lstStyle/>
          <a:p>
            <a:fld id="{4CAC820F-2FAE-47A2-9DE1-6B0CBE6B4423}" type="datetimeFigureOut">
              <a:rPr lang="pt-BR" smtClean="0"/>
              <a:t>20/03/2023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A3C76A3B-B4B2-4A67-9E31-BBEB1A1B170A}" type="slidenum">
              <a:rPr lang="pt-BR" smtClean="0"/>
              <a:t>‹nº›</a:t>
            </a:fld>
            <a:endParaRPr lang="pt-BR"/>
          </a:p>
        </p:txBody>
      </p:sp>
      <p:sp>
        <p:nvSpPr>
          <p:cNvPr id="11" name="Espaço Reservado para Conteúdo 10"/>
          <p:cNvSpPr>
            <a:spLocks noGrp="1"/>
          </p:cNvSpPr>
          <p:nvPr>
            <p:ph sz="quarter" idx="2"/>
          </p:nvPr>
        </p:nvSpPr>
        <p:spPr>
          <a:xfrm>
            <a:off x="457200" y="2133600"/>
            <a:ext cx="4038600" cy="4038600"/>
          </a:xfrm>
        </p:spPr>
        <p:txBody>
          <a:body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13" name="Espaço Reservado para Conteúdo 12"/>
          <p:cNvSpPr>
            <a:spLocks noGrp="1"/>
          </p:cNvSpPr>
          <p:nvPr>
            <p:ph sz="quarter" idx="4"/>
          </p:nvPr>
        </p:nvSpPr>
        <p:spPr>
          <a:xfrm>
            <a:off x="4648200" y="2133600"/>
            <a:ext cx="4038600" cy="4038600"/>
          </a:xfrm>
        </p:spPr>
        <p:txBody>
          <a:body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600"/>
            <a:ext cx="8229600" cy="914400"/>
          </a:xfrm>
        </p:spPr>
        <p:txBody>
          <a:bodyPr/>
          <a:lstStyle/>
          <a:p>
            <a:r>
              <a:rPr kumimoji="0" lang="pt-BR"/>
              <a:t>Clique para editar o estilo do título mestre</a:t>
            </a:r>
            <a:endParaRPr kumimoji="0" lang="en-US"/>
          </a:p>
        </p:txBody>
      </p:sp>
      <p:sp>
        <p:nvSpPr>
          <p:cNvPr id="3" name="Espaço Reservado para Data 2"/>
          <p:cNvSpPr>
            <a:spLocks noGrp="1"/>
          </p:cNvSpPr>
          <p:nvPr>
            <p:ph type="dt" sz="half" idx="10"/>
          </p:nvPr>
        </p:nvSpPr>
        <p:spPr/>
        <p:txBody>
          <a:bodyPr/>
          <a:lstStyle/>
          <a:p>
            <a:fld id="{4CAC820F-2FAE-47A2-9DE1-6B0CBE6B4423}" type="datetimeFigureOut">
              <a:rPr lang="pt-BR" smtClean="0"/>
              <a:t>20/03/2023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A3C76A3B-B4B2-4A67-9E31-BBEB1A1B170A}" type="slidenum">
              <a:rPr lang="pt-BR" smtClean="0"/>
              <a:t>‹nº›</a:t>
            </a:fld>
            <a:endParaRPr lang="pt-BR"/>
          </a:p>
        </p:txBody>
      </p:sp>
      <p:sp>
        <p:nvSpPr>
          <p:cNvPr id="6" name="Triângulo isósceles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4CAC820F-2FAE-47A2-9DE1-6B0CBE6B4423}" type="datetimeFigureOut">
              <a:rPr lang="pt-BR" smtClean="0"/>
              <a:t>20/03/2023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A3C76A3B-B4B2-4A67-9E31-BBEB1A1B170A}" type="slidenum">
              <a:rPr lang="pt-BR" smtClean="0"/>
              <a:t>‹nº›</a:t>
            </a:fld>
            <a:endParaRPr lang="pt-BR"/>
          </a:p>
        </p:txBody>
      </p:sp>
      <p:sp>
        <p:nvSpPr>
          <p:cNvPr id="5" name="Conector reto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Triângulo isósceles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pt-BR"/>
              <a:t>Clique para editar o estilo do título mestre</a:t>
            </a:r>
            <a:endParaRPr kumimoji="0" lang="en-US"/>
          </a:p>
        </p:txBody>
      </p:sp>
      <p:sp>
        <p:nvSpPr>
          <p:cNvPr id="3" name="Espaço Reservado para Texto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pt-BR"/>
              <a:t>Clique para editar os estilos do texto mestre</a:t>
            </a:r>
          </a:p>
        </p:txBody>
      </p:sp>
      <p:sp>
        <p:nvSpPr>
          <p:cNvPr id="5" name="Espaço Reservado para Data 4"/>
          <p:cNvSpPr>
            <a:spLocks noGrp="1"/>
          </p:cNvSpPr>
          <p:nvPr>
            <p:ph type="dt" sz="half" idx="10"/>
          </p:nvPr>
        </p:nvSpPr>
        <p:spPr/>
        <p:txBody>
          <a:bodyPr/>
          <a:lstStyle/>
          <a:p>
            <a:fld id="{4CAC820F-2FAE-47A2-9DE1-6B0CBE6B4423}" type="datetimeFigureOut">
              <a:rPr lang="pt-BR" smtClean="0"/>
              <a:t>20/03/2023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3C76A3B-B4B2-4A67-9E31-BBEB1A1B170A}" type="slidenum">
              <a:rPr lang="pt-BR" smtClean="0"/>
              <a:t>‹nº›</a:t>
            </a:fld>
            <a:endParaRPr lang="pt-BR"/>
          </a:p>
        </p:txBody>
      </p:sp>
      <p:sp>
        <p:nvSpPr>
          <p:cNvPr id="8" name="Conector reto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Conector reto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Triângulo isósceles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ço Reservado para Conteúdo 11"/>
          <p:cNvSpPr>
            <a:spLocks noGrp="1"/>
          </p:cNvSpPr>
          <p:nvPr>
            <p:ph sz="quarter" idx="1"/>
          </p:nvPr>
        </p:nvSpPr>
        <p:spPr>
          <a:xfrm>
            <a:off x="304800" y="304800"/>
            <a:ext cx="5715000" cy="5715000"/>
          </a:xfrm>
        </p:spPr>
        <p:txBody>
          <a:body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pt-BR"/>
              <a:t>Clique para editar o estilo do título mestre</a:t>
            </a:r>
            <a:endParaRPr kumimoji="0" lang="en-US"/>
          </a:p>
        </p:txBody>
      </p:sp>
      <p:sp>
        <p:nvSpPr>
          <p:cNvPr id="3" name="Espaço Reservado para Imagem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pt-BR"/>
              <a:t>Clique no ícone para adicionar uma imagem</a:t>
            </a:r>
            <a:endParaRPr kumimoji="0" lang="en-US" dirty="0"/>
          </a:p>
        </p:txBody>
      </p:sp>
      <p:sp>
        <p:nvSpPr>
          <p:cNvPr id="4" name="Espaço Reservado para Texto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pt-BR"/>
              <a:t>Clique para editar os estilos do texto mestre</a:t>
            </a:r>
          </a:p>
        </p:txBody>
      </p:sp>
      <p:sp>
        <p:nvSpPr>
          <p:cNvPr id="5" name="Espaço Reservado para Data 4"/>
          <p:cNvSpPr>
            <a:spLocks noGrp="1"/>
          </p:cNvSpPr>
          <p:nvPr>
            <p:ph type="dt" sz="half" idx="10"/>
          </p:nvPr>
        </p:nvSpPr>
        <p:spPr/>
        <p:txBody>
          <a:bodyPr/>
          <a:lstStyle/>
          <a:p>
            <a:fld id="{4CAC820F-2FAE-47A2-9DE1-6B0CBE6B4423}" type="datetimeFigureOut">
              <a:rPr lang="pt-BR" smtClean="0"/>
              <a:t>20/03/2023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3C76A3B-B4B2-4A67-9E31-BBEB1A1B170A}" type="slidenum">
              <a:rPr lang="pt-BR" smtClean="0"/>
              <a:t>‹nº›</a:t>
            </a:fld>
            <a:endParaRPr lang="pt-BR"/>
          </a:p>
        </p:txBody>
      </p:sp>
      <p:sp>
        <p:nvSpPr>
          <p:cNvPr id="8" name="Conector reto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Triângulo isósceles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ço Reservado para Título 21"/>
          <p:cNvSpPr>
            <a:spLocks noGrp="1"/>
          </p:cNvSpPr>
          <p:nvPr>
            <p:ph type="title"/>
          </p:nvPr>
        </p:nvSpPr>
        <p:spPr>
          <a:xfrm>
            <a:off x="457200" y="152400"/>
            <a:ext cx="8229600" cy="990600"/>
          </a:xfrm>
          <a:prstGeom prst="rect">
            <a:avLst/>
          </a:prstGeom>
        </p:spPr>
        <p:txBody>
          <a:bodyPr vert="horz" anchor="b" anchorCtr="0">
            <a:normAutofit/>
          </a:bodyPr>
          <a:lstStyle/>
          <a:p>
            <a:r>
              <a:rPr kumimoji="0" lang="pt-BR"/>
              <a:t>Clique para editar o estilo do título mestre</a:t>
            </a:r>
            <a:endParaRPr kumimoji="0" lang="en-US"/>
          </a:p>
        </p:txBody>
      </p:sp>
      <p:sp>
        <p:nvSpPr>
          <p:cNvPr id="13" name="Espaço Reservado para Texto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pt-BR"/>
              <a:t>Clique para editar os estilos do texto mestre</a:t>
            </a:r>
          </a:p>
          <a:p>
            <a:pPr lvl="1" eaLnBrk="1" latinLnBrk="0" hangingPunct="1"/>
            <a:r>
              <a:rPr kumimoji="0" lang="pt-BR"/>
              <a:t>Segundo nível</a:t>
            </a:r>
          </a:p>
          <a:p>
            <a:pPr lvl="2" eaLnBrk="1" latinLnBrk="0" hangingPunct="1"/>
            <a:r>
              <a:rPr kumimoji="0" lang="pt-BR"/>
              <a:t>Terceiro nível</a:t>
            </a:r>
          </a:p>
          <a:p>
            <a:pPr lvl="3" eaLnBrk="1" latinLnBrk="0" hangingPunct="1"/>
            <a:r>
              <a:rPr kumimoji="0" lang="pt-BR"/>
              <a:t>Quarto nível</a:t>
            </a:r>
          </a:p>
          <a:p>
            <a:pPr lvl="4" eaLnBrk="1" latinLnBrk="0" hangingPunct="1"/>
            <a:r>
              <a:rPr kumimoji="0" lang="pt-BR"/>
              <a:t>Quinto nível</a:t>
            </a:r>
            <a:endParaRPr kumimoji="0" lang="en-US"/>
          </a:p>
        </p:txBody>
      </p:sp>
      <p:sp>
        <p:nvSpPr>
          <p:cNvPr id="14" name="Espaço Reservado para Data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4CAC820F-2FAE-47A2-9DE1-6B0CBE6B4423}" type="datetimeFigureOut">
              <a:rPr lang="pt-BR" smtClean="0"/>
              <a:t>20/03/2023</a:t>
            </a:fld>
            <a:endParaRPr lang="pt-BR"/>
          </a:p>
        </p:txBody>
      </p:sp>
      <p:sp>
        <p:nvSpPr>
          <p:cNvPr id="3" name="Espaço Reservado para Rodapé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pt-BR"/>
          </a:p>
        </p:txBody>
      </p:sp>
      <p:sp>
        <p:nvSpPr>
          <p:cNvPr id="23" name="Espaço Reservado para Número de Slide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A3C76A3B-B4B2-4A67-9E31-BBEB1A1B170A}" type="slidenum">
              <a:rPr lang="pt-BR" smtClean="0"/>
              <a:t>‹nº›</a:t>
            </a:fld>
            <a:endParaRPr lang="pt-BR"/>
          </a:p>
        </p:txBody>
      </p:sp>
      <p:sp>
        <p:nvSpPr>
          <p:cNvPr id="28" name="Conector reto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Conector reto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Triângulo isósceles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Verificação e Validação</a:t>
            </a:r>
          </a:p>
        </p:txBody>
      </p:sp>
      <p:sp>
        <p:nvSpPr>
          <p:cNvPr id="3" name="Subtítulo 2"/>
          <p:cNvSpPr>
            <a:spLocks noGrp="1"/>
          </p:cNvSpPr>
          <p:nvPr>
            <p:ph type="subTitle" idx="1"/>
          </p:nvPr>
        </p:nvSpPr>
        <p:spPr/>
        <p:txBody>
          <a:bodyPr/>
          <a:lstStyle/>
          <a:p>
            <a:r>
              <a:rPr lang="pt-BR" dirty="0" err="1"/>
              <a:t>Profa</a:t>
            </a:r>
            <a:r>
              <a:rPr lang="pt-BR" dirty="0"/>
              <a:t>. </a:t>
            </a:r>
            <a:r>
              <a:rPr lang="pt-BR" dirty="0" err="1"/>
              <a:t>Lucilia</a:t>
            </a:r>
            <a:r>
              <a:rPr lang="pt-BR" dirty="0"/>
              <a:t> Yoshie </a:t>
            </a:r>
            <a:r>
              <a:rPr lang="pt-BR" dirty="0" err="1"/>
              <a:t>Araki</a:t>
            </a:r>
            <a:endParaRPr lang="pt-BR" dirty="0"/>
          </a:p>
        </p:txBody>
      </p:sp>
      <p:pic>
        <p:nvPicPr>
          <p:cNvPr id="4098" name="Picture 2" descr="http://noticias.universia.com.br/br/images/imagenes%20especiales/c/ch/che/check-list-trabalho-pesquis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484784"/>
            <a:ext cx="3238500" cy="185737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thumbs.dreamstime.com/z/valida%C3%A7%C3%A3o-do-%C3%ADcone-32265559.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27426" y="368335"/>
            <a:ext cx="3264297" cy="32181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ppt_w</p:attrName>
                                        </p:attrNameLst>
                                      </p:cBhvr>
                                      <p:tavLst>
                                        <p:tav tm="0">
                                          <p:val>
                                            <p:fltVal val="0"/>
                                          </p:val>
                                        </p:tav>
                                        <p:tav tm="100000">
                                          <p:val>
                                            <p:strVal val="#ppt_w"/>
                                          </p:val>
                                        </p:tav>
                                      </p:tavLst>
                                    </p:anim>
                                    <p:anim calcmode="lin" valueType="num">
                                      <p:cBhvr>
                                        <p:cTn id="8" dur="1000" fill="hold"/>
                                        <p:tgtEl>
                                          <p:spTgt spid="4098"/>
                                        </p:tgtEl>
                                        <p:attrNameLst>
                                          <p:attrName>ppt_h</p:attrName>
                                        </p:attrNameLst>
                                      </p:cBhvr>
                                      <p:tavLst>
                                        <p:tav tm="0">
                                          <p:val>
                                            <p:fltVal val="0"/>
                                          </p:val>
                                        </p:tav>
                                        <p:tav tm="100000">
                                          <p:val>
                                            <p:strVal val="#ppt_h"/>
                                          </p:val>
                                        </p:tav>
                                      </p:tavLst>
                                    </p:anim>
                                    <p:anim calcmode="lin" valueType="num">
                                      <p:cBhvr>
                                        <p:cTn id="9" dur="1000" fill="hold"/>
                                        <p:tgtEl>
                                          <p:spTgt spid="4098"/>
                                        </p:tgtEl>
                                        <p:attrNameLst>
                                          <p:attrName>style.rotation</p:attrName>
                                        </p:attrNameLst>
                                      </p:cBhvr>
                                      <p:tavLst>
                                        <p:tav tm="0">
                                          <p:val>
                                            <p:fltVal val="90"/>
                                          </p:val>
                                        </p:tav>
                                        <p:tav tm="100000">
                                          <p:val>
                                            <p:fltVal val="0"/>
                                          </p:val>
                                        </p:tav>
                                      </p:tavLst>
                                    </p:anim>
                                    <p:animEffect transition="in" filter="fade">
                                      <p:cBhvr>
                                        <p:cTn id="10" dur="1000"/>
                                        <p:tgtEl>
                                          <p:spTgt spid="409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4100"/>
                                        </p:tgtEl>
                                        <p:attrNameLst>
                                          <p:attrName>style.visibility</p:attrName>
                                        </p:attrNameLst>
                                      </p:cBhvr>
                                      <p:to>
                                        <p:strVal val="visible"/>
                                      </p:to>
                                    </p:set>
                                    <p:anim calcmode="lin" valueType="num">
                                      <p:cBhvr>
                                        <p:cTn id="15" dur="1000" fill="hold"/>
                                        <p:tgtEl>
                                          <p:spTgt spid="4100"/>
                                        </p:tgtEl>
                                        <p:attrNameLst>
                                          <p:attrName>ppt_w</p:attrName>
                                        </p:attrNameLst>
                                      </p:cBhvr>
                                      <p:tavLst>
                                        <p:tav tm="0">
                                          <p:val>
                                            <p:fltVal val="0"/>
                                          </p:val>
                                        </p:tav>
                                        <p:tav tm="100000">
                                          <p:val>
                                            <p:strVal val="#ppt_w"/>
                                          </p:val>
                                        </p:tav>
                                      </p:tavLst>
                                    </p:anim>
                                    <p:anim calcmode="lin" valueType="num">
                                      <p:cBhvr>
                                        <p:cTn id="16" dur="1000" fill="hold"/>
                                        <p:tgtEl>
                                          <p:spTgt spid="4100"/>
                                        </p:tgtEl>
                                        <p:attrNameLst>
                                          <p:attrName>ppt_h</p:attrName>
                                        </p:attrNameLst>
                                      </p:cBhvr>
                                      <p:tavLst>
                                        <p:tav tm="0">
                                          <p:val>
                                            <p:fltVal val="0"/>
                                          </p:val>
                                        </p:tav>
                                        <p:tav tm="100000">
                                          <p:val>
                                            <p:strVal val="#ppt_h"/>
                                          </p:val>
                                        </p:tav>
                                      </p:tavLst>
                                    </p:anim>
                                    <p:anim calcmode="lin" valueType="num">
                                      <p:cBhvr>
                                        <p:cTn id="17" dur="1000" fill="hold"/>
                                        <p:tgtEl>
                                          <p:spTgt spid="4100"/>
                                        </p:tgtEl>
                                        <p:attrNameLst>
                                          <p:attrName>style.rotation</p:attrName>
                                        </p:attrNameLst>
                                      </p:cBhvr>
                                      <p:tavLst>
                                        <p:tav tm="0">
                                          <p:val>
                                            <p:fltVal val="90"/>
                                          </p:val>
                                        </p:tav>
                                        <p:tav tm="100000">
                                          <p:val>
                                            <p:fltVal val="0"/>
                                          </p:val>
                                        </p:tav>
                                      </p:tavLst>
                                    </p:anim>
                                    <p:animEffect transition="in" filter="fade">
                                      <p:cBhvr>
                                        <p:cTn id="18" dur="10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Planejamento de V &amp; V</a:t>
            </a:r>
          </a:p>
        </p:txBody>
      </p:sp>
      <p:sp>
        <p:nvSpPr>
          <p:cNvPr id="3" name="Espaço Reservado para Conteúdo 2"/>
          <p:cNvSpPr>
            <a:spLocks noGrp="1"/>
          </p:cNvSpPr>
          <p:nvPr>
            <p:ph sz="quarter" idx="1"/>
          </p:nvPr>
        </p:nvSpPr>
        <p:spPr/>
        <p:txBody>
          <a:bodyPr/>
          <a:lstStyle/>
          <a:p>
            <a:r>
              <a:rPr lang="pt-BR" dirty="0"/>
              <a:t>O planejamento deve começar no início do processo de desenvolvimento.</a:t>
            </a:r>
          </a:p>
          <a:p>
            <a:endParaRPr lang="pt-BR" dirty="0"/>
          </a:p>
          <a:p>
            <a:r>
              <a:rPr lang="pt-BR" dirty="0"/>
              <a:t>Durante o planejamento, devemos decidir sobre:</a:t>
            </a:r>
          </a:p>
          <a:p>
            <a:pPr lvl="1"/>
            <a:r>
              <a:rPr lang="pt-BR" dirty="0"/>
              <a:t>o equilíbrio entre as verificações estáticas e dinâmicas</a:t>
            </a:r>
          </a:p>
          <a:p>
            <a:pPr lvl="1"/>
            <a:r>
              <a:rPr lang="pt-BR" dirty="0"/>
              <a:t>definir padrões e procedimentos para inspeções e testes</a:t>
            </a:r>
          </a:p>
          <a:p>
            <a:pPr lvl="1"/>
            <a:r>
              <a:rPr lang="pt-BR" dirty="0"/>
              <a:t>definir o plano de testes.</a:t>
            </a:r>
          </a:p>
        </p:txBody>
      </p:sp>
    </p:spTree>
    <p:extLst>
      <p:ext uri="{BB962C8B-B14F-4D97-AF65-F5344CB8AC3E}">
        <p14:creationId xmlns:p14="http://schemas.microsoft.com/office/powerpoint/2010/main" val="1517526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Inspeção de Software</a:t>
            </a:r>
          </a:p>
        </p:txBody>
      </p:sp>
      <p:sp>
        <p:nvSpPr>
          <p:cNvPr id="3" name="Espaço Reservado para Conteúdo 2"/>
          <p:cNvSpPr>
            <a:spLocks noGrp="1"/>
          </p:cNvSpPr>
          <p:nvPr>
            <p:ph sz="quarter" idx="1"/>
          </p:nvPr>
        </p:nvSpPr>
        <p:spPr/>
        <p:txBody>
          <a:bodyPr/>
          <a:lstStyle/>
          <a:p>
            <a:r>
              <a:rPr lang="pt-BR" dirty="0"/>
              <a:t>Envolve pessoas examinando uma representação de software para descobrir anomalias e defeitos.</a:t>
            </a:r>
          </a:p>
          <a:p>
            <a:endParaRPr lang="pt-BR" dirty="0"/>
          </a:p>
          <a:p>
            <a:r>
              <a:rPr lang="pt-BR" dirty="0"/>
              <a:t>Não há a necessidade de execução do sistema, assim pode ser usada antes da implementação.</a:t>
            </a:r>
          </a:p>
          <a:p>
            <a:endParaRPr lang="pt-BR" dirty="0"/>
          </a:p>
          <a:p>
            <a:r>
              <a:rPr lang="pt-BR" dirty="0"/>
              <a:t>Pode ser aplicada a qualquer representação do sistema (requisitos, projeto, código-fonte, dados de teste, etc.)</a:t>
            </a:r>
          </a:p>
          <a:p>
            <a:endParaRPr lang="pt-BR" dirty="0"/>
          </a:p>
          <a:p>
            <a:r>
              <a:rPr lang="pt-BR" dirty="0"/>
              <a:t>Técnica muito eficaz para a descoberta de erros.</a:t>
            </a:r>
          </a:p>
        </p:txBody>
      </p:sp>
    </p:spTree>
    <p:extLst>
      <p:ext uri="{BB962C8B-B14F-4D97-AF65-F5344CB8AC3E}">
        <p14:creationId xmlns:p14="http://schemas.microsoft.com/office/powerpoint/2010/main" val="3411962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Processo de Inspeção</a:t>
            </a:r>
          </a:p>
        </p:txBody>
      </p:sp>
      <p:sp>
        <p:nvSpPr>
          <p:cNvPr id="3" name="Espaço Reservado para Conteúdo 2"/>
          <p:cNvSpPr>
            <a:spLocks noGrp="1"/>
          </p:cNvSpPr>
          <p:nvPr>
            <p:ph sz="quarter" idx="1"/>
          </p:nvPr>
        </p:nvSpPr>
        <p:spPr/>
        <p:txBody>
          <a:bodyPr/>
          <a:lstStyle/>
          <a:p>
            <a:endParaRPr lang="pt-B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12776"/>
            <a:ext cx="8517707" cy="4970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769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Checagem de Análise Estática</a:t>
            </a:r>
          </a:p>
        </p:txBody>
      </p:sp>
      <p:pic>
        <p:nvPicPr>
          <p:cNvPr id="2050"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63720" y="1470676"/>
            <a:ext cx="8980280" cy="4838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9120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Referências</a:t>
            </a:r>
          </a:p>
        </p:txBody>
      </p:sp>
      <p:sp>
        <p:nvSpPr>
          <p:cNvPr id="3" name="Espaço Reservado para Conteúdo 2"/>
          <p:cNvSpPr>
            <a:spLocks noGrp="1"/>
          </p:cNvSpPr>
          <p:nvPr>
            <p:ph sz="quarter" idx="1"/>
          </p:nvPr>
        </p:nvSpPr>
        <p:spPr/>
        <p:txBody>
          <a:bodyPr/>
          <a:lstStyle/>
          <a:p>
            <a:r>
              <a:rPr lang="pt-BR" dirty="0"/>
              <a:t>ROCHA, Ana R. C.; MALDONADO, José C. e WEBER, </a:t>
            </a:r>
            <a:r>
              <a:rPr lang="pt-BR" dirty="0" err="1"/>
              <a:t>Kirval</a:t>
            </a:r>
            <a:r>
              <a:rPr lang="pt-BR" dirty="0"/>
              <a:t> C. Qualidade de Software – Teoria e Prática. 1ª Edição. Editora </a:t>
            </a:r>
            <a:r>
              <a:rPr lang="pt-BR" dirty="0" err="1"/>
              <a:t>Prentice</a:t>
            </a:r>
            <a:r>
              <a:rPr lang="pt-BR" dirty="0"/>
              <a:t> Hall.</a:t>
            </a:r>
          </a:p>
          <a:p>
            <a:r>
              <a:rPr lang="pt-BR" dirty="0"/>
              <a:t>KOSCIANSKI, André; SOARES, Michel dos S. Qualidade de Software. 2ª Edição. Editora </a:t>
            </a:r>
            <a:r>
              <a:rPr lang="pt-BR" dirty="0" err="1"/>
              <a:t>Novatec</a:t>
            </a:r>
            <a:r>
              <a:rPr lang="pt-BR" dirty="0"/>
              <a:t>.</a:t>
            </a:r>
          </a:p>
          <a:p>
            <a:r>
              <a:rPr lang="pt-BR" dirty="0"/>
              <a:t>BARTIÉ, Alexandre. Garantia da Qualidade de Software. 13ª tiragem. Editora Campus.</a:t>
            </a:r>
          </a:p>
          <a:p>
            <a:endParaRPr lang="pt-B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	</a:t>
            </a:r>
          </a:p>
        </p:txBody>
      </p:sp>
      <p:sp>
        <p:nvSpPr>
          <p:cNvPr id="3" name="Espaço Reservado para Conteúdo 2"/>
          <p:cNvSpPr>
            <a:spLocks noGrp="1"/>
          </p:cNvSpPr>
          <p:nvPr>
            <p:ph sz="quarter" idx="1"/>
          </p:nvPr>
        </p:nvSpPr>
        <p:spPr/>
        <p:txBody>
          <a:bodyPr>
            <a:normAutofit lnSpcReduction="10000"/>
          </a:bodyPr>
          <a:lstStyle/>
          <a:p>
            <a:r>
              <a:rPr lang="pt-BR" dirty="0"/>
              <a:t>Um programa em desenvolvimento deve ser verificado antes e depois do processo de implementação para certificar e garantir que ele atende a sua especificação e a funcionalidade esperada pelo cliente/usuário.</a:t>
            </a:r>
          </a:p>
          <a:p>
            <a:endParaRPr lang="pt-BR" dirty="0"/>
          </a:p>
          <a:p>
            <a:r>
              <a:rPr lang="pt-BR" dirty="0"/>
              <a:t>Esses processos de verificação e análise são chamados de Verificação e Validação (V &amp; V).</a:t>
            </a:r>
          </a:p>
          <a:p>
            <a:endParaRPr lang="pt-BR" dirty="0"/>
          </a:p>
          <a:p>
            <a:r>
              <a:rPr lang="pt-BR" dirty="0"/>
              <a:t>V &amp; V asseguram que o software cumpra com suas especificações e atenda às necessidades dos usuários.</a:t>
            </a:r>
          </a:p>
        </p:txBody>
      </p:sp>
    </p:spTree>
    <p:extLst>
      <p:ext uri="{BB962C8B-B14F-4D97-AF65-F5344CB8AC3E}">
        <p14:creationId xmlns:p14="http://schemas.microsoft.com/office/powerpoint/2010/main" val="3461654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sz="quarter" idx="1"/>
          </p:nvPr>
        </p:nvSpPr>
        <p:spPr/>
        <p:txBody>
          <a:bodyPr>
            <a:normAutofit fontScale="92500" lnSpcReduction="10000"/>
          </a:bodyPr>
          <a:lstStyle/>
          <a:p>
            <a:r>
              <a:rPr lang="pt-BR" dirty="0"/>
              <a:t>V &amp; V inicia com revisões de requisitos e continua ao longo das revisões de projeto e das inspeções de código até o teste do produto.</a:t>
            </a:r>
          </a:p>
          <a:p>
            <a:endParaRPr lang="pt-BR" dirty="0"/>
          </a:p>
          <a:p>
            <a:r>
              <a:rPr lang="pt-BR" dirty="0"/>
              <a:t>O objetivo principal de V &amp; V é estabelecer confiança de que o sistema de software está “adequado a seu propósito”.</a:t>
            </a:r>
          </a:p>
          <a:p>
            <a:endParaRPr lang="pt-BR" dirty="0"/>
          </a:p>
          <a:p>
            <a:r>
              <a:rPr lang="pt-BR" dirty="0"/>
              <a:t>Isso não significa que o programa tenha que ser livre de defeitos. Significa que o sistema deve ser suficientemente bom para o uso pretendido. O tipo de uso irá determinar o grau de confiança que será necessário.</a:t>
            </a:r>
          </a:p>
        </p:txBody>
      </p:sp>
    </p:spTree>
    <p:extLst>
      <p:ext uri="{BB962C8B-B14F-4D97-AF65-F5344CB8AC3E}">
        <p14:creationId xmlns:p14="http://schemas.microsoft.com/office/powerpoint/2010/main" val="520214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sz="quarter" idx="1"/>
          </p:nvPr>
        </p:nvSpPr>
        <p:spPr/>
        <p:txBody>
          <a:bodyPr/>
          <a:lstStyle/>
          <a:p>
            <a:endParaRPr lang="pt-BR" dirty="0"/>
          </a:p>
          <a:p>
            <a:r>
              <a:rPr lang="pt-BR" dirty="0"/>
              <a:t>Técnicas de Verificação e Validação são fundamentais para identificar se um software possui defeitos e está de acordo com o especificado.</a:t>
            </a:r>
          </a:p>
          <a:p>
            <a:endParaRPr lang="pt-B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Verificação, Validação, Testes</a:t>
            </a:r>
          </a:p>
        </p:txBody>
      </p:sp>
      <p:sp>
        <p:nvSpPr>
          <p:cNvPr id="3" name="Espaço Reservado para Conteúdo 2"/>
          <p:cNvSpPr>
            <a:spLocks noGrp="1"/>
          </p:cNvSpPr>
          <p:nvPr>
            <p:ph sz="quarter" idx="1"/>
          </p:nvPr>
        </p:nvSpPr>
        <p:spPr/>
        <p:txBody>
          <a:bodyPr>
            <a:normAutofit/>
          </a:bodyPr>
          <a:lstStyle/>
          <a:p>
            <a:endParaRPr lang="pt-BR" dirty="0"/>
          </a:p>
          <a:p>
            <a:r>
              <a:rPr lang="pt-BR" dirty="0"/>
              <a:t>Testar tem se mostrado ao longo dos séculos a maneira mais eficiente de verificar se algo está se comportando de forma correta.</a:t>
            </a:r>
          </a:p>
          <a:p>
            <a:endParaRPr lang="pt-BR" dirty="0"/>
          </a:p>
          <a:p>
            <a:r>
              <a:rPr lang="pt-BR" dirty="0"/>
              <a:t>Para que problemas sejam descobertos antes do sistema ser entregue para o cliente, executamos uma série de atividades que chamamos de </a:t>
            </a:r>
            <a:r>
              <a:rPr lang="pt-BR" b="1" dirty="0"/>
              <a:t>Validação, Verificação e Teste.</a:t>
            </a:r>
            <a:endParaRPr lang="pt-B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Verificação e Validação</a:t>
            </a:r>
          </a:p>
        </p:txBody>
      </p:sp>
      <p:pic>
        <p:nvPicPr>
          <p:cNvPr id="1027" name="Picture 3"/>
          <p:cNvPicPr>
            <a:picLocks noGrp="1" noChangeAspect="1" noChangeArrowheads="1"/>
          </p:cNvPicPr>
          <p:nvPr>
            <p:ph sz="quarter" idx="1"/>
          </p:nvPr>
        </p:nvPicPr>
        <p:blipFill>
          <a:blip r:embed="rId3"/>
          <a:srcRect/>
          <a:stretch>
            <a:fillRect/>
          </a:stretch>
        </p:blipFill>
        <p:spPr bwMode="auto">
          <a:xfrm>
            <a:off x="571472" y="1500174"/>
            <a:ext cx="8085439" cy="4497402"/>
          </a:xfrm>
          <a:prstGeom prst="rect">
            <a:avLst/>
          </a:prstGeom>
          <a:noFill/>
          <a:ln w="9525">
            <a:noFill/>
            <a:miter lim="800000"/>
            <a:headEnd/>
            <a:tailEnd/>
          </a:ln>
          <a:effectLst/>
        </p:spPr>
      </p:pic>
      <p:sp>
        <p:nvSpPr>
          <p:cNvPr id="3" name="Retângulo 2"/>
          <p:cNvSpPr/>
          <p:nvPr/>
        </p:nvSpPr>
        <p:spPr>
          <a:xfrm>
            <a:off x="5940152" y="1556792"/>
            <a:ext cx="2376264"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Processo de V &amp; V</a:t>
            </a:r>
          </a:p>
        </p:txBody>
      </p:sp>
      <p:sp>
        <p:nvSpPr>
          <p:cNvPr id="3" name="Espaço Reservado para Conteúdo 2"/>
          <p:cNvSpPr>
            <a:spLocks noGrp="1"/>
          </p:cNvSpPr>
          <p:nvPr>
            <p:ph sz="quarter" idx="1"/>
          </p:nvPr>
        </p:nvSpPr>
        <p:spPr/>
        <p:txBody>
          <a:bodyPr>
            <a:normAutofit/>
          </a:bodyPr>
          <a:lstStyle/>
          <a:p>
            <a:r>
              <a:rPr lang="pt-BR" dirty="0"/>
              <a:t>Engloba todo o ciclo de vida</a:t>
            </a:r>
          </a:p>
          <a:p>
            <a:endParaRPr lang="pt-BR" dirty="0"/>
          </a:p>
          <a:p>
            <a:r>
              <a:rPr lang="pt-BR" dirty="0"/>
              <a:t> É aplicado em cada estágio no processo de desenvolvimento.</a:t>
            </a:r>
          </a:p>
          <a:p>
            <a:endParaRPr lang="pt-BR" dirty="0"/>
          </a:p>
          <a:p>
            <a:r>
              <a:rPr lang="pt-BR" dirty="0"/>
              <a:t>Um de seus objetivos principais é descobrir defeitos no software.</a:t>
            </a:r>
          </a:p>
          <a:p>
            <a:endParaRPr lang="pt-BR" dirty="0"/>
          </a:p>
          <a:p>
            <a:r>
              <a:rPr lang="pt-BR" dirty="0"/>
              <a:t>Outro objetivo é assegurar que o sistema de software é ou não utilizável em uma situação operacional.</a:t>
            </a:r>
          </a:p>
        </p:txBody>
      </p:sp>
    </p:spTree>
    <p:extLst>
      <p:ext uri="{BB962C8B-B14F-4D97-AF65-F5344CB8AC3E}">
        <p14:creationId xmlns:p14="http://schemas.microsoft.com/office/powerpoint/2010/main" val="3661099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que deve ser Validado e Verificado?</a:t>
            </a:r>
          </a:p>
        </p:txBody>
      </p:sp>
      <p:pic>
        <p:nvPicPr>
          <p:cNvPr id="2050" name="Picture 2"/>
          <p:cNvPicPr>
            <a:picLocks noGrp="1" noChangeAspect="1" noChangeArrowheads="1"/>
          </p:cNvPicPr>
          <p:nvPr>
            <p:ph sz="quarter" idx="1"/>
          </p:nvPr>
        </p:nvPicPr>
        <p:blipFill>
          <a:blip r:embed="rId3"/>
          <a:srcRect/>
          <a:stretch>
            <a:fillRect/>
          </a:stretch>
        </p:blipFill>
        <p:spPr bwMode="auto">
          <a:xfrm>
            <a:off x="790575" y="1296987"/>
            <a:ext cx="7562850" cy="47815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Técnicas de Verificação e Validação</a:t>
            </a:r>
          </a:p>
        </p:txBody>
      </p:sp>
      <p:sp>
        <p:nvSpPr>
          <p:cNvPr id="3" name="Espaço Reservado para Conteúdo 2"/>
          <p:cNvSpPr>
            <a:spLocks noGrp="1"/>
          </p:cNvSpPr>
          <p:nvPr>
            <p:ph sz="quarter" idx="1"/>
          </p:nvPr>
        </p:nvSpPr>
        <p:spPr/>
        <p:txBody>
          <a:bodyPr/>
          <a:lstStyle/>
          <a:p>
            <a:pPr lvl="1"/>
            <a:endParaRPr lang="pt-BR" dirty="0"/>
          </a:p>
          <a:p>
            <a:pPr lvl="1"/>
            <a:endParaRPr lang="pt-BR" dirty="0"/>
          </a:p>
          <a:p>
            <a:pPr lvl="1"/>
            <a:endParaRPr lang="pt-BR" dirty="0"/>
          </a:p>
          <a:p>
            <a:pPr lvl="1"/>
            <a:endParaRPr lang="pt-BR" dirty="0"/>
          </a:p>
          <a:p>
            <a:pPr lvl="1"/>
            <a:endParaRPr lang="pt-BR" dirty="0"/>
          </a:p>
          <a:p>
            <a:pPr lvl="1"/>
            <a:endParaRPr lang="pt-BR" dirty="0"/>
          </a:p>
          <a:p>
            <a:pPr lvl="1"/>
            <a:endParaRPr lang="pt-BR" dirty="0"/>
          </a:p>
          <a:p>
            <a:pPr lvl="1"/>
            <a:endParaRPr lang="pt-BR" dirty="0"/>
          </a:p>
        </p:txBody>
      </p:sp>
      <p:pic>
        <p:nvPicPr>
          <p:cNvPr id="3076" name="Picture 4"/>
          <p:cNvPicPr>
            <a:picLocks noChangeAspect="1" noChangeArrowheads="1"/>
          </p:cNvPicPr>
          <p:nvPr/>
        </p:nvPicPr>
        <p:blipFill>
          <a:blip r:embed="rId3"/>
          <a:srcRect/>
          <a:stretch>
            <a:fillRect/>
          </a:stretch>
        </p:blipFill>
        <p:spPr bwMode="auto">
          <a:xfrm>
            <a:off x="500841" y="1714488"/>
            <a:ext cx="8527047" cy="2928958"/>
          </a:xfrm>
          <a:prstGeom prst="rect">
            <a:avLst/>
          </a:prstGeom>
          <a:noFill/>
          <a:ln w="9525">
            <a:noFill/>
            <a:miter lim="800000"/>
            <a:headEnd/>
            <a:tailEnd/>
          </a:ln>
          <a:effectLst/>
        </p:spPr>
      </p:pic>
      <p:sp>
        <p:nvSpPr>
          <p:cNvPr id="4" name="CaixaDeTexto 3"/>
          <p:cNvSpPr txBox="1"/>
          <p:nvPr/>
        </p:nvSpPr>
        <p:spPr>
          <a:xfrm>
            <a:off x="500841" y="4554256"/>
            <a:ext cx="8175615" cy="1092607"/>
          </a:xfrm>
          <a:prstGeom prst="rect">
            <a:avLst/>
          </a:prstGeom>
          <a:noFill/>
        </p:spPr>
        <p:txBody>
          <a:bodyPr wrap="square" rtlCol="0">
            <a:spAutoFit/>
          </a:bodyPr>
          <a:lstStyle/>
          <a:p>
            <a:pPr marL="285750" indent="-285750">
              <a:buFont typeface="Arial" panose="020B0604020202020204" pitchFamily="34" charset="0"/>
              <a:buChar char="•"/>
            </a:pPr>
            <a:r>
              <a:rPr lang="pt-BR" sz="2300" dirty="0"/>
              <a:t>  Teste de Depuração</a:t>
            </a:r>
          </a:p>
          <a:p>
            <a:pPr lvl="1"/>
            <a:r>
              <a:rPr lang="pt-BR" dirty="0"/>
              <a:t>    - </a:t>
            </a:r>
            <a:r>
              <a:rPr lang="pt-BR" sz="2100" dirty="0"/>
              <a:t>Processo que localiza e corrige os defeitos descobertos durante o processo de V &amp; V</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em">
  <a:themeElements>
    <a:clrScheme name="Origem">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em">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m">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1384</TotalTime>
  <Words>1565</Words>
  <Application>Microsoft Office PowerPoint</Application>
  <PresentationFormat>Apresentação na tela (4:3)</PresentationFormat>
  <Paragraphs>119</Paragraphs>
  <Slides>14</Slides>
  <Notes>14</Notes>
  <HiddenSlides>3</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14</vt:i4>
      </vt:variant>
    </vt:vector>
  </HeadingPairs>
  <TitlesOfParts>
    <vt:vector size="21" baseType="lpstr">
      <vt:lpstr>Arial</vt:lpstr>
      <vt:lpstr>Bookman Old Style</vt:lpstr>
      <vt:lpstr>Calibri</vt:lpstr>
      <vt:lpstr>Gill Sans MT</vt:lpstr>
      <vt:lpstr>Wingdings</vt:lpstr>
      <vt:lpstr>Wingdings 3</vt:lpstr>
      <vt:lpstr>Origem</vt:lpstr>
      <vt:lpstr>Verificação e Validação</vt:lpstr>
      <vt:lpstr>Introdução </vt:lpstr>
      <vt:lpstr>Introdução</vt:lpstr>
      <vt:lpstr>Introdução</vt:lpstr>
      <vt:lpstr>Verificação, Validação, Testes</vt:lpstr>
      <vt:lpstr>Verificação e Validação</vt:lpstr>
      <vt:lpstr>Processo de V &amp; V</vt:lpstr>
      <vt:lpstr>O que deve ser Validado e Verificado?</vt:lpstr>
      <vt:lpstr>Técnicas de Verificação e Validação</vt:lpstr>
      <vt:lpstr>Planejamento de V &amp; V</vt:lpstr>
      <vt:lpstr>Inspeção de Software</vt:lpstr>
      <vt:lpstr>Processo de Inspeção</vt:lpstr>
      <vt:lpstr>Checagem de Análise Estática</vt:lpstr>
      <vt:lpstr>Referências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Validação e Verificação</dc:title>
  <dc:creator>Lucilia</dc:creator>
  <cp:lastModifiedBy>Lucilia</cp:lastModifiedBy>
  <cp:revision>43</cp:revision>
  <cp:lastPrinted>2015-03-09T17:16:48Z</cp:lastPrinted>
  <dcterms:created xsi:type="dcterms:W3CDTF">2014-07-15T11:44:39Z</dcterms:created>
  <dcterms:modified xsi:type="dcterms:W3CDTF">2023-03-21T01:11:03Z</dcterms:modified>
</cp:coreProperties>
</file>