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6" r:id="rId11"/>
    <p:sldId id="277" r:id="rId12"/>
    <p:sldId id="274" r:id="rId13"/>
    <p:sldId id="278" r:id="rId14"/>
    <p:sldId id="279" r:id="rId15"/>
    <p:sldId id="273" r:id="rId16"/>
    <p:sldId id="280" r:id="rId17"/>
    <p:sldId id="281" r:id="rId18"/>
    <p:sldId id="282" r:id="rId19"/>
    <p:sldId id="284" r:id="rId20"/>
    <p:sldId id="304" r:id="rId21"/>
    <p:sldId id="305" r:id="rId22"/>
    <p:sldId id="306" r:id="rId23"/>
    <p:sldId id="301" r:id="rId24"/>
    <p:sldId id="302" r:id="rId25"/>
    <p:sldId id="303" r:id="rId26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latin typeface="Calibri" panose="020F0502020204030204"/>
              </a:rPr>
              <a:t>Clique para mover o slide</a:t>
            </a:r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latin typeface="Times New Roman" panose="02020603050405020304"/>
              </a:rPr>
              <a:t> 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latin typeface="Times New Roman" panose="02020603050405020304"/>
              </a:rPr>
              <a:t> 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latin typeface="Times New Roman" panose="02020603050405020304"/>
              </a:rPr>
              <a:t> 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A4349B84-FE75-4892-9988-30025C4507D1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/>
          </p:nvPr>
        </p:nvSpPr>
        <p:spPr/>
      </p:sp>
      <p:sp>
        <p:nvSpPr>
          <p:cNvPr id="3" name="Espaço Reservado para Texto 2"/>
          <p:cNvSpPr/>
          <p:nvPr>
            <p:ph type="body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 panose="020F0302020204030204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C3329F-258E-4835-9191-9A3CBD39407A}" type="datetime">
              <a:rPr lang="pt-BR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BA25ED-E8DC-4E4E-99C5-FB232A7A2C04}" type="slidenum">
              <a:rPr lang="pt-BR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 panose="020F0502020204030204"/>
              </a:rPr>
              <a:t>Clique para editar o formato do texto da estrutura de tópicos</a:t>
            </a:r>
            <a:endParaRPr lang="pt-BR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2.º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 panose="020F0502020204030204"/>
              </a:rPr>
              <a:t>3.º nível da estrutura de tópicos</a:t>
            </a:r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 panose="020F0502020204030204"/>
              </a:rPr>
              <a:t>4.º nível da estrutura de tópicos</a:t>
            </a:r>
            <a:endParaRPr lang="pt-BR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 panose="020F050202020403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6435" y="2781300"/>
            <a:ext cx="7771765" cy="132715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lang="pt-BR" sz="4000" b="1" strike="noStrike" spc="-1">
                <a:solidFill>
                  <a:srgbClr val="000000"/>
                </a:solidFill>
                <a:latin typeface="Calibri" panose="020F0502020204030204"/>
                <a:ea typeface="Arial" panose="020B0604020202020204"/>
              </a:rPr>
              <a:t>Clean Code:</a:t>
            </a:r>
            <a:endParaRPr lang="pt-BR" sz="4000" b="1" strike="noStrike" spc="-1">
              <a:solidFill>
                <a:srgbClr val="000000"/>
              </a:solidFill>
              <a:latin typeface="Calibri" panose="020F0502020204030204"/>
              <a:ea typeface="Arial" panose="020B0604020202020204"/>
            </a:endParaRPr>
          </a:p>
          <a:p>
            <a:pPr algn="ctr"/>
            <a:r>
              <a:rPr lang="pt-BR" sz="4000" b="1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S.O.L.I.D</a:t>
            </a:r>
            <a:endParaRPr lang="pt-BR" sz="4000" b="1" strike="noStrike" spc="-1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880735" y="4460875"/>
            <a:ext cx="2577465" cy="4800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pt-BR" sz="3200" b="0" strike="noStrike" spc="-1">
                <a:solidFill>
                  <a:srgbClr val="000000"/>
                </a:solidFill>
                <a:latin typeface="Calibri" panose="020F0502020204030204"/>
              </a:rPr>
              <a:t>Raul Cardoso</a:t>
            </a:r>
            <a:endParaRPr lang="pt-BR" sz="3200" b="0" strike="noStrike" spc="-1">
              <a:latin typeface="Arial" panose="020B0604020202020204"/>
              <a:ea typeface="Arial" panose="020B0604020202020204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196975"/>
            <a:ext cx="7626350" cy="2682240"/>
          </a:xfrm>
          <a:prstGeom prst="rect">
            <a:avLst/>
          </a:prstGeom>
        </p:spPr>
      </p:pic>
      <p:pic>
        <p:nvPicPr>
          <p:cNvPr id="6" name="Imagem 5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4004945"/>
            <a:ext cx="42767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400" b="1">
                <a:solidFill>
                  <a:srgbClr val="FF0000"/>
                </a:solidFill>
                <a:sym typeface="+mn-ea"/>
              </a:rPr>
              <a:t>O</a:t>
            </a:r>
            <a:r>
              <a:rPr lang="pt-BR" altLang="en-US" sz="2400" b="1">
                <a:sym typeface="+mn-ea"/>
              </a:rPr>
              <a:t>pen-Closed Principle</a:t>
            </a:r>
            <a:r>
              <a:rPr lang="pt-BR" altLang="en-US" sz="2400">
                <a:sym typeface="+mn-ea"/>
              </a:rPr>
              <a:t> (Princípio Aberto-Fechado)</a:t>
            </a:r>
            <a:endParaRPr lang="pt-BR" altLang="en-US" sz="240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57200" y="2466340"/>
            <a:ext cx="8228965" cy="1925320"/>
          </a:xfrm>
        </p:spPr>
        <p:txBody>
          <a:bodyPr>
            <a:normAutofit fontScale="90000" lnSpcReduction="10000"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Objetos e/ou entidades devem estar abertos para extensão, mas fechados para modificação.</a:t>
            </a:r>
            <a:endParaRPr lang="pt-BR" altLang="en-US" sz="200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>
                <a:sym typeface="+mn-ea"/>
              </a:rPr>
              <a:t>Novas alterações devem estender e não modificar o fonte.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Alterações são </a:t>
            </a:r>
            <a:r>
              <a:rPr lang="pt-BR" altLang="en-US" sz="2000" b="1">
                <a:solidFill>
                  <a:srgbClr val="FF0000"/>
                </a:solidFill>
              </a:rPr>
              <a:t>perigosas</a:t>
            </a:r>
            <a:r>
              <a:rPr lang="pt-BR" altLang="en-US" sz="2000"/>
              <a:t>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De preferência a Interfaces.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S.O</a:t>
            </a:r>
            <a:endParaRPr lang="pt-BR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268730"/>
            <a:ext cx="8046720" cy="4408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1798320"/>
            <a:ext cx="6031865" cy="3260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400" b="1">
                <a:solidFill>
                  <a:srgbClr val="FF0000"/>
                </a:solidFill>
                <a:sym typeface="+mn-ea"/>
              </a:rPr>
              <a:t>L</a:t>
            </a:r>
            <a:r>
              <a:rPr lang="pt-BR" altLang="en-US" sz="2400" b="1">
                <a:sym typeface="+mn-ea"/>
              </a:rPr>
              <a:t>iskov Substitution Principle</a:t>
            </a:r>
            <a:r>
              <a:rPr lang="pt-BR" altLang="en-US" sz="2400">
                <a:sym typeface="+mn-ea"/>
              </a:rPr>
              <a:t> (Princípio da substituição de Liskov) - </a:t>
            </a:r>
            <a:r>
              <a:rPr lang="pt-BR" altLang="en-US" sz="2400" b="1">
                <a:sym typeface="+mn-ea"/>
              </a:rPr>
              <a:t>Herança</a:t>
            </a:r>
            <a:endParaRPr lang="pt-BR" altLang="en-US" sz="2400" b="1">
              <a:sym typeface="+mn-e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57200" y="2420620"/>
            <a:ext cx="8228965" cy="1896110"/>
          </a:xfrm>
        </p:spPr>
        <p:txBody>
          <a:bodyPr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Se S é um subtipo de T, então os objetos do tipo T, em um programa, podem ser substituídos pelos objetos de tipo S sem que seja necessário alterar as propriedades deste programa.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Injeção de depêndencia;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Composição;</a:t>
            </a:r>
            <a:endParaRPr lang="pt-BR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Imagem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998855"/>
            <a:ext cx="4627245" cy="3794760"/>
          </a:xfrm>
          <a:prstGeom prst="rect">
            <a:avLst/>
          </a:prstGeom>
        </p:spPr>
      </p:pic>
      <p:pic>
        <p:nvPicPr>
          <p:cNvPr id="6" name="Imagem 5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4940935"/>
            <a:ext cx="4576445" cy="921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Imagem 4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1052830"/>
            <a:ext cx="6257925" cy="2466975"/>
          </a:xfrm>
          <a:prstGeom prst="rect">
            <a:avLst/>
          </a:prstGeom>
        </p:spPr>
      </p:pic>
      <p:pic>
        <p:nvPicPr>
          <p:cNvPr id="6" name="Imagem 5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" y="3716655"/>
            <a:ext cx="734377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6360" y="3248025"/>
            <a:ext cx="3890645" cy="2514600"/>
          </a:xfrm>
          <a:prstGeom prst="rect">
            <a:avLst/>
          </a:prstGeom>
        </p:spPr>
      </p:pic>
      <p:pic>
        <p:nvPicPr>
          <p:cNvPr id="5" name="Imagem 4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60" y="1252855"/>
            <a:ext cx="3890645" cy="1911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400" b="1">
                <a:solidFill>
                  <a:srgbClr val="FF0000"/>
                </a:solidFill>
                <a:sym typeface="+mn-ea"/>
              </a:rPr>
              <a:t>I</a:t>
            </a:r>
            <a:r>
              <a:rPr lang="pt-BR" altLang="en-US" sz="2400" b="1">
                <a:sym typeface="+mn-ea"/>
              </a:rPr>
              <a:t>nterface Segregation Principle</a:t>
            </a:r>
            <a:r>
              <a:rPr lang="pt-BR" altLang="en-US" sz="2400">
                <a:sym typeface="+mn-ea"/>
              </a:rPr>
              <a:t> (Princípio da Segregação da Interface)</a:t>
            </a:r>
            <a:endParaRPr lang="pt-BR" altLang="en-US" sz="240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67360" y="2673350"/>
            <a:ext cx="8228965" cy="1510665"/>
          </a:xfrm>
        </p:spPr>
        <p:txBody>
          <a:bodyPr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Separação.</a:t>
            </a:r>
            <a:endParaRPr lang="pt-BR" altLang="en-US" sz="20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Classes não devem ser forçadas a depender de métodos que não serão utilizados.</a:t>
            </a:r>
            <a:endParaRPr lang="pt-BR" altLang="en-US" sz="20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Interfaces mais específicas.</a:t>
            </a:r>
            <a:endParaRPr lang="pt-BR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Imagem 5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104900"/>
            <a:ext cx="821055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800" b="1"/>
              <a:t>Princípios da orientação a Objeto</a:t>
            </a:r>
            <a:endParaRPr lang="pt-BR" altLang="en-US" sz="2800" b="1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67360" y="2583815"/>
            <a:ext cx="8228965" cy="1690370"/>
          </a:xfrm>
        </p:spPr>
        <p:txBody>
          <a:bodyPr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2400"/>
              <a:t>Coesão</a:t>
            </a:r>
            <a:endParaRPr lang="pt-BR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2400"/>
              <a:t>Encapsulamento</a:t>
            </a:r>
            <a:endParaRPr lang="pt-BR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2400"/>
              <a:t>Acoplamento</a:t>
            </a:r>
            <a:endParaRPr lang="pt-BR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795" y="2662555"/>
            <a:ext cx="70897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Imagem 4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196975"/>
            <a:ext cx="7586980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400" b="1">
                <a:solidFill>
                  <a:srgbClr val="FF0000"/>
                </a:solidFill>
                <a:sym typeface="+mn-ea"/>
              </a:rPr>
              <a:t>D</a:t>
            </a:r>
            <a:r>
              <a:rPr lang="pt-BR" altLang="en-US" sz="2400" b="1">
                <a:sym typeface="+mn-ea"/>
              </a:rPr>
              <a:t>ependency Inversion Principle</a:t>
            </a:r>
            <a:r>
              <a:rPr lang="pt-BR" altLang="en-US" sz="2400">
                <a:sym typeface="+mn-ea"/>
              </a:rPr>
              <a:t> (Princípio da inversão da dependência)</a:t>
            </a:r>
            <a:endParaRPr lang="pt-BR" altLang="en-US" sz="240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9115" y="2588895"/>
            <a:ext cx="8228965" cy="2453005"/>
          </a:xfrm>
        </p:spPr>
        <p:txBody>
          <a:bodyPr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Dependa de abstrações e não de implementações;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Diferente de Injeção de Dependência;</a:t>
            </a:r>
            <a:endParaRPr lang="pt-BR" altLang="en-US" sz="200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Inversão = Conceito.</a:t>
            </a:r>
            <a:endParaRPr lang="pt-BR" altLang="en-US" sz="200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Injeção = Pattern.</a:t>
            </a:r>
            <a:endParaRPr lang="pt-BR" altLang="en-US" sz="2000"/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Desacoplação de código.</a:t>
            </a:r>
            <a:endParaRPr lang="pt-BR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819275"/>
            <a:ext cx="76390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400" b="1"/>
              <a:t>S.O.L.I.D</a:t>
            </a:r>
            <a:endParaRPr lang="pt-BR" altLang="en-US" sz="2400" b="1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67360" y="3933190"/>
            <a:ext cx="8228965" cy="1609090"/>
          </a:xfrm>
        </p:spPr>
        <p:txBody>
          <a:bodyPr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Sistemas mais:</a:t>
            </a:r>
            <a:endParaRPr lang="pt-BR" altLang="en-US" sz="200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Robustos.</a:t>
            </a:r>
            <a:endParaRPr lang="pt-BR" altLang="en-US" sz="200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Escaláveis.</a:t>
            </a:r>
            <a:endParaRPr lang="pt-BR" altLang="en-US" sz="200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Flexíveis.</a:t>
            </a:r>
            <a:endParaRPr lang="pt-BR" altLang="en-US" sz="2000"/>
          </a:p>
        </p:txBody>
      </p:sp>
      <p:sp>
        <p:nvSpPr>
          <p:cNvPr id="4" name="Caixa de Texto 3"/>
          <p:cNvSpPr txBox="1"/>
          <p:nvPr/>
        </p:nvSpPr>
        <p:spPr>
          <a:xfrm>
            <a:off x="395605" y="1690370"/>
            <a:ext cx="822896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Código:</a:t>
            </a:r>
            <a:endParaRPr lang="pt-BR" altLang="en-US" sz="200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Mais Limpo.</a:t>
            </a:r>
            <a:endParaRPr lang="pt-BR" altLang="en-US" sz="200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Menos Acoplado.</a:t>
            </a:r>
            <a:endParaRPr lang="pt-BR" altLang="en-US" sz="200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Responsábilidade separadas.</a:t>
            </a:r>
            <a:endParaRPr lang="pt-BR" altLang="en-US" sz="200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Fácil Refatoração.</a:t>
            </a:r>
            <a:endParaRPr lang="pt-BR" altLang="en-US" sz="200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Fácil reutilização</a:t>
            </a:r>
            <a:endParaRPr lang="pt-BR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800" b="1"/>
              <a:t>Coesão</a:t>
            </a:r>
            <a:endParaRPr lang="pt-BR" altLang="en-US" sz="2800" b="1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57200" y="1604645"/>
            <a:ext cx="3966845" cy="3977005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400"/>
              <a:t>Exemplo de classe coesa:</a:t>
            </a:r>
            <a:endParaRPr lang="pt-BR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 sz="2400"/>
          </a:p>
        </p:txBody>
      </p:sp>
      <p:pic>
        <p:nvPicPr>
          <p:cNvPr id="4" name="Imagem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2132330"/>
            <a:ext cx="4629150" cy="32766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5508625" y="2132330"/>
            <a:ext cx="3660140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Apenas atributos e métodos  pertinentes a classe Pessoa</a:t>
            </a:r>
            <a:endParaRPr lang="pt-BR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Apenas uma responsabilidade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800" b="1">
                <a:sym typeface="+mn-ea"/>
              </a:rPr>
              <a:t>Coesão</a:t>
            </a:r>
            <a:br>
              <a:rPr lang="pt-BR" altLang="en-US" b="1"/>
            </a:b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pt-BR" altLang="en-US" sz="2400"/>
              <a:t>Exemplo de classe não coesa:</a:t>
            </a:r>
            <a:endParaRPr lang="pt-BR" altLang="en-US" sz="2400"/>
          </a:p>
        </p:txBody>
      </p:sp>
      <p:pic>
        <p:nvPicPr>
          <p:cNvPr id="4" name="Imagem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04720"/>
            <a:ext cx="3780155" cy="366839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94200" y="2207895"/>
            <a:ext cx="45700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Os atributos do endereço são muito detalhados.</a:t>
            </a:r>
            <a:endParaRPr lang="pt-BR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A formatação visual dos campos pode ser feita com uma biblioteca externa.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400" b="1"/>
              <a:t>Encapsulamento</a:t>
            </a:r>
            <a:endParaRPr lang="pt-BR" altLang="en-US" sz="2400" b="1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Proteger atributos e métodos de uma classe.</a:t>
            </a:r>
            <a:endParaRPr lang="pt-BR" altLang="en-US" sz="20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>
                <a:sym typeface="+mn-ea"/>
              </a:rPr>
              <a:t>Fornecer acesso apenas ao necessário.</a:t>
            </a:r>
            <a:endParaRPr lang="pt-BR" altLang="en-US" sz="20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Não é apenas private, geters e seters(Incompleto).</a:t>
            </a:r>
            <a:endParaRPr lang="pt-BR" altLang="en-US" sz="20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</p:txBody>
      </p:sp>
      <p:pic>
        <p:nvPicPr>
          <p:cNvPr id="4" name="Imagem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2710815"/>
            <a:ext cx="797496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400" b="1"/>
              <a:t>Acoplamento</a:t>
            </a:r>
            <a:endParaRPr lang="pt-BR" altLang="en-US" sz="2400" b="1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Dependencia entre Classes.</a:t>
            </a:r>
            <a:endParaRPr lang="pt-BR" altLang="en-US" sz="20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Uma classe A que chama uma classe B</a:t>
            </a:r>
            <a:endParaRPr lang="pt-BR" altLang="en-US" sz="20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O alto acoplamento é o problema.</a:t>
            </a:r>
            <a:endParaRPr lang="pt-BR" altLang="en-US" sz="20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A falta de encapsulamento leva ao maior acoplamento.</a:t>
            </a:r>
            <a:endParaRPr lang="pt-BR" altLang="en-US" sz="2000"/>
          </a:p>
        </p:txBody>
      </p:sp>
      <p:pic>
        <p:nvPicPr>
          <p:cNvPr id="5" name="Imagem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4293235"/>
            <a:ext cx="4525645" cy="1508760"/>
          </a:xfrm>
          <a:prstGeom prst="rect">
            <a:avLst/>
          </a:prstGeom>
        </p:spPr>
      </p:pic>
      <p:pic>
        <p:nvPicPr>
          <p:cNvPr id="6" name="Imagem 5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3307715"/>
            <a:ext cx="4424045" cy="721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2400" b="1"/>
              <a:t>S.O.L.I.D</a:t>
            </a:r>
            <a:endParaRPr lang="pt-BR" altLang="en-US" sz="2400" b="1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207645" y="2893695"/>
            <a:ext cx="8728075" cy="2199640"/>
          </a:xfrm>
        </p:spPr>
        <p:txBody>
          <a:bodyPr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 b="1">
                <a:solidFill>
                  <a:srgbClr val="FF0000"/>
                </a:solidFill>
              </a:rPr>
              <a:t>S</a:t>
            </a:r>
            <a:r>
              <a:rPr lang="pt-BR" altLang="en-US" sz="2000" b="1"/>
              <a:t>ingle Responsiblity Principle</a:t>
            </a:r>
            <a:r>
              <a:rPr lang="pt-BR" altLang="en-US" sz="2000"/>
              <a:t> (Princípio da responsabilidade única).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 b="1">
                <a:solidFill>
                  <a:srgbClr val="FF0000"/>
                </a:solidFill>
              </a:rPr>
              <a:t>O</a:t>
            </a:r>
            <a:r>
              <a:rPr lang="pt-BR" altLang="en-US" sz="2000" b="1"/>
              <a:t>pen-Closed Principle</a:t>
            </a:r>
            <a:r>
              <a:rPr lang="pt-BR" altLang="en-US" sz="2000"/>
              <a:t> (Princípio Aberto-Fechado).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 b="1">
                <a:solidFill>
                  <a:srgbClr val="FF0000"/>
                </a:solidFill>
              </a:rPr>
              <a:t>L</a:t>
            </a:r>
            <a:r>
              <a:rPr lang="pt-BR" altLang="en-US" sz="2000" b="1"/>
              <a:t>iskov Substitution Principle</a:t>
            </a:r>
            <a:r>
              <a:rPr lang="pt-BR" altLang="en-US" sz="2000"/>
              <a:t> (Princípio da substituição de Liskov).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 b="1">
                <a:solidFill>
                  <a:srgbClr val="FF0000"/>
                </a:solidFill>
              </a:rPr>
              <a:t>I</a:t>
            </a:r>
            <a:r>
              <a:rPr lang="pt-BR" altLang="en-US" sz="2000" b="1"/>
              <a:t>nterface Segregation Principle</a:t>
            </a:r>
            <a:r>
              <a:rPr lang="pt-BR" altLang="en-US" sz="2000"/>
              <a:t> (Princípio da Segregação da Interface).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 b="1">
                <a:solidFill>
                  <a:srgbClr val="FF0000"/>
                </a:solidFill>
              </a:rPr>
              <a:t>D</a:t>
            </a:r>
            <a:r>
              <a:rPr lang="pt-BR" altLang="en-US" sz="2000" b="1"/>
              <a:t>ependency Inversion Principle</a:t>
            </a:r>
            <a:r>
              <a:rPr lang="pt-BR" altLang="en-US" sz="2000"/>
              <a:t> (Princípio da inversão da dependência).</a:t>
            </a:r>
            <a:endParaRPr lang="pt-BR" altLang="en-US" sz="2000"/>
          </a:p>
        </p:txBody>
      </p:sp>
      <p:sp>
        <p:nvSpPr>
          <p:cNvPr id="5" name="Caixa de Texto 4"/>
          <p:cNvSpPr txBox="1"/>
          <p:nvPr/>
        </p:nvSpPr>
        <p:spPr>
          <a:xfrm>
            <a:off x="208280" y="2029460"/>
            <a:ext cx="8726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 b="1"/>
              <a:t>SOLID</a:t>
            </a:r>
            <a:r>
              <a:rPr lang="pt-BR" altLang="en-US" sz="2000"/>
              <a:t> - Michael Feathers.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 b="1"/>
              <a:t>Princípios</a:t>
            </a:r>
            <a:r>
              <a:rPr lang="pt-BR" altLang="en-US" sz="2000"/>
              <a:t> - Robert Cecil Martin(Uncle Bob).</a:t>
            </a:r>
            <a:endParaRPr lang="pt-BR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5475" y="365125"/>
            <a:ext cx="7889875" cy="1325245"/>
          </a:xfrm>
        </p:spPr>
        <p:txBody>
          <a:bodyPr/>
          <a:p>
            <a:r>
              <a:rPr lang="pt-BR" altLang="en-US" sz="2400" b="1">
                <a:solidFill>
                  <a:srgbClr val="FF0000"/>
                </a:solidFill>
              </a:rPr>
              <a:t>S</a:t>
            </a:r>
            <a:r>
              <a:rPr lang="pt-BR" altLang="en-US" sz="2400" b="1"/>
              <a:t>ingle Responsiblity Principle</a:t>
            </a:r>
            <a:r>
              <a:rPr lang="pt-BR" altLang="en-US" sz="2400"/>
              <a:t> (Princípio da responsabilidade única) - </a:t>
            </a:r>
            <a:r>
              <a:rPr lang="pt-BR" altLang="en-US" sz="2400" b="1"/>
              <a:t>Coesão</a:t>
            </a:r>
            <a:endParaRPr lang="pt-BR" altLang="en-US" sz="2400" b="1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55930" y="2235835"/>
            <a:ext cx="8228965" cy="2386965"/>
          </a:xfrm>
        </p:spPr>
        <p:txBody>
          <a:bodyPr>
            <a:normAutofit lnSpcReduction="10000"/>
          </a:bodyPr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Uma classe deveria ter apenas um único motivo para mudar.</a:t>
            </a:r>
            <a:endParaRPr lang="pt-BR" altLang="en-US" sz="200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Motivos relacionádos a classe.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Classe deve ser especializada em um único assunto e possuir uma única responsábilidade.</a:t>
            </a:r>
            <a:endParaRPr lang="pt-BR" altLang="en-US" sz="200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God Class.</a:t>
            </a:r>
            <a:endParaRPr lang="pt-BR" altLang="en-US" sz="200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Dificulta os testes automatizados - Mock.</a:t>
            </a:r>
            <a:endParaRPr lang="pt-BR" altLang="en-US" sz="200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altLang="en-US" sz="2000"/>
              <a:t>Dificulta a reutilização de código.</a:t>
            </a:r>
            <a:endParaRPr lang="pt-BR" altLang="en-US" sz="2000"/>
          </a:p>
        </p:txBody>
      </p:sp>
      <p:pic>
        <p:nvPicPr>
          <p:cNvPr id="4" name="Imagem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3620" y="3213100"/>
            <a:ext cx="258127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710" y="1124585"/>
            <a:ext cx="6418580" cy="4774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WPS Presentation</Application>
  <PresentationFormat/>
  <Paragraphs>103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Microsoft YaHei</vt:lpstr>
      <vt:lpstr>Arial Unicode MS</vt:lpstr>
      <vt:lpstr>DejaVu Sans</vt:lpstr>
      <vt:lpstr>Calibri</vt:lpstr>
      <vt:lpstr>Office Theme</vt:lpstr>
      <vt:lpstr>PowerPoint 演示文稿</vt:lpstr>
      <vt:lpstr>Princípios da orientação a Objeto</vt:lpstr>
      <vt:lpstr>Coesão</vt:lpstr>
      <vt:lpstr>Coesão </vt:lpstr>
      <vt:lpstr>Encapsulamento</vt:lpstr>
      <vt:lpstr>Acoplamento</vt:lpstr>
      <vt:lpstr>S.O.L.I.D</vt:lpstr>
      <vt:lpstr>Single Responsiblity Principle (Princípio da responsabilidade única) - Coesão</vt:lpstr>
      <vt:lpstr>PowerPoint 演示文稿</vt:lpstr>
      <vt:lpstr>PowerPoint 演示文稿</vt:lpstr>
      <vt:lpstr>Open-Closed Principle (Princípio Aberto-Fechado)</vt:lpstr>
      <vt:lpstr>PowerPoint 演示文稿</vt:lpstr>
      <vt:lpstr>PowerPoint 演示文稿</vt:lpstr>
      <vt:lpstr>Liskov Substitution Principle (Princípio da substituição de Liskov) - Herança</vt:lpstr>
      <vt:lpstr>PowerPoint 演示文稿</vt:lpstr>
      <vt:lpstr>PowerPoint 演示文稿</vt:lpstr>
      <vt:lpstr>PowerPoint 演示文稿</vt:lpstr>
      <vt:lpstr>Interface Segregation Principle (Princípio da Segregação da Interface)</vt:lpstr>
      <vt:lpstr>PowerPoint 演示文稿</vt:lpstr>
      <vt:lpstr>PowerPoint 演示文稿</vt:lpstr>
      <vt:lpstr>PowerPoint 演示文稿</vt:lpstr>
      <vt:lpstr>Dependency Inversion Principle (Princípio da inversão da dependência)</vt:lpstr>
      <vt:lpstr>PowerPoint 演示文稿</vt:lpstr>
      <vt:lpstr>S.O.L.I.D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</dc:creator>
  <cp:lastModifiedBy>Raul</cp:lastModifiedBy>
  <cp:revision>235</cp:revision>
  <dcterms:created xsi:type="dcterms:W3CDTF">2016-02-05T12:36:00Z</dcterms:created>
  <dcterms:modified xsi:type="dcterms:W3CDTF">2022-12-17T02:00:24Z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  <property fmtid="{D5CDD505-2E9C-101B-9397-08002B2CF9AE}" pid="12" name="ICV">
    <vt:lpwstr>A729975774604646933DAD12CF2ADD95</vt:lpwstr>
  </property>
  <property fmtid="{D5CDD505-2E9C-101B-9397-08002B2CF9AE}" pid="13" name="KSOProductBuildVer">
    <vt:lpwstr>1046-11.2.0.11440</vt:lpwstr>
  </property>
</Properties>
</file>