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Poppins"/>
      <p:regular r:id="rId13"/>
      <p:bold r:id="rId14"/>
      <p:italic r:id="rId15"/>
      <p:boldItalic r:id="rId16"/>
    </p:embeddedFont>
    <p:embeddedFont>
      <p:font typeface="Fira Sans Extra Condensed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FiraSansExtraCondensed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Poppins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oppins-italic.fntdata"/><Relationship Id="rId14" Type="http://schemas.openxmlformats.org/officeDocument/2006/relationships/font" Target="fonts/Poppins-bold.fntdata"/><Relationship Id="rId17" Type="http://schemas.openxmlformats.org/officeDocument/2006/relationships/font" Target="fonts/FiraSansExtraCondensed-regular.fntdata"/><Relationship Id="rId16" Type="http://schemas.openxmlformats.org/officeDocument/2006/relationships/font" Target="fonts/Poppins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FiraSansExtraCondensed-italic.fntdata"/><Relationship Id="rId6" Type="http://schemas.openxmlformats.org/officeDocument/2006/relationships/slide" Target="slides/slide1.xml"/><Relationship Id="rId18" Type="http://schemas.openxmlformats.org/officeDocument/2006/relationships/font" Target="fonts/FiraSansExtraCondensed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57cfa27c6b_0_8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57cfa27c6b_0_8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57cfa27c6b_0_8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57cfa27c6b_0_8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57cfa27c6b_0_8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57cfa27c6b_0_8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57cfa27c6b_0_8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57cfa27c6b_0_8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57cfa27c6b_0_8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57cfa27c6b_0_8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57cfa27c6b_0_9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57cfa27c6b_0_9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jpg"/><Relationship Id="rId4" Type="http://schemas.openxmlformats.org/officeDocument/2006/relationships/image" Target="../media/image4.png"/><Relationship Id="rId5" Type="http://schemas.openxmlformats.org/officeDocument/2006/relationships/image" Target="../media/image2.jpg"/><Relationship Id="rId6" Type="http://schemas.openxmlformats.org/officeDocument/2006/relationships/image" Target="../media/image3.png"/><Relationship Id="rId7" Type="http://schemas.openxmlformats.org/officeDocument/2006/relationships/image" Target="../media/image6.png"/><Relationship Id="rId8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jp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jpg"/><Relationship Id="rId4" Type="http://schemas.openxmlformats.org/officeDocument/2006/relationships/hyperlink" Target="https://gp25s-2023.atlassian.net/jira/software/projects/GP26S/boards/1/backlog" TargetMode="External"/><Relationship Id="rId5" Type="http://schemas.openxmlformats.org/officeDocument/2006/relationships/hyperlink" Target="https://gp25s-2023.atlassian.net/jira/software/projects/GP26S/boards/1/backlog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0" y="707025"/>
            <a:ext cx="9144000" cy="95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AE3B6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SCRUM</a:t>
            </a:r>
            <a:endParaRPr>
              <a:solidFill>
                <a:srgbClr val="FAE3B6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17085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>
                <a:solidFill>
                  <a:srgbClr val="978B7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O framework ágil mais adotado no universo tech!</a:t>
            </a:r>
            <a:endParaRPr sz="2300">
              <a:solidFill>
                <a:srgbClr val="978B7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7646300" y="4550875"/>
            <a:ext cx="1497600" cy="5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FAE3B6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Matheus Martarello</a:t>
            </a:r>
            <a:endParaRPr sz="1300">
              <a:solidFill>
                <a:srgbClr val="FAE3B6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FAE3B6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OO24S</a:t>
            </a:r>
            <a:endParaRPr sz="1300">
              <a:solidFill>
                <a:srgbClr val="FAE3B6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/>
          <p:nvPr/>
        </p:nvSpPr>
        <p:spPr>
          <a:xfrm>
            <a:off x="4045688" y="1852653"/>
            <a:ext cx="871200" cy="871200"/>
          </a:xfrm>
          <a:prstGeom prst="ellipse">
            <a:avLst/>
          </a:prstGeom>
          <a:gradFill>
            <a:gsLst>
              <a:gs pos="0">
                <a:srgbClr val="FAE3B6"/>
              </a:gs>
              <a:gs pos="100000">
                <a:srgbClr val="978B71"/>
              </a:gs>
            </a:gsLst>
            <a:lin ang="18900044" scaled="0"/>
          </a:gradFill>
          <a:ln cap="flat" cmpd="sng" w="9525">
            <a:solidFill>
              <a:srgbClr val="D6C8AC"/>
            </a:solidFill>
            <a:prstDash val="solid"/>
            <a:round/>
            <a:headEnd len="sm" w="sm" type="none"/>
            <a:tailEnd len="sm" w="sm" type="none"/>
          </a:ln>
          <a:effectLst>
            <a:outerShdw blurRad="114300" rotWithShape="0" algn="bl" dir="1920000" dist="28575">
              <a:schemeClr val="lt1">
                <a:alpha val="58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AE3B6"/>
              </a:solidFill>
            </a:endParaRPr>
          </a:p>
        </p:txBody>
      </p:sp>
      <p:sp>
        <p:nvSpPr>
          <p:cNvPr id="62" name="Google Shape;62;p14"/>
          <p:cNvSpPr/>
          <p:nvPr/>
        </p:nvSpPr>
        <p:spPr>
          <a:xfrm>
            <a:off x="2265463" y="1852553"/>
            <a:ext cx="849000" cy="871200"/>
          </a:xfrm>
          <a:prstGeom prst="ellipse">
            <a:avLst/>
          </a:prstGeom>
          <a:gradFill>
            <a:gsLst>
              <a:gs pos="0">
                <a:srgbClr val="FAE3B6"/>
              </a:gs>
              <a:gs pos="100000">
                <a:srgbClr val="978B71"/>
              </a:gs>
            </a:gsLst>
            <a:lin ang="18900044" scaled="0"/>
          </a:gradFill>
          <a:ln cap="flat" cmpd="sng" w="9525">
            <a:solidFill>
              <a:srgbClr val="D6C8AC"/>
            </a:solidFill>
            <a:prstDash val="solid"/>
            <a:round/>
            <a:headEnd len="sm" w="sm" type="none"/>
            <a:tailEnd len="sm" w="sm" type="none"/>
          </a:ln>
          <a:effectLst>
            <a:outerShdw blurRad="114300" rotWithShape="0" algn="bl" dir="1920000" dist="28575">
              <a:schemeClr val="lt1">
                <a:alpha val="58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AE3B6"/>
              </a:solidFill>
            </a:endParaRPr>
          </a:p>
        </p:txBody>
      </p:sp>
      <p:sp>
        <p:nvSpPr>
          <p:cNvPr id="63" name="Google Shape;63;p14"/>
          <p:cNvSpPr/>
          <p:nvPr/>
        </p:nvSpPr>
        <p:spPr>
          <a:xfrm>
            <a:off x="599956" y="1852653"/>
            <a:ext cx="849000" cy="871200"/>
          </a:xfrm>
          <a:prstGeom prst="ellipse">
            <a:avLst/>
          </a:prstGeom>
          <a:gradFill>
            <a:gsLst>
              <a:gs pos="0">
                <a:srgbClr val="FAE3B6"/>
              </a:gs>
              <a:gs pos="100000">
                <a:srgbClr val="978B71"/>
              </a:gs>
            </a:gsLst>
            <a:lin ang="18900044" scaled="0"/>
          </a:gradFill>
          <a:ln cap="flat" cmpd="sng" w="9525">
            <a:solidFill>
              <a:srgbClr val="D6C8AC"/>
            </a:solidFill>
            <a:prstDash val="solid"/>
            <a:round/>
            <a:headEnd len="sm" w="sm" type="none"/>
            <a:tailEnd len="sm" w="sm" type="none"/>
          </a:ln>
          <a:effectLst>
            <a:outerShdw blurRad="114300" rotWithShape="0" algn="bl" dir="1920000" dist="28575">
              <a:schemeClr val="lt1">
                <a:alpha val="58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AE3B6"/>
              </a:solidFill>
            </a:endParaRPr>
          </a:p>
        </p:txBody>
      </p:sp>
      <p:sp>
        <p:nvSpPr>
          <p:cNvPr id="64" name="Google Shape;64;p14"/>
          <p:cNvSpPr txBox="1"/>
          <p:nvPr>
            <p:ph type="ctrTitle"/>
          </p:nvPr>
        </p:nvSpPr>
        <p:spPr>
          <a:xfrm>
            <a:off x="311700" y="434125"/>
            <a:ext cx="6498300" cy="62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3000">
                <a:solidFill>
                  <a:srgbClr val="FAE3B6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Origem do SCRUM</a:t>
            </a:r>
            <a:endParaRPr sz="3000">
              <a:solidFill>
                <a:srgbClr val="FAE3B6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65" name="Google Shape;65;p14"/>
          <p:cNvSpPr txBox="1"/>
          <p:nvPr>
            <p:ph idx="1" type="subTitle"/>
          </p:nvPr>
        </p:nvSpPr>
        <p:spPr>
          <a:xfrm>
            <a:off x="7646300" y="4550875"/>
            <a:ext cx="1497600" cy="5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FAE3B6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Matheus Martarello</a:t>
            </a:r>
            <a:endParaRPr sz="1300">
              <a:solidFill>
                <a:srgbClr val="FAE3B6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FAE3B6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OO24S</a:t>
            </a:r>
            <a:endParaRPr sz="1300">
              <a:solidFill>
                <a:srgbClr val="FAE3B6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66" name="Google Shape;66;p14"/>
          <p:cNvSpPr/>
          <p:nvPr/>
        </p:nvSpPr>
        <p:spPr>
          <a:xfrm>
            <a:off x="588900" y="2137560"/>
            <a:ext cx="871200" cy="30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3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1993</a:t>
            </a:r>
            <a:endParaRPr b="1" sz="230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7" name="Google Shape;67;p14"/>
          <p:cNvSpPr/>
          <p:nvPr/>
        </p:nvSpPr>
        <p:spPr>
          <a:xfrm>
            <a:off x="2265472" y="2137460"/>
            <a:ext cx="871200" cy="30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3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1995</a:t>
            </a:r>
            <a:endParaRPr b="1" sz="230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8" name="Google Shape;68;p14"/>
          <p:cNvSpPr/>
          <p:nvPr/>
        </p:nvSpPr>
        <p:spPr>
          <a:xfrm>
            <a:off x="4045700" y="2098953"/>
            <a:ext cx="871200" cy="37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3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2001</a:t>
            </a:r>
            <a:endParaRPr b="1" sz="230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69" name="Google Shape;69;p14"/>
          <p:cNvCxnSpPr>
            <a:stCxn id="66" idx="3"/>
            <a:endCxn id="67" idx="1"/>
          </p:cNvCxnSpPr>
          <p:nvPr/>
        </p:nvCxnSpPr>
        <p:spPr>
          <a:xfrm>
            <a:off x="1460100" y="2288160"/>
            <a:ext cx="805500" cy="0"/>
          </a:xfrm>
          <a:prstGeom prst="straightConnector1">
            <a:avLst/>
          </a:prstGeom>
          <a:noFill/>
          <a:ln cap="flat" cmpd="sng" w="19050">
            <a:solidFill>
              <a:srgbClr val="978B7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" name="Google Shape;70;p14"/>
          <p:cNvCxnSpPr>
            <a:stCxn id="67" idx="3"/>
            <a:endCxn id="68" idx="1"/>
          </p:cNvCxnSpPr>
          <p:nvPr/>
        </p:nvCxnSpPr>
        <p:spPr>
          <a:xfrm>
            <a:off x="3136672" y="2288210"/>
            <a:ext cx="909000" cy="0"/>
          </a:xfrm>
          <a:prstGeom prst="straightConnector1">
            <a:avLst/>
          </a:prstGeom>
          <a:noFill/>
          <a:ln cap="flat" cmpd="sng" w="19050">
            <a:solidFill>
              <a:srgbClr val="978B7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1" name="Google Shape;71;p14"/>
          <p:cNvSpPr/>
          <p:nvPr/>
        </p:nvSpPr>
        <p:spPr>
          <a:xfrm>
            <a:off x="5825888" y="1852653"/>
            <a:ext cx="871200" cy="871200"/>
          </a:xfrm>
          <a:prstGeom prst="ellipse">
            <a:avLst/>
          </a:prstGeom>
          <a:gradFill>
            <a:gsLst>
              <a:gs pos="0">
                <a:srgbClr val="FAE3B6"/>
              </a:gs>
              <a:gs pos="100000">
                <a:srgbClr val="978B71"/>
              </a:gs>
            </a:gsLst>
            <a:lin ang="18900044" scaled="0"/>
          </a:gradFill>
          <a:ln cap="flat" cmpd="sng" w="9525">
            <a:solidFill>
              <a:srgbClr val="D6C8AC"/>
            </a:solidFill>
            <a:prstDash val="solid"/>
            <a:round/>
            <a:headEnd len="sm" w="sm" type="none"/>
            <a:tailEnd len="sm" w="sm" type="none"/>
          </a:ln>
          <a:effectLst>
            <a:outerShdw blurRad="114300" rotWithShape="0" algn="bl" dir="1920000" dist="28575">
              <a:schemeClr val="lt1">
                <a:alpha val="58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AE3B6"/>
              </a:solidFill>
            </a:endParaRPr>
          </a:p>
        </p:txBody>
      </p:sp>
      <p:sp>
        <p:nvSpPr>
          <p:cNvPr id="72" name="Google Shape;72;p14"/>
          <p:cNvSpPr/>
          <p:nvPr/>
        </p:nvSpPr>
        <p:spPr>
          <a:xfrm>
            <a:off x="5807000" y="2098953"/>
            <a:ext cx="909000" cy="37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3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2002</a:t>
            </a:r>
            <a:endParaRPr b="1" sz="230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73" name="Google Shape;73;p14"/>
          <p:cNvCxnSpPr>
            <a:endCxn id="72" idx="1"/>
          </p:cNvCxnSpPr>
          <p:nvPr/>
        </p:nvCxnSpPr>
        <p:spPr>
          <a:xfrm>
            <a:off x="4898000" y="2288253"/>
            <a:ext cx="909000" cy="0"/>
          </a:xfrm>
          <a:prstGeom prst="straightConnector1">
            <a:avLst/>
          </a:prstGeom>
          <a:noFill/>
          <a:ln cap="flat" cmpd="sng" w="19050">
            <a:solidFill>
              <a:srgbClr val="978B7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4" name="Google Shape;74;p14"/>
          <p:cNvSpPr/>
          <p:nvPr/>
        </p:nvSpPr>
        <p:spPr>
          <a:xfrm>
            <a:off x="7624888" y="1852653"/>
            <a:ext cx="871200" cy="871200"/>
          </a:xfrm>
          <a:prstGeom prst="ellipse">
            <a:avLst/>
          </a:prstGeom>
          <a:gradFill>
            <a:gsLst>
              <a:gs pos="0">
                <a:srgbClr val="FAE3B6"/>
              </a:gs>
              <a:gs pos="100000">
                <a:srgbClr val="978B71"/>
              </a:gs>
            </a:gsLst>
            <a:lin ang="18900044" scaled="0"/>
          </a:gradFill>
          <a:ln cap="flat" cmpd="sng" w="9525">
            <a:solidFill>
              <a:srgbClr val="D6C8AC"/>
            </a:solidFill>
            <a:prstDash val="solid"/>
            <a:round/>
            <a:headEnd len="sm" w="sm" type="none"/>
            <a:tailEnd len="sm" w="sm" type="none"/>
          </a:ln>
          <a:effectLst>
            <a:outerShdw blurRad="114300" rotWithShape="0" algn="bl" dir="1920000" dist="28575">
              <a:schemeClr val="lt1">
                <a:alpha val="58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AE3B6"/>
              </a:solidFill>
            </a:endParaRPr>
          </a:p>
        </p:txBody>
      </p:sp>
      <p:sp>
        <p:nvSpPr>
          <p:cNvPr id="75" name="Google Shape;75;p14"/>
          <p:cNvSpPr/>
          <p:nvPr/>
        </p:nvSpPr>
        <p:spPr>
          <a:xfrm>
            <a:off x="7587309" y="2098953"/>
            <a:ext cx="967800" cy="37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3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2009</a:t>
            </a:r>
            <a:endParaRPr b="1" sz="230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76" name="Google Shape;76;p14"/>
          <p:cNvCxnSpPr>
            <a:stCxn id="72" idx="3"/>
            <a:endCxn id="74" idx="2"/>
          </p:cNvCxnSpPr>
          <p:nvPr/>
        </p:nvCxnSpPr>
        <p:spPr>
          <a:xfrm>
            <a:off x="6716000" y="2288253"/>
            <a:ext cx="909000" cy="0"/>
          </a:xfrm>
          <a:prstGeom prst="straightConnector1">
            <a:avLst/>
          </a:prstGeom>
          <a:noFill/>
          <a:ln cap="flat" cmpd="sng" w="19050">
            <a:solidFill>
              <a:srgbClr val="978B7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7" name="Google Shape;77;p14"/>
          <p:cNvSpPr txBox="1"/>
          <p:nvPr/>
        </p:nvSpPr>
        <p:spPr>
          <a:xfrm>
            <a:off x="129450" y="1263478"/>
            <a:ext cx="1790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000"/>
              </a:spcAft>
              <a:buNone/>
            </a:pPr>
            <a:r>
              <a:rPr lang="pt-BR">
                <a:solidFill>
                  <a:srgbClr val="FAE3B6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Primeiro projeto na Easel</a:t>
            </a:r>
            <a:endParaRPr>
              <a:solidFill>
                <a:srgbClr val="FAE3B6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78" name="Google Shape;78;p14"/>
          <p:cNvSpPr txBox="1"/>
          <p:nvPr/>
        </p:nvSpPr>
        <p:spPr>
          <a:xfrm>
            <a:off x="1794925" y="2732353"/>
            <a:ext cx="1790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000"/>
              </a:spcAft>
              <a:buNone/>
            </a:pPr>
            <a:r>
              <a:rPr lang="pt-BR">
                <a:solidFill>
                  <a:srgbClr val="FAE3B6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Apresentação em congresso</a:t>
            </a:r>
            <a:endParaRPr>
              <a:solidFill>
                <a:srgbClr val="FAE3B6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79" name="Google Shape;79;p14"/>
          <p:cNvSpPr txBox="1"/>
          <p:nvPr/>
        </p:nvSpPr>
        <p:spPr>
          <a:xfrm>
            <a:off x="3586250" y="1371178"/>
            <a:ext cx="179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000"/>
              </a:spcAft>
              <a:buNone/>
            </a:pPr>
            <a:r>
              <a:rPr lang="pt-BR">
                <a:solidFill>
                  <a:srgbClr val="FAE3B6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Manifesto Ágil</a:t>
            </a:r>
            <a:endParaRPr>
              <a:solidFill>
                <a:srgbClr val="FAE3B6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80" name="Google Shape;80;p14"/>
          <p:cNvSpPr txBox="1"/>
          <p:nvPr/>
        </p:nvSpPr>
        <p:spPr>
          <a:xfrm>
            <a:off x="7165450" y="1371178"/>
            <a:ext cx="179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000"/>
              </a:spcAft>
              <a:buNone/>
            </a:pPr>
            <a:r>
              <a:rPr lang="pt-BR">
                <a:solidFill>
                  <a:srgbClr val="FAE3B6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Scrum.ORG</a:t>
            </a:r>
            <a:endParaRPr>
              <a:solidFill>
                <a:srgbClr val="FAE3B6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81" name="Google Shape;81;p14"/>
          <p:cNvSpPr txBox="1"/>
          <p:nvPr/>
        </p:nvSpPr>
        <p:spPr>
          <a:xfrm>
            <a:off x="5366450" y="2840053"/>
            <a:ext cx="179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000"/>
              </a:spcAft>
              <a:buNone/>
            </a:pPr>
            <a:r>
              <a:rPr lang="pt-BR">
                <a:solidFill>
                  <a:srgbClr val="FAE3B6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Scrum Alliance</a:t>
            </a:r>
            <a:endParaRPr>
              <a:solidFill>
                <a:srgbClr val="FAE3B6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82" name="Google Shape;82;p14"/>
          <p:cNvSpPr txBox="1"/>
          <p:nvPr/>
        </p:nvSpPr>
        <p:spPr>
          <a:xfrm>
            <a:off x="3003800" y="545875"/>
            <a:ext cx="2520900" cy="45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pt-BR" sz="1100">
                <a:solidFill>
                  <a:srgbClr val="978B7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Jeff Sutherland &amp; Ken Schwaber</a:t>
            </a:r>
            <a:endParaRPr sz="1100">
              <a:solidFill>
                <a:srgbClr val="978B7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5"/>
          <p:cNvSpPr txBox="1"/>
          <p:nvPr>
            <p:ph type="ctrTitle"/>
          </p:nvPr>
        </p:nvSpPr>
        <p:spPr>
          <a:xfrm>
            <a:off x="311700" y="434125"/>
            <a:ext cx="2965500" cy="62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3000">
                <a:solidFill>
                  <a:srgbClr val="FAE3B6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O que é </a:t>
            </a:r>
            <a:r>
              <a:rPr lang="pt-BR" sz="3000">
                <a:solidFill>
                  <a:srgbClr val="FAE3B6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SCRUM?</a:t>
            </a:r>
            <a:endParaRPr sz="3000">
              <a:solidFill>
                <a:srgbClr val="FAE3B6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88" name="Google Shape;88;p15"/>
          <p:cNvSpPr txBox="1"/>
          <p:nvPr>
            <p:ph idx="1" type="subTitle"/>
          </p:nvPr>
        </p:nvSpPr>
        <p:spPr>
          <a:xfrm>
            <a:off x="742000" y="1327600"/>
            <a:ext cx="7865400" cy="2083200"/>
          </a:xfrm>
          <a:prstGeom prst="rect">
            <a:avLst/>
          </a:prstGeom>
          <a:effectLst>
            <a:outerShdw blurRad="100013" rotWithShape="0" algn="bl" dir="21060000" dist="9525">
              <a:srgbClr val="FAE3B6">
                <a:alpha val="2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AE3B6"/>
              </a:buClr>
              <a:buSzPts val="1300"/>
              <a:buFont typeface="Fira Sans Extra Condensed"/>
              <a:buChar char="●"/>
            </a:pPr>
            <a:r>
              <a:rPr lang="pt-BR" sz="1800">
                <a:solidFill>
                  <a:srgbClr val="FAE3B6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Modelo de trabalho ou framework ágil</a:t>
            </a:r>
            <a:endParaRPr sz="1800">
              <a:solidFill>
                <a:srgbClr val="FAE3B6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Clr>
                <a:srgbClr val="FAE3B6"/>
              </a:buClr>
              <a:buSzPts val="1300"/>
              <a:buFont typeface="Fira Sans Extra Condensed"/>
              <a:buChar char="●"/>
            </a:pPr>
            <a:r>
              <a:rPr lang="pt-BR" sz="1800">
                <a:solidFill>
                  <a:srgbClr val="FAE3B6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Baseado em uma abordagem iterativa e incremental</a:t>
            </a:r>
            <a:endParaRPr sz="1800">
              <a:solidFill>
                <a:srgbClr val="FAE3B6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Clr>
                <a:srgbClr val="FAE3B6"/>
              </a:buClr>
              <a:buSzPts val="1300"/>
              <a:buFont typeface="Fira Sans Extra Condensed"/>
              <a:buChar char="●"/>
            </a:pPr>
            <a:r>
              <a:rPr lang="pt-BR" sz="1800">
                <a:solidFill>
                  <a:srgbClr val="FAE3B6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Visa a qualidade e a entrega assertiva do produto para os stakeholders</a:t>
            </a:r>
            <a:endParaRPr sz="1800">
              <a:solidFill>
                <a:srgbClr val="FAE3B6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Clr>
                <a:srgbClr val="FAE3B6"/>
              </a:buClr>
              <a:buSzPts val="1300"/>
              <a:buFont typeface="Fira Sans Extra Condensed"/>
              <a:buChar char="●"/>
            </a:pPr>
            <a:r>
              <a:rPr lang="pt-BR" sz="1800">
                <a:solidFill>
                  <a:srgbClr val="FAE3B6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Promove a transparência, a inspeção e a adaptação contínua</a:t>
            </a:r>
            <a:endParaRPr sz="1800">
              <a:solidFill>
                <a:srgbClr val="FAE3B6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-311150" lvl="0" marL="457200" rtl="0" algn="l">
              <a:spcBef>
                <a:spcPts val="1000"/>
              </a:spcBef>
              <a:spcAft>
                <a:spcPts val="1000"/>
              </a:spcAft>
              <a:buClr>
                <a:srgbClr val="FAE3B6"/>
              </a:buClr>
              <a:buSzPts val="1300"/>
              <a:buFont typeface="Fira Sans Extra Condensed"/>
              <a:buChar char="●"/>
            </a:pPr>
            <a:r>
              <a:rPr lang="pt-BR" sz="1800">
                <a:solidFill>
                  <a:srgbClr val="FAE3B6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Amplamente utilizado na indústria de software devido à sua flexibilidade</a:t>
            </a:r>
            <a:endParaRPr sz="1800">
              <a:solidFill>
                <a:srgbClr val="FAE3B6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pic>
        <p:nvPicPr>
          <p:cNvPr id="89" name="Google Shape;8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14350" y="3410800"/>
            <a:ext cx="623700" cy="62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90075" y="3410794"/>
            <a:ext cx="1206150" cy="68698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448250" y="3410800"/>
            <a:ext cx="686975" cy="68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387250" y="3410800"/>
            <a:ext cx="686975" cy="68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326245" y="3410800"/>
            <a:ext cx="686975" cy="686975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5"/>
          <p:cNvSpPr txBox="1"/>
          <p:nvPr>
            <p:ph idx="1" type="subTitle"/>
          </p:nvPr>
        </p:nvSpPr>
        <p:spPr>
          <a:xfrm>
            <a:off x="7646300" y="4550875"/>
            <a:ext cx="1497600" cy="5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FAE3B6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Matheus Martarello</a:t>
            </a:r>
            <a:endParaRPr sz="1300">
              <a:solidFill>
                <a:srgbClr val="FAE3B6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FAE3B6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OO24S</a:t>
            </a:r>
            <a:endParaRPr sz="1300">
              <a:solidFill>
                <a:srgbClr val="FAE3B6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 txBox="1"/>
          <p:nvPr>
            <p:ph type="ctrTitle"/>
          </p:nvPr>
        </p:nvSpPr>
        <p:spPr>
          <a:xfrm>
            <a:off x="311700" y="440200"/>
            <a:ext cx="8502600" cy="62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3000">
                <a:solidFill>
                  <a:srgbClr val="FAE3B6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Incrementos e artefatos do SCRUM</a:t>
            </a:r>
            <a:endParaRPr sz="3000">
              <a:solidFill>
                <a:srgbClr val="FAE3B6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00" name="Google Shape;100;p16"/>
          <p:cNvSpPr txBox="1"/>
          <p:nvPr>
            <p:ph idx="1" type="subTitle"/>
          </p:nvPr>
        </p:nvSpPr>
        <p:spPr>
          <a:xfrm>
            <a:off x="4799075" y="1260700"/>
            <a:ext cx="3540000" cy="461700"/>
          </a:xfrm>
          <a:prstGeom prst="rect">
            <a:avLst/>
          </a:prstGeom>
          <a:effectLst>
            <a:outerShdw blurRad="100013" rotWithShape="0" algn="bl" dir="21060000" dist="9525">
              <a:srgbClr val="FAE3B6">
                <a:alpha val="2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pt-BR" sz="1800">
                <a:solidFill>
                  <a:srgbClr val="FAE3B6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Incremento</a:t>
            </a:r>
            <a:endParaRPr sz="1800">
              <a:solidFill>
                <a:srgbClr val="FAE3B6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01" name="Google Shape;101;p16"/>
          <p:cNvSpPr txBox="1"/>
          <p:nvPr>
            <p:ph idx="1" type="subTitle"/>
          </p:nvPr>
        </p:nvSpPr>
        <p:spPr>
          <a:xfrm>
            <a:off x="311700" y="1260700"/>
            <a:ext cx="4254300" cy="461700"/>
          </a:xfrm>
          <a:prstGeom prst="rect">
            <a:avLst/>
          </a:prstGeom>
          <a:effectLst>
            <a:outerShdw blurRad="100013" rotWithShape="0" algn="bl" dir="21060000" dist="9525">
              <a:srgbClr val="FAE3B6">
                <a:alpha val="2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pt-BR" sz="1800">
                <a:solidFill>
                  <a:srgbClr val="FAE3B6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Artefatos:</a:t>
            </a:r>
            <a:endParaRPr sz="1800">
              <a:solidFill>
                <a:srgbClr val="FAE3B6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cxnSp>
        <p:nvCxnSpPr>
          <p:cNvPr id="102" name="Google Shape;102;p16"/>
          <p:cNvCxnSpPr/>
          <p:nvPr/>
        </p:nvCxnSpPr>
        <p:spPr>
          <a:xfrm flipH="1">
            <a:off x="4570200" y="1303800"/>
            <a:ext cx="3600" cy="2196000"/>
          </a:xfrm>
          <a:prstGeom prst="straightConnector1">
            <a:avLst/>
          </a:prstGeom>
          <a:noFill/>
          <a:ln cap="flat" cmpd="sng" w="9525">
            <a:solidFill>
              <a:srgbClr val="FAE3B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3" name="Google Shape;103;p16"/>
          <p:cNvSpPr txBox="1"/>
          <p:nvPr>
            <p:ph idx="1" type="subTitle"/>
          </p:nvPr>
        </p:nvSpPr>
        <p:spPr>
          <a:xfrm>
            <a:off x="547625" y="1692700"/>
            <a:ext cx="4018500" cy="1431600"/>
          </a:xfrm>
          <a:prstGeom prst="rect">
            <a:avLst/>
          </a:prstGeom>
          <a:effectLst>
            <a:outerShdw blurRad="100013" rotWithShape="0" algn="bl" dir="21060000" dist="9525">
              <a:srgbClr val="FAE3B6">
                <a:alpha val="2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FAE3B6"/>
              </a:buClr>
              <a:buSzPts val="1000"/>
              <a:buFont typeface="Fira Sans Extra Condensed"/>
              <a:buChar char="●"/>
            </a:pPr>
            <a:r>
              <a:rPr lang="pt-BR" sz="1400">
                <a:solidFill>
                  <a:srgbClr val="FAE3B6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Backlog do Produto</a:t>
            </a:r>
            <a:endParaRPr sz="1400">
              <a:solidFill>
                <a:srgbClr val="FAE3B6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-292100" lvl="0" marL="457200" rtl="0" algn="l">
              <a:spcBef>
                <a:spcPts val="1000"/>
              </a:spcBef>
              <a:spcAft>
                <a:spcPts val="0"/>
              </a:spcAft>
              <a:buClr>
                <a:srgbClr val="FAE3B6"/>
              </a:buClr>
              <a:buSzPts val="1000"/>
              <a:buFont typeface="Fira Sans Extra Condensed"/>
              <a:buChar char="●"/>
            </a:pPr>
            <a:r>
              <a:rPr lang="pt-BR" sz="1400">
                <a:solidFill>
                  <a:srgbClr val="FAE3B6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Backlog da Sprint</a:t>
            </a:r>
            <a:endParaRPr sz="1400">
              <a:solidFill>
                <a:srgbClr val="FAE3B6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-292100" lvl="0" marL="457200" rtl="0" algn="l">
              <a:spcBef>
                <a:spcPts val="1000"/>
              </a:spcBef>
              <a:spcAft>
                <a:spcPts val="0"/>
              </a:spcAft>
              <a:buClr>
                <a:srgbClr val="FAE3B6"/>
              </a:buClr>
              <a:buSzPts val="1000"/>
              <a:buFont typeface="Fira Sans Extra Condensed"/>
              <a:buChar char="●"/>
            </a:pPr>
            <a:r>
              <a:rPr lang="pt-BR" sz="1400">
                <a:solidFill>
                  <a:srgbClr val="FAE3B6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Gráfico de Burndown</a:t>
            </a:r>
            <a:endParaRPr sz="1400">
              <a:solidFill>
                <a:srgbClr val="FAE3B6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-292100" lvl="0" marL="457200" rtl="0" algn="l">
              <a:spcBef>
                <a:spcPts val="1000"/>
              </a:spcBef>
              <a:spcAft>
                <a:spcPts val="1000"/>
              </a:spcAft>
              <a:buClr>
                <a:srgbClr val="FAE3B6"/>
              </a:buClr>
              <a:buSzPts val="1000"/>
              <a:buFont typeface="Fira Sans Extra Condensed"/>
              <a:buChar char="●"/>
            </a:pPr>
            <a:r>
              <a:rPr lang="pt-BR" sz="1400">
                <a:solidFill>
                  <a:srgbClr val="FAE3B6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Definition of Done (DoD) | Critérios de aceitação</a:t>
            </a:r>
            <a:endParaRPr sz="1400">
              <a:solidFill>
                <a:srgbClr val="FAE3B6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04" name="Google Shape;104;p16"/>
          <p:cNvSpPr txBox="1"/>
          <p:nvPr>
            <p:ph idx="1" type="subTitle"/>
          </p:nvPr>
        </p:nvSpPr>
        <p:spPr>
          <a:xfrm>
            <a:off x="4964375" y="1765900"/>
            <a:ext cx="3374700" cy="744000"/>
          </a:xfrm>
          <a:prstGeom prst="rect">
            <a:avLst/>
          </a:prstGeom>
          <a:effectLst>
            <a:outerShdw blurRad="100013" rotWithShape="0" algn="bl" dir="21060000" dist="9525">
              <a:srgbClr val="FAE3B6">
                <a:alpha val="2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FAE3B6"/>
              </a:buClr>
              <a:buSzPts val="1000"/>
              <a:buFont typeface="Fira Sans Extra Condensed"/>
              <a:buChar char="●"/>
            </a:pPr>
            <a:r>
              <a:rPr lang="pt-BR" sz="1400">
                <a:solidFill>
                  <a:srgbClr val="FAE3B6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Incremento do produto</a:t>
            </a:r>
            <a:endParaRPr sz="1400">
              <a:solidFill>
                <a:srgbClr val="FAE3B6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-292100" lvl="0" marL="457200" rtl="0" algn="l">
              <a:spcBef>
                <a:spcPts val="1000"/>
              </a:spcBef>
              <a:spcAft>
                <a:spcPts val="1000"/>
              </a:spcAft>
              <a:buClr>
                <a:srgbClr val="FAE3B6"/>
              </a:buClr>
              <a:buSzPts val="1000"/>
              <a:buFont typeface="Fira Sans Extra Condensed"/>
              <a:buChar char="●"/>
            </a:pPr>
            <a:r>
              <a:rPr lang="pt-BR" sz="1400">
                <a:solidFill>
                  <a:srgbClr val="FAE3B6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I</a:t>
            </a:r>
            <a:r>
              <a:rPr lang="pt-BR" sz="1400">
                <a:solidFill>
                  <a:srgbClr val="FAE3B6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ncremento da Sprint</a:t>
            </a:r>
            <a:endParaRPr sz="1400">
              <a:solidFill>
                <a:srgbClr val="FAE3B6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pic>
        <p:nvPicPr>
          <p:cNvPr id="105" name="Google Shape;105;p16"/>
          <p:cNvPicPr preferRelativeResize="0"/>
          <p:nvPr/>
        </p:nvPicPr>
        <p:blipFill rotWithShape="1">
          <a:blip r:embed="rId4">
            <a:alphaModFix/>
          </a:blip>
          <a:srcRect b="0" l="0" r="26508" t="19768"/>
          <a:stretch/>
        </p:blipFill>
        <p:spPr>
          <a:xfrm>
            <a:off x="777988" y="3177525"/>
            <a:ext cx="3227232" cy="1843901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6"/>
          <p:cNvSpPr txBox="1"/>
          <p:nvPr>
            <p:ph idx="1" type="subTitle"/>
          </p:nvPr>
        </p:nvSpPr>
        <p:spPr>
          <a:xfrm>
            <a:off x="7646300" y="4550875"/>
            <a:ext cx="1497600" cy="5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FAE3B6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Matheus Martarello</a:t>
            </a:r>
            <a:endParaRPr sz="1300">
              <a:solidFill>
                <a:srgbClr val="FAE3B6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FAE3B6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OO24S</a:t>
            </a:r>
            <a:endParaRPr sz="1300">
              <a:solidFill>
                <a:srgbClr val="FAE3B6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ctrTitle"/>
          </p:nvPr>
        </p:nvSpPr>
        <p:spPr>
          <a:xfrm>
            <a:off x="311700" y="434125"/>
            <a:ext cx="6498300" cy="62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3000">
                <a:solidFill>
                  <a:srgbClr val="FAE3B6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Equipe do SCRUM | SCRUM Team</a:t>
            </a:r>
            <a:endParaRPr sz="3000">
              <a:solidFill>
                <a:srgbClr val="FAE3B6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12" name="Google Shape;112;p17"/>
          <p:cNvSpPr txBox="1"/>
          <p:nvPr>
            <p:ph idx="1" type="subTitle"/>
          </p:nvPr>
        </p:nvSpPr>
        <p:spPr>
          <a:xfrm>
            <a:off x="748075" y="1337500"/>
            <a:ext cx="7563000" cy="2786100"/>
          </a:xfrm>
          <a:prstGeom prst="rect">
            <a:avLst/>
          </a:prstGeom>
          <a:effectLst>
            <a:outerShdw blurRad="100013" rotWithShape="0" algn="bl" dir="21060000" dist="9525">
              <a:srgbClr val="FAE3B6">
                <a:alpha val="2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AE3B6"/>
              </a:buClr>
              <a:buSzPts val="1300"/>
              <a:buFont typeface="Fira Sans Extra Condensed"/>
              <a:buChar char="●"/>
            </a:pPr>
            <a:r>
              <a:rPr lang="pt-BR" sz="1800">
                <a:solidFill>
                  <a:srgbClr val="FAE3B6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Possui três papéis principais: o </a:t>
            </a:r>
            <a:r>
              <a:rPr lang="pt-BR" sz="1800" u="sng">
                <a:solidFill>
                  <a:srgbClr val="FAE3B6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Product Owner</a:t>
            </a:r>
            <a:r>
              <a:rPr lang="pt-BR" sz="1800">
                <a:solidFill>
                  <a:srgbClr val="FAE3B6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, o </a:t>
            </a:r>
            <a:r>
              <a:rPr lang="pt-BR" sz="1800" u="sng">
                <a:solidFill>
                  <a:srgbClr val="FAE3B6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Scrum Master</a:t>
            </a:r>
            <a:r>
              <a:rPr lang="pt-BR" sz="1800">
                <a:solidFill>
                  <a:srgbClr val="FAE3B6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e a </a:t>
            </a:r>
            <a:r>
              <a:rPr lang="pt-BR" sz="1800" u="sng">
                <a:solidFill>
                  <a:srgbClr val="FAE3B6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Equipe de Desenvolvimento</a:t>
            </a:r>
            <a:endParaRPr sz="1800" u="sng">
              <a:solidFill>
                <a:srgbClr val="FAE3B6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Clr>
                <a:srgbClr val="FAE3B6"/>
              </a:buClr>
              <a:buSzPts val="1300"/>
              <a:buFont typeface="Fira Sans Extra Condensed"/>
              <a:buChar char="●"/>
            </a:pPr>
            <a:r>
              <a:rPr b="1" lang="pt-BR" sz="1800">
                <a:solidFill>
                  <a:srgbClr val="FAE3B6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Product Owner:</a:t>
            </a:r>
            <a:r>
              <a:rPr lang="pt-BR" sz="1800">
                <a:solidFill>
                  <a:srgbClr val="FAE3B6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Responsável por definir as prioridades do produto e pelo gerenciamento do backlog</a:t>
            </a:r>
            <a:endParaRPr sz="1800">
              <a:solidFill>
                <a:srgbClr val="FAE3B6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Clr>
                <a:srgbClr val="FAE3B6"/>
              </a:buClr>
              <a:buSzPts val="1300"/>
              <a:buFont typeface="Fira Sans Extra Condensed"/>
              <a:buChar char="●"/>
            </a:pPr>
            <a:r>
              <a:rPr b="1" lang="pt-BR" sz="1800">
                <a:solidFill>
                  <a:srgbClr val="FAE3B6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Scrum Master: </a:t>
            </a:r>
            <a:r>
              <a:rPr lang="pt-BR" sz="1800">
                <a:solidFill>
                  <a:srgbClr val="FAE3B6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Responsável por garantir que o Scrum seja seguido corretamente e ajudar a remover qualquer obstáculo que a equipe possa enfrentar</a:t>
            </a:r>
            <a:endParaRPr sz="1800">
              <a:solidFill>
                <a:srgbClr val="FAE3B6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-311150" lvl="0" marL="457200" rtl="0" algn="l">
              <a:spcBef>
                <a:spcPts val="1000"/>
              </a:spcBef>
              <a:spcAft>
                <a:spcPts val="1000"/>
              </a:spcAft>
              <a:buClr>
                <a:srgbClr val="FAE3B6"/>
              </a:buClr>
              <a:buSzPts val="1300"/>
              <a:buFont typeface="Fira Sans Extra Condensed"/>
              <a:buChar char="●"/>
            </a:pPr>
            <a:r>
              <a:rPr b="1" lang="pt-BR" sz="1800">
                <a:solidFill>
                  <a:srgbClr val="FAE3B6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Equipe de Desenvolvimento:</a:t>
            </a:r>
            <a:r>
              <a:rPr lang="pt-BR" sz="1800">
                <a:solidFill>
                  <a:srgbClr val="FAE3B6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Responsável por desenvolver os incrementos da sprint</a:t>
            </a:r>
            <a:endParaRPr sz="1800">
              <a:solidFill>
                <a:srgbClr val="FAE3B6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13" name="Google Shape;113;p17"/>
          <p:cNvSpPr txBox="1"/>
          <p:nvPr>
            <p:ph idx="1" type="subTitle"/>
          </p:nvPr>
        </p:nvSpPr>
        <p:spPr>
          <a:xfrm>
            <a:off x="7646300" y="4550875"/>
            <a:ext cx="1497600" cy="5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FAE3B6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Matheus Martarello</a:t>
            </a:r>
            <a:endParaRPr sz="1300">
              <a:solidFill>
                <a:srgbClr val="FAE3B6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FAE3B6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OO24S</a:t>
            </a:r>
            <a:endParaRPr sz="1300">
              <a:solidFill>
                <a:srgbClr val="FAE3B6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ctrTitle"/>
          </p:nvPr>
        </p:nvSpPr>
        <p:spPr>
          <a:xfrm>
            <a:off x="311700" y="434125"/>
            <a:ext cx="6498300" cy="62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3000">
                <a:solidFill>
                  <a:srgbClr val="FAE3B6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Cerimônias do SCRUM</a:t>
            </a:r>
            <a:endParaRPr sz="3000">
              <a:solidFill>
                <a:srgbClr val="FAE3B6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19" name="Google Shape;119;p18"/>
          <p:cNvSpPr txBox="1"/>
          <p:nvPr>
            <p:ph idx="1" type="subTitle"/>
          </p:nvPr>
        </p:nvSpPr>
        <p:spPr>
          <a:xfrm>
            <a:off x="7646300" y="4550875"/>
            <a:ext cx="1497600" cy="5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FAE3B6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Matheus Martarello</a:t>
            </a:r>
            <a:endParaRPr sz="1300">
              <a:solidFill>
                <a:srgbClr val="FAE3B6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FAE3B6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OO24S</a:t>
            </a:r>
            <a:endParaRPr sz="1300">
              <a:solidFill>
                <a:srgbClr val="FAE3B6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20" name="Google Shape;120;p18"/>
          <p:cNvSpPr/>
          <p:nvPr/>
        </p:nvSpPr>
        <p:spPr>
          <a:xfrm>
            <a:off x="1202475" y="1819250"/>
            <a:ext cx="986400" cy="987600"/>
          </a:xfrm>
          <a:prstGeom prst="ellipse">
            <a:avLst/>
          </a:prstGeom>
          <a:gradFill>
            <a:gsLst>
              <a:gs pos="0">
                <a:srgbClr val="FAE3B6"/>
              </a:gs>
              <a:gs pos="100000">
                <a:srgbClr val="978B71"/>
              </a:gs>
            </a:gsLst>
            <a:lin ang="18900044" scaled="0"/>
          </a:gradFill>
          <a:ln cap="flat" cmpd="sng" w="9525">
            <a:solidFill>
              <a:srgbClr val="D6C8AC"/>
            </a:solidFill>
            <a:prstDash val="solid"/>
            <a:round/>
            <a:headEnd len="sm" w="sm" type="none"/>
            <a:tailEnd len="sm" w="sm" type="none"/>
          </a:ln>
          <a:effectLst>
            <a:outerShdw blurRad="114300" rotWithShape="0" algn="bl" dir="1920000" dist="28575">
              <a:schemeClr val="lt1">
                <a:alpha val="58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AE3B6"/>
              </a:solidFill>
            </a:endParaRPr>
          </a:p>
        </p:txBody>
      </p:sp>
      <p:sp>
        <p:nvSpPr>
          <p:cNvPr id="121" name="Google Shape;121;p18"/>
          <p:cNvSpPr txBox="1"/>
          <p:nvPr/>
        </p:nvSpPr>
        <p:spPr>
          <a:xfrm>
            <a:off x="1453725" y="1989800"/>
            <a:ext cx="483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1</a:t>
            </a:r>
            <a:endParaRPr b="1" sz="300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22" name="Google Shape;122;p18"/>
          <p:cNvSpPr/>
          <p:nvPr/>
        </p:nvSpPr>
        <p:spPr>
          <a:xfrm>
            <a:off x="3036275" y="1819250"/>
            <a:ext cx="986400" cy="987600"/>
          </a:xfrm>
          <a:prstGeom prst="ellipse">
            <a:avLst/>
          </a:prstGeom>
          <a:gradFill>
            <a:gsLst>
              <a:gs pos="0">
                <a:srgbClr val="FAE3B6"/>
              </a:gs>
              <a:gs pos="100000">
                <a:srgbClr val="978B71"/>
              </a:gs>
            </a:gsLst>
            <a:lin ang="18900044" scaled="0"/>
          </a:gradFill>
          <a:ln cap="flat" cmpd="sng" w="9525">
            <a:solidFill>
              <a:srgbClr val="D6C8AC"/>
            </a:solidFill>
            <a:prstDash val="solid"/>
            <a:round/>
            <a:headEnd len="sm" w="sm" type="none"/>
            <a:tailEnd len="sm" w="sm" type="none"/>
          </a:ln>
          <a:effectLst>
            <a:outerShdw blurRad="114300" rotWithShape="0" algn="bl" dir="1920000" dist="28575">
              <a:schemeClr val="lt1">
                <a:alpha val="58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AE3B6"/>
              </a:solidFill>
            </a:endParaRPr>
          </a:p>
        </p:txBody>
      </p:sp>
      <p:sp>
        <p:nvSpPr>
          <p:cNvPr id="123" name="Google Shape;123;p18"/>
          <p:cNvSpPr txBox="1"/>
          <p:nvPr/>
        </p:nvSpPr>
        <p:spPr>
          <a:xfrm>
            <a:off x="3287525" y="1989800"/>
            <a:ext cx="483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2</a:t>
            </a:r>
            <a:endParaRPr b="1" sz="300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24" name="Google Shape;124;p18"/>
          <p:cNvSpPr/>
          <p:nvPr/>
        </p:nvSpPr>
        <p:spPr>
          <a:xfrm>
            <a:off x="4870075" y="1819250"/>
            <a:ext cx="986400" cy="987600"/>
          </a:xfrm>
          <a:prstGeom prst="ellipse">
            <a:avLst/>
          </a:prstGeom>
          <a:gradFill>
            <a:gsLst>
              <a:gs pos="0">
                <a:srgbClr val="FAE3B6"/>
              </a:gs>
              <a:gs pos="100000">
                <a:srgbClr val="978B71"/>
              </a:gs>
            </a:gsLst>
            <a:lin ang="18900044" scaled="0"/>
          </a:gradFill>
          <a:ln cap="flat" cmpd="sng" w="9525">
            <a:solidFill>
              <a:srgbClr val="D6C8AC"/>
            </a:solidFill>
            <a:prstDash val="solid"/>
            <a:round/>
            <a:headEnd len="sm" w="sm" type="none"/>
            <a:tailEnd len="sm" w="sm" type="none"/>
          </a:ln>
          <a:effectLst>
            <a:outerShdw blurRad="114300" rotWithShape="0" algn="bl" dir="1920000" dist="28575">
              <a:schemeClr val="lt1">
                <a:alpha val="58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AE3B6"/>
              </a:solidFill>
            </a:endParaRPr>
          </a:p>
        </p:txBody>
      </p:sp>
      <p:sp>
        <p:nvSpPr>
          <p:cNvPr id="125" name="Google Shape;125;p18"/>
          <p:cNvSpPr txBox="1"/>
          <p:nvPr/>
        </p:nvSpPr>
        <p:spPr>
          <a:xfrm>
            <a:off x="5121325" y="1989800"/>
            <a:ext cx="483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3</a:t>
            </a:r>
            <a:endParaRPr b="1" sz="300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26" name="Google Shape;126;p18"/>
          <p:cNvSpPr/>
          <p:nvPr/>
        </p:nvSpPr>
        <p:spPr>
          <a:xfrm>
            <a:off x="6703875" y="1819250"/>
            <a:ext cx="986400" cy="987600"/>
          </a:xfrm>
          <a:prstGeom prst="ellipse">
            <a:avLst/>
          </a:prstGeom>
          <a:gradFill>
            <a:gsLst>
              <a:gs pos="0">
                <a:srgbClr val="FAE3B6"/>
              </a:gs>
              <a:gs pos="100000">
                <a:srgbClr val="978B71"/>
              </a:gs>
            </a:gsLst>
            <a:lin ang="18900044" scaled="0"/>
          </a:gradFill>
          <a:ln cap="flat" cmpd="sng" w="9525">
            <a:solidFill>
              <a:srgbClr val="D6C8AC"/>
            </a:solidFill>
            <a:prstDash val="solid"/>
            <a:round/>
            <a:headEnd len="sm" w="sm" type="none"/>
            <a:tailEnd len="sm" w="sm" type="none"/>
          </a:ln>
          <a:effectLst>
            <a:outerShdw blurRad="114300" rotWithShape="0" algn="bl" dir="1920000" dist="28575">
              <a:schemeClr val="lt1">
                <a:alpha val="58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AE3B6"/>
              </a:solidFill>
            </a:endParaRPr>
          </a:p>
        </p:txBody>
      </p:sp>
      <p:sp>
        <p:nvSpPr>
          <p:cNvPr id="127" name="Google Shape;127;p18"/>
          <p:cNvSpPr txBox="1"/>
          <p:nvPr/>
        </p:nvSpPr>
        <p:spPr>
          <a:xfrm>
            <a:off x="6955125" y="1989800"/>
            <a:ext cx="483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4</a:t>
            </a:r>
            <a:endParaRPr b="1" sz="300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28" name="Google Shape;128;p18"/>
          <p:cNvSpPr txBox="1"/>
          <p:nvPr/>
        </p:nvSpPr>
        <p:spPr>
          <a:xfrm>
            <a:off x="800625" y="2956775"/>
            <a:ext cx="179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000"/>
              </a:spcAft>
              <a:buNone/>
            </a:pPr>
            <a:r>
              <a:rPr lang="pt-BR">
                <a:solidFill>
                  <a:srgbClr val="FAE3B6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Planejamento da sprint</a:t>
            </a:r>
            <a:endParaRPr>
              <a:solidFill>
                <a:srgbClr val="FAE3B6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29" name="Google Shape;129;p18"/>
          <p:cNvSpPr txBox="1"/>
          <p:nvPr/>
        </p:nvSpPr>
        <p:spPr>
          <a:xfrm>
            <a:off x="2634425" y="2956775"/>
            <a:ext cx="179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000"/>
              </a:spcAft>
              <a:buNone/>
            </a:pPr>
            <a:r>
              <a:rPr lang="pt-BR">
                <a:solidFill>
                  <a:srgbClr val="FAE3B6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Daily Scrum</a:t>
            </a:r>
            <a:endParaRPr>
              <a:solidFill>
                <a:srgbClr val="FAE3B6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30" name="Google Shape;130;p18"/>
          <p:cNvSpPr txBox="1"/>
          <p:nvPr/>
        </p:nvSpPr>
        <p:spPr>
          <a:xfrm>
            <a:off x="4468225" y="2956775"/>
            <a:ext cx="179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000"/>
              </a:spcAft>
              <a:buNone/>
            </a:pPr>
            <a:r>
              <a:rPr lang="pt-BR">
                <a:solidFill>
                  <a:srgbClr val="FAE3B6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Revisão da Sprint</a:t>
            </a:r>
            <a:endParaRPr>
              <a:solidFill>
                <a:srgbClr val="FAE3B6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31" name="Google Shape;131;p18"/>
          <p:cNvSpPr txBox="1"/>
          <p:nvPr/>
        </p:nvSpPr>
        <p:spPr>
          <a:xfrm>
            <a:off x="6302025" y="2956775"/>
            <a:ext cx="179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000"/>
              </a:spcAft>
              <a:buNone/>
            </a:pPr>
            <a:r>
              <a:rPr lang="pt-BR">
                <a:solidFill>
                  <a:srgbClr val="FAE3B6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Retrospectiva da Sprint</a:t>
            </a:r>
            <a:endParaRPr>
              <a:solidFill>
                <a:srgbClr val="FAE3B6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cxnSp>
        <p:nvCxnSpPr>
          <p:cNvPr id="132" name="Google Shape;132;p18"/>
          <p:cNvCxnSpPr>
            <a:stCxn id="120" idx="6"/>
            <a:endCxn id="122" idx="2"/>
          </p:cNvCxnSpPr>
          <p:nvPr/>
        </p:nvCxnSpPr>
        <p:spPr>
          <a:xfrm>
            <a:off x="2188875" y="2313050"/>
            <a:ext cx="847500" cy="0"/>
          </a:xfrm>
          <a:prstGeom prst="straightConnector1">
            <a:avLst/>
          </a:prstGeom>
          <a:noFill/>
          <a:ln cap="flat" cmpd="sng" w="19050">
            <a:solidFill>
              <a:srgbClr val="978B7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3" name="Google Shape;133;p18"/>
          <p:cNvCxnSpPr>
            <a:stCxn id="122" idx="6"/>
            <a:endCxn id="124" idx="2"/>
          </p:cNvCxnSpPr>
          <p:nvPr/>
        </p:nvCxnSpPr>
        <p:spPr>
          <a:xfrm>
            <a:off x="4022675" y="2313050"/>
            <a:ext cx="847500" cy="0"/>
          </a:xfrm>
          <a:prstGeom prst="straightConnector1">
            <a:avLst/>
          </a:prstGeom>
          <a:noFill/>
          <a:ln cap="flat" cmpd="sng" w="19050">
            <a:solidFill>
              <a:srgbClr val="978B7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4" name="Google Shape;134;p18"/>
          <p:cNvCxnSpPr>
            <a:stCxn id="124" idx="6"/>
            <a:endCxn id="126" idx="2"/>
          </p:cNvCxnSpPr>
          <p:nvPr/>
        </p:nvCxnSpPr>
        <p:spPr>
          <a:xfrm>
            <a:off x="5856475" y="2313050"/>
            <a:ext cx="847500" cy="0"/>
          </a:xfrm>
          <a:prstGeom prst="straightConnector1">
            <a:avLst/>
          </a:prstGeom>
          <a:noFill/>
          <a:ln cap="flat" cmpd="sng" w="19050">
            <a:solidFill>
              <a:srgbClr val="978B7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9"/>
          <p:cNvSpPr txBox="1"/>
          <p:nvPr>
            <p:ph type="ctrTitle"/>
          </p:nvPr>
        </p:nvSpPr>
        <p:spPr>
          <a:xfrm>
            <a:off x="311700" y="434125"/>
            <a:ext cx="6498300" cy="62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3000">
                <a:solidFill>
                  <a:srgbClr val="FAE3B6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Projeto</a:t>
            </a:r>
            <a:r>
              <a:rPr lang="pt-BR" sz="3000">
                <a:solidFill>
                  <a:srgbClr val="FAE3B6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SCRUM</a:t>
            </a:r>
            <a:endParaRPr sz="3000">
              <a:solidFill>
                <a:srgbClr val="FAE3B6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40" name="Google Shape;140;p19"/>
          <p:cNvSpPr txBox="1"/>
          <p:nvPr>
            <p:ph idx="1" type="subTitle"/>
          </p:nvPr>
        </p:nvSpPr>
        <p:spPr>
          <a:xfrm>
            <a:off x="7646300" y="4550875"/>
            <a:ext cx="1497600" cy="5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FAE3B6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Matheus Martarello</a:t>
            </a:r>
            <a:endParaRPr sz="1300">
              <a:solidFill>
                <a:srgbClr val="FAE3B6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FAE3B6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OO24S</a:t>
            </a:r>
            <a:endParaRPr sz="1300">
              <a:solidFill>
                <a:srgbClr val="FAE3B6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41" name="Google Shape;141;p19">
            <a:hlinkClick r:id="rId4"/>
          </p:cNvPr>
          <p:cNvSpPr txBox="1"/>
          <p:nvPr>
            <p:ph idx="1" type="subTitle"/>
          </p:nvPr>
        </p:nvSpPr>
        <p:spPr>
          <a:xfrm>
            <a:off x="311700" y="1708525"/>
            <a:ext cx="8520600" cy="89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 u="sng">
                <a:solidFill>
                  <a:schemeClr val="hlink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  <a:hlinkClick r:id="rId5"/>
              </a:rPr>
              <a:t>https://gp25s-2023.atlassian.net/jira/software/projects/GP26S/boards/1/backlog</a:t>
            </a:r>
            <a:endParaRPr sz="2300">
              <a:solidFill>
                <a:srgbClr val="978B7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