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embeddedFontLst>
    <p:embeddedFont>
      <p:font typeface="Josefin Sans"/>
      <p:bold r:id="rId17"/>
      <p:boldItalic r:id="rId18"/>
    </p:embeddedFont>
    <p:embeddedFont>
      <p:font typeface="Josefin Sans SemiBol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ansSemiBold-bold.fntdata"/><Relationship Id="rId11" Type="http://schemas.openxmlformats.org/officeDocument/2006/relationships/slide" Target="slides/slide6.xml"/><Relationship Id="rId22" Type="http://schemas.openxmlformats.org/officeDocument/2006/relationships/font" Target="fonts/JosefinSansSemiBold-boldItalic.fntdata"/><Relationship Id="rId10" Type="http://schemas.openxmlformats.org/officeDocument/2006/relationships/slide" Target="slides/slide5.xml"/><Relationship Id="rId21" Type="http://schemas.openxmlformats.org/officeDocument/2006/relationships/font" Target="fonts/JosefinSansSemiBol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JosefinSans-bold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JosefinSansSemiBold-regular.fntdata"/><Relationship Id="rId6" Type="http://schemas.openxmlformats.org/officeDocument/2006/relationships/slide" Target="slides/slide1.xml"/><Relationship Id="rId18" Type="http://schemas.openxmlformats.org/officeDocument/2006/relationships/font" Target="fonts/Josefi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2360d689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d2360d6894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3E8A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0" y="4915725"/>
            <a:ext cx="18468600" cy="56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237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Teste de Software</a:t>
            </a:r>
            <a:endParaRPr sz="1700"/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44875"/>
            <a:ext cx="18288000" cy="4214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24177" y="0"/>
            <a:ext cx="7063825" cy="67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13875800" y="8356575"/>
            <a:ext cx="357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AF0F8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rPr>
              <a:t>Geovane Soares</a:t>
            </a:r>
            <a:endParaRPr b="1" sz="3200">
              <a:solidFill>
                <a:srgbClr val="CAF0F8"/>
              </a:solidFill>
              <a:latin typeface="Josefin Sans SemiBold"/>
              <a:ea typeface="Josefin Sans SemiBold"/>
              <a:cs typeface="Josefin Sans SemiBold"/>
              <a:sym typeface="Josefin Sans SemiBold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4160800" y="903367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AF0F8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rPr>
              <a:t>2024/1</a:t>
            </a:r>
            <a:endParaRPr b="1" sz="3200">
              <a:solidFill>
                <a:srgbClr val="CAF0F8"/>
              </a:solidFill>
              <a:latin typeface="Josefin Sans SemiBold"/>
              <a:ea typeface="Josefin Sans SemiBold"/>
              <a:cs typeface="Josefin Sans SemiBold"/>
              <a:sym typeface="Josefin Sans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3E8A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/>
          <p:nvPr/>
        </p:nvSpPr>
        <p:spPr>
          <a:xfrm>
            <a:off x="2242717" y="5838582"/>
            <a:ext cx="352038" cy="353616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8967405" y="5849732"/>
            <a:ext cx="352038" cy="353616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15693245" y="5826183"/>
            <a:ext cx="352038" cy="353616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22"/>
          <p:cNvCxnSpPr/>
          <p:nvPr/>
        </p:nvCxnSpPr>
        <p:spPr>
          <a:xfrm>
            <a:off x="2595543" y="6015683"/>
            <a:ext cx="6371073" cy="10563"/>
          </a:xfrm>
          <a:prstGeom prst="straightConnector1">
            <a:avLst/>
          </a:prstGeom>
          <a:noFill/>
          <a:ln cap="flat" cmpd="sng" w="476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22"/>
          <p:cNvCxnSpPr/>
          <p:nvPr/>
        </p:nvCxnSpPr>
        <p:spPr>
          <a:xfrm flipH="1" rot="10800000">
            <a:off x="9320230" y="6003609"/>
            <a:ext cx="6372227" cy="22311"/>
          </a:xfrm>
          <a:prstGeom prst="straightConnector1">
            <a:avLst/>
          </a:prstGeom>
          <a:noFill/>
          <a:ln cap="flat" cmpd="sng" w="476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22"/>
          <p:cNvSpPr txBox="1"/>
          <p:nvPr/>
        </p:nvSpPr>
        <p:spPr>
          <a:xfrm>
            <a:off x="1028700" y="1028700"/>
            <a:ext cx="16230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Programação de testes</a:t>
            </a:r>
            <a:endParaRPr/>
          </a:p>
        </p:txBody>
      </p:sp>
      <p:grpSp>
        <p:nvGrpSpPr>
          <p:cNvPr id="199" name="Google Shape;199;p22"/>
          <p:cNvGrpSpPr/>
          <p:nvPr/>
        </p:nvGrpSpPr>
        <p:grpSpPr>
          <a:xfrm>
            <a:off x="645438" y="2525637"/>
            <a:ext cx="3546600" cy="5630238"/>
            <a:chOff x="645438" y="2525637"/>
            <a:chExt cx="3546600" cy="5630238"/>
          </a:xfrm>
        </p:grpSpPr>
        <p:grpSp>
          <p:nvGrpSpPr>
            <p:cNvPr id="200" name="Google Shape;200;p22"/>
            <p:cNvGrpSpPr/>
            <p:nvPr/>
          </p:nvGrpSpPr>
          <p:grpSpPr>
            <a:xfrm>
              <a:off x="645438" y="2525637"/>
              <a:ext cx="3546600" cy="5630238"/>
              <a:chOff x="645512" y="3228249"/>
              <a:chExt cx="3546600" cy="5162515"/>
            </a:xfrm>
          </p:grpSpPr>
          <p:pic>
            <p:nvPicPr>
              <p:cNvPr id="201" name="Google Shape;201;p2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133275" y="3228249"/>
                <a:ext cx="2570925" cy="2102326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02" name="Google Shape;202;p22"/>
              <p:cNvGrpSpPr/>
              <p:nvPr/>
            </p:nvGrpSpPr>
            <p:grpSpPr>
              <a:xfrm>
                <a:off x="645512" y="6700207"/>
                <a:ext cx="3546600" cy="1690556"/>
                <a:chOff x="645512" y="6700207"/>
                <a:chExt cx="3546600" cy="1690556"/>
              </a:xfrm>
            </p:grpSpPr>
            <p:sp>
              <p:nvSpPr>
                <p:cNvPr id="203" name="Google Shape;203;p22"/>
                <p:cNvSpPr txBox="1"/>
                <p:nvPr/>
              </p:nvSpPr>
              <p:spPr>
                <a:xfrm>
                  <a:off x="645512" y="6700207"/>
                  <a:ext cx="3546600" cy="45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3200">
                      <a:solidFill>
                        <a:srgbClr val="CAF0F8"/>
                      </a:solidFill>
                      <a:latin typeface="Josefin Sans SemiBold"/>
                      <a:ea typeface="Josefin Sans SemiBold"/>
                      <a:cs typeface="Josefin Sans SemiBold"/>
                      <a:sym typeface="Josefin Sans SemiBold"/>
                    </a:rPr>
                    <a:t>Cadastros</a:t>
                  </a:r>
                  <a:endParaRPr/>
                </a:p>
              </p:txBody>
            </p:sp>
            <p:sp>
              <p:nvSpPr>
                <p:cNvPr id="204" name="Google Shape;204;p22"/>
                <p:cNvSpPr txBox="1"/>
                <p:nvPr/>
              </p:nvSpPr>
              <p:spPr>
                <a:xfrm>
                  <a:off x="645512" y="7264563"/>
                  <a:ext cx="3546600" cy="1126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lnSpc>
                      <a:spcPct val="14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100">
                      <a:solidFill>
                        <a:srgbClr val="FFFFFF"/>
                      </a:solidFill>
                      <a:latin typeface="Josefin Sans"/>
                      <a:ea typeface="Josefin Sans"/>
                      <a:cs typeface="Josefin Sans"/>
                      <a:sym typeface="Josefin Sans"/>
                    </a:rPr>
                    <a:t>Elaboração e execução de testes para todos os endpoints de cadastros.</a:t>
                  </a:r>
                  <a:endParaRPr/>
                </a:p>
              </p:txBody>
            </p:sp>
          </p:grpSp>
        </p:grpSp>
        <p:sp>
          <p:nvSpPr>
            <p:cNvPr id="205" name="Google Shape;205;p22"/>
            <p:cNvSpPr txBox="1"/>
            <p:nvPr/>
          </p:nvSpPr>
          <p:spPr>
            <a:xfrm>
              <a:off x="918738" y="5002200"/>
              <a:ext cx="30000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CAF0F8"/>
                  </a:solidFill>
                  <a:latin typeface="Josefin Sans SemiBold"/>
                  <a:ea typeface="Josefin Sans SemiBold"/>
                  <a:cs typeface="Josefin Sans SemiBold"/>
                  <a:sym typeface="Josefin Sans SemiBold"/>
                </a:rPr>
                <a:t>14/05</a:t>
              </a:r>
              <a:endParaRPr/>
            </a:p>
          </p:txBody>
        </p:sp>
      </p:grpSp>
      <p:grpSp>
        <p:nvGrpSpPr>
          <p:cNvPr id="206" name="Google Shape;206;p22"/>
          <p:cNvGrpSpPr/>
          <p:nvPr/>
        </p:nvGrpSpPr>
        <p:grpSpPr>
          <a:xfrm>
            <a:off x="5750775" y="3216453"/>
            <a:ext cx="6785350" cy="5600229"/>
            <a:chOff x="5750775" y="3216453"/>
            <a:chExt cx="6785350" cy="5600229"/>
          </a:xfrm>
        </p:grpSpPr>
        <p:grpSp>
          <p:nvGrpSpPr>
            <p:cNvPr id="207" name="Google Shape;207;p22"/>
            <p:cNvGrpSpPr/>
            <p:nvPr/>
          </p:nvGrpSpPr>
          <p:grpSpPr>
            <a:xfrm>
              <a:off x="5750775" y="3216453"/>
              <a:ext cx="6785350" cy="5600229"/>
              <a:chOff x="5750752" y="3870273"/>
              <a:chExt cx="6785350" cy="4946324"/>
            </a:xfrm>
          </p:grpSpPr>
          <p:grpSp>
            <p:nvGrpSpPr>
              <p:cNvPr id="208" name="Google Shape;208;p22"/>
              <p:cNvGrpSpPr/>
              <p:nvPr/>
            </p:nvGrpSpPr>
            <p:grpSpPr>
              <a:xfrm>
                <a:off x="5750752" y="3870273"/>
                <a:ext cx="6785350" cy="1270242"/>
                <a:chOff x="-2159264" y="-231732"/>
                <a:chExt cx="9047133" cy="1693656"/>
              </a:xfrm>
            </p:grpSpPr>
            <p:sp>
              <p:nvSpPr>
                <p:cNvPr id="209" name="Google Shape;209;p22"/>
                <p:cNvSpPr txBox="1"/>
                <p:nvPr/>
              </p:nvSpPr>
              <p:spPr>
                <a:xfrm>
                  <a:off x="-2159264" y="-231732"/>
                  <a:ext cx="9047100" cy="58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3200">
                      <a:solidFill>
                        <a:srgbClr val="CAF0F8"/>
                      </a:solidFill>
                      <a:latin typeface="Josefin Sans SemiBold"/>
                      <a:ea typeface="Josefin Sans SemiBold"/>
                      <a:cs typeface="Josefin Sans SemiBold"/>
                      <a:sym typeface="Josefin Sans SemiBold"/>
                    </a:rPr>
                    <a:t>Validações de regras de negócio</a:t>
                  </a:r>
                  <a:endParaRPr/>
                </a:p>
              </p:txBody>
            </p:sp>
            <p:sp>
              <p:nvSpPr>
                <p:cNvPr id="210" name="Google Shape;210;p22"/>
                <p:cNvSpPr txBox="1"/>
                <p:nvPr/>
              </p:nvSpPr>
              <p:spPr>
                <a:xfrm>
                  <a:off x="-2159231" y="548424"/>
                  <a:ext cx="9047100" cy="913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lnSpc>
                      <a:spcPct val="14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100">
                      <a:solidFill>
                        <a:srgbClr val="FFFFFF"/>
                      </a:solidFill>
                      <a:latin typeface="Josefin Sans"/>
                      <a:ea typeface="Josefin Sans"/>
                      <a:cs typeface="Josefin Sans"/>
                      <a:sym typeface="Josefin Sans"/>
                    </a:rPr>
                    <a:t>Elaboração e execução de testes para validar se as regras de negócios estão funcionando corretamente</a:t>
                  </a:r>
                  <a:endParaRPr/>
                </a:p>
              </p:txBody>
            </p:sp>
          </p:grpSp>
          <p:pic>
            <p:nvPicPr>
              <p:cNvPr id="211" name="Google Shape;211;p2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873860" y="6708166"/>
                <a:ext cx="2540275" cy="21084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2" name="Google Shape;212;p22"/>
            <p:cNvSpPr txBox="1"/>
            <p:nvPr/>
          </p:nvSpPr>
          <p:spPr>
            <a:xfrm>
              <a:off x="7644000" y="5002200"/>
              <a:ext cx="30000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CAF0F8"/>
                  </a:solidFill>
                  <a:latin typeface="Josefin Sans SemiBold"/>
                  <a:ea typeface="Josefin Sans SemiBold"/>
                  <a:cs typeface="Josefin Sans SemiBold"/>
                  <a:sym typeface="Josefin Sans SemiBold"/>
                </a:rPr>
                <a:t>21</a:t>
              </a:r>
              <a:r>
                <a:rPr b="1" lang="en-US" sz="3200">
                  <a:solidFill>
                    <a:srgbClr val="CAF0F8"/>
                  </a:solidFill>
                  <a:latin typeface="Josefin Sans SemiBold"/>
                  <a:ea typeface="Josefin Sans SemiBold"/>
                  <a:cs typeface="Josefin Sans SemiBold"/>
                  <a:sym typeface="Josefin Sans SemiBold"/>
                </a:rPr>
                <a:t>/05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13" name="Google Shape;213;p22"/>
          <p:cNvGrpSpPr/>
          <p:nvPr/>
        </p:nvGrpSpPr>
        <p:grpSpPr>
          <a:xfrm>
            <a:off x="12827676" y="2525625"/>
            <a:ext cx="4815166" cy="6196751"/>
            <a:chOff x="12827676" y="2525625"/>
            <a:chExt cx="4815166" cy="6196751"/>
          </a:xfrm>
        </p:grpSpPr>
        <p:grpSp>
          <p:nvGrpSpPr>
            <p:cNvPr id="214" name="Google Shape;214;p22"/>
            <p:cNvGrpSpPr/>
            <p:nvPr/>
          </p:nvGrpSpPr>
          <p:grpSpPr>
            <a:xfrm>
              <a:off x="12827676" y="2525625"/>
              <a:ext cx="4815166" cy="6196751"/>
              <a:chOff x="12806999" y="3077083"/>
              <a:chExt cx="4835475" cy="5222714"/>
            </a:xfrm>
          </p:grpSpPr>
          <p:grpSp>
            <p:nvGrpSpPr>
              <p:cNvPr id="215" name="Google Shape;215;p22"/>
              <p:cNvGrpSpPr/>
              <p:nvPr/>
            </p:nvGrpSpPr>
            <p:grpSpPr>
              <a:xfrm>
                <a:off x="12806999" y="6700200"/>
                <a:ext cx="4835475" cy="1599597"/>
                <a:chOff x="-1718723" y="-9"/>
                <a:chExt cx="6447300" cy="2132797"/>
              </a:xfrm>
            </p:grpSpPr>
            <p:sp>
              <p:nvSpPr>
                <p:cNvPr id="216" name="Google Shape;216;p22"/>
                <p:cNvSpPr txBox="1"/>
                <p:nvPr/>
              </p:nvSpPr>
              <p:spPr>
                <a:xfrm>
                  <a:off x="-1610817" y="-9"/>
                  <a:ext cx="6339300" cy="553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3200">
                      <a:solidFill>
                        <a:srgbClr val="CAF0F8"/>
                      </a:solidFill>
                      <a:latin typeface="Josefin Sans SemiBold"/>
                      <a:ea typeface="Josefin Sans SemiBold"/>
                      <a:cs typeface="Josefin Sans SemiBold"/>
                      <a:sym typeface="Josefin Sans SemiBold"/>
                    </a:rPr>
                    <a:t>Endpoints de consulta</a:t>
                  </a:r>
                  <a:endParaRPr b="1" sz="3200">
                    <a:solidFill>
                      <a:srgbClr val="CAF0F8"/>
                    </a:solidFill>
                    <a:latin typeface="Josefin Sans SemiBold"/>
                    <a:ea typeface="Josefin Sans SemiBold"/>
                    <a:cs typeface="Josefin Sans SemiBold"/>
                    <a:sym typeface="Josefin Sans SemiBold"/>
                  </a:endParaRPr>
                </a:p>
              </p:txBody>
            </p:sp>
            <p:sp>
              <p:nvSpPr>
                <p:cNvPr id="217" name="Google Shape;217;p22"/>
                <p:cNvSpPr txBox="1"/>
                <p:nvPr/>
              </p:nvSpPr>
              <p:spPr>
                <a:xfrm>
                  <a:off x="-1718723" y="752487"/>
                  <a:ext cx="6447300" cy="1380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lnSpc>
                      <a:spcPct val="14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100">
                      <a:solidFill>
                        <a:srgbClr val="FFFFFF"/>
                      </a:solidFill>
                      <a:latin typeface="Josefin Sans"/>
                      <a:ea typeface="Josefin Sans"/>
                      <a:cs typeface="Josefin Sans"/>
                      <a:sym typeface="Josefin Sans"/>
                    </a:rPr>
                    <a:t>Elaboração e execução de testes para os </a:t>
                  </a:r>
                  <a:r>
                    <a:rPr lang="en-US" sz="2100">
                      <a:solidFill>
                        <a:srgbClr val="FFFFFF"/>
                      </a:solidFill>
                      <a:latin typeface="Josefin Sans"/>
                      <a:ea typeface="Josefin Sans"/>
                      <a:cs typeface="Josefin Sans"/>
                      <a:sym typeface="Josefin Sans"/>
                    </a:rPr>
                    <a:t>endpoints</a:t>
                  </a:r>
                  <a:r>
                    <a:rPr lang="en-US" sz="2100">
                      <a:solidFill>
                        <a:srgbClr val="FFFFFF"/>
                      </a:solidFill>
                      <a:latin typeface="Josefin Sans"/>
                      <a:ea typeface="Josefin Sans"/>
                      <a:cs typeface="Josefin Sans"/>
                      <a:sym typeface="Josefin Sans"/>
                    </a:rPr>
                    <a:t> de consulta, tanto publicas quanto logadas.</a:t>
                  </a:r>
                  <a:endParaRPr/>
                </a:p>
              </p:txBody>
            </p:sp>
          </p:grpSp>
          <p:pic>
            <p:nvPicPr>
              <p:cNvPr id="218" name="Google Shape;218;p2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582656" y="3077083"/>
                <a:ext cx="2231633" cy="208729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9" name="Google Shape;219;p22"/>
            <p:cNvSpPr txBox="1"/>
            <p:nvPr/>
          </p:nvSpPr>
          <p:spPr>
            <a:xfrm>
              <a:off x="14369250" y="5002200"/>
              <a:ext cx="30000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CAF0F8"/>
                  </a:solidFill>
                  <a:latin typeface="Josefin Sans SemiBold"/>
                  <a:ea typeface="Josefin Sans SemiBold"/>
                  <a:cs typeface="Josefin Sans SemiBold"/>
                  <a:sym typeface="Josefin Sans SemiBold"/>
                </a:rPr>
                <a:t>28</a:t>
              </a:r>
              <a:r>
                <a:rPr b="1" lang="en-US" sz="3200">
                  <a:solidFill>
                    <a:srgbClr val="CAF0F8"/>
                  </a:solidFill>
                  <a:latin typeface="Josefin Sans SemiBold"/>
                  <a:ea typeface="Josefin Sans SemiBold"/>
                  <a:cs typeface="Josefin Sans SemiBold"/>
                  <a:sym typeface="Josefin Sans SemiBold"/>
                </a:rPr>
                <a:t>/05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3E8A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/>
        </p:nvSpPr>
        <p:spPr>
          <a:xfrm>
            <a:off x="1028700" y="2643950"/>
            <a:ext cx="7322400" cy="29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Obrigado pela atenção</a:t>
            </a:r>
            <a:r>
              <a:rPr b="0" i="0" lang="en-US" sz="8799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!</a:t>
            </a:r>
            <a:endParaRPr/>
          </a:p>
        </p:txBody>
      </p:sp>
      <p:pic>
        <p:nvPicPr>
          <p:cNvPr id="225" name="Google Shape;2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2133" y="0"/>
            <a:ext cx="12521068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3947" y="1111276"/>
            <a:ext cx="7639250" cy="7350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3E8A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4"/>
          <p:cNvCxnSpPr/>
          <p:nvPr/>
        </p:nvCxnSpPr>
        <p:spPr>
          <a:xfrm>
            <a:off x="8226493" y="7154689"/>
            <a:ext cx="9032807" cy="0"/>
          </a:xfrm>
          <a:prstGeom prst="straightConnector1">
            <a:avLst/>
          </a:prstGeom>
          <a:noFill/>
          <a:ln cap="flat" cmpd="sng" w="57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14"/>
          <p:cNvCxnSpPr/>
          <p:nvPr/>
        </p:nvCxnSpPr>
        <p:spPr>
          <a:xfrm>
            <a:off x="8252481" y="8192914"/>
            <a:ext cx="9032807" cy="0"/>
          </a:xfrm>
          <a:prstGeom prst="straightConnector1">
            <a:avLst/>
          </a:prstGeom>
          <a:noFill/>
          <a:ln cap="flat" cmpd="sng" w="57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14"/>
          <p:cNvCxnSpPr/>
          <p:nvPr/>
        </p:nvCxnSpPr>
        <p:spPr>
          <a:xfrm>
            <a:off x="8252481" y="9229725"/>
            <a:ext cx="9032807" cy="0"/>
          </a:xfrm>
          <a:prstGeom prst="straightConnector1">
            <a:avLst/>
          </a:prstGeom>
          <a:noFill/>
          <a:ln cap="flat" cmpd="sng" w="57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4"/>
          <p:cNvSpPr txBox="1"/>
          <p:nvPr/>
        </p:nvSpPr>
        <p:spPr>
          <a:xfrm>
            <a:off x="8252481" y="6640339"/>
            <a:ext cx="26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AF0F8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rPr>
              <a:t>Introdução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890224" y="1009650"/>
            <a:ext cx="8253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Conteúdo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16493027" y="6640339"/>
            <a:ext cx="766273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CAF0F8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rPr>
              <a:t>01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8252474" y="8715375"/>
            <a:ext cx="308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AF0F8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rPr>
              <a:t>Planejamento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16493027" y="8715375"/>
            <a:ext cx="766273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CAF0F8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rPr>
              <a:t>03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8252475" y="7678575"/>
            <a:ext cx="491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AF0F8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rPr>
              <a:t>Método selecionado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16493027" y="7678564"/>
            <a:ext cx="766273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CAF0F8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rPr>
              <a:t>02</a:t>
            </a:r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24975"/>
            <a:ext cx="7947682" cy="6408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62900" y="-639000"/>
            <a:ext cx="8839201" cy="5175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36925" y="0"/>
            <a:ext cx="6951074" cy="588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3E8A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9675" y="-419100"/>
            <a:ext cx="22276675" cy="140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1965404" y="4048125"/>
            <a:ext cx="143571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Introdução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3E8A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4975" y="1"/>
            <a:ext cx="628651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6"/>
          <p:cNvGrpSpPr/>
          <p:nvPr/>
        </p:nvGrpSpPr>
        <p:grpSpPr>
          <a:xfrm>
            <a:off x="1028700" y="3702050"/>
            <a:ext cx="9942300" cy="3060038"/>
            <a:chOff x="0" y="152400"/>
            <a:chExt cx="13256400" cy="4080051"/>
          </a:xfrm>
        </p:grpSpPr>
        <p:sp>
          <p:nvSpPr>
            <p:cNvPr id="118" name="Google Shape;118;p16"/>
            <p:cNvSpPr txBox="1"/>
            <p:nvPr/>
          </p:nvSpPr>
          <p:spPr>
            <a:xfrm>
              <a:off x="0" y="152400"/>
              <a:ext cx="13256400" cy="180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799">
                  <a:solidFill>
                    <a:srgbClr val="FFFFFF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Objetivo</a:t>
              </a:r>
              <a:endParaRPr/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0" y="3241251"/>
              <a:ext cx="13256400" cy="9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FFFFFF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Essa apresentação tem como objetivo apresentar a aplicação que será testada, assim como métodos aplicados e cronograma de testes.</a:t>
              </a:r>
              <a:endParaRPr/>
            </a:p>
          </p:txBody>
        </p:sp>
      </p:grpSp>
      <p:pic>
        <p:nvPicPr>
          <p:cNvPr id="120" name="Google Shape;1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58150" y="509775"/>
            <a:ext cx="3420150" cy="938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3E8A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0919" y="-539574"/>
            <a:ext cx="7927875" cy="113653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17"/>
          <p:cNvGrpSpPr/>
          <p:nvPr/>
        </p:nvGrpSpPr>
        <p:grpSpPr>
          <a:xfrm>
            <a:off x="8725607" y="3567325"/>
            <a:ext cx="8593850" cy="3152338"/>
            <a:chOff x="-107067" y="-3652200"/>
            <a:chExt cx="11458467" cy="4203118"/>
          </a:xfrm>
        </p:grpSpPr>
        <p:sp>
          <p:nvSpPr>
            <p:cNvPr id="127" name="Google Shape;127;p17"/>
            <p:cNvSpPr txBox="1"/>
            <p:nvPr/>
          </p:nvSpPr>
          <p:spPr>
            <a:xfrm>
              <a:off x="-107067" y="-3652200"/>
              <a:ext cx="11351400" cy="180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799">
                  <a:solidFill>
                    <a:srgbClr val="FFFFFF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Aplicação alvo</a:t>
              </a:r>
              <a:endParaRPr/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0" y="-440282"/>
              <a:ext cx="11351400" cy="9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FFFFFF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Os testes serão realizados em uma API desenvolvida para controlar o </a:t>
              </a:r>
              <a:r>
                <a:rPr i="1" lang="en-US" sz="2100">
                  <a:solidFill>
                    <a:srgbClr val="FFFFFF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back-end </a:t>
              </a:r>
              <a:r>
                <a:rPr lang="en-US" sz="2100">
                  <a:solidFill>
                    <a:srgbClr val="FFFFFF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de um e-commerce.</a:t>
              </a:r>
              <a:endParaRPr/>
            </a:p>
          </p:txBody>
        </p:sp>
      </p:grpSp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041" y="701875"/>
            <a:ext cx="7219949" cy="855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3E8A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2539507" y="1182529"/>
            <a:ext cx="13209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Método de testagem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3625" y="-565325"/>
            <a:ext cx="5021775" cy="29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447525" y="8590650"/>
            <a:ext cx="5266924" cy="30892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18"/>
          <p:cNvGrpSpPr/>
          <p:nvPr/>
        </p:nvGrpSpPr>
        <p:grpSpPr>
          <a:xfrm>
            <a:off x="10224650" y="2990050"/>
            <a:ext cx="5098974" cy="5665093"/>
            <a:chOff x="11424425" y="2990050"/>
            <a:chExt cx="5098974" cy="5665093"/>
          </a:xfrm>
        </p:grpSpPr>
        <p:sp>
          <p:nvSpPr>
            <p:cNvPr id="138" name="Google Shape;138;p18"/>
            <p:cNvSpPr txBox="1"/>
            <p:nvPr/>
          </p:nvSpPr>
          <p:spPr>
            <a:xfrm>
              <a:off x="11681901" y="7300968"/>
              <a:ext cx="4584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CAF0F8"/>
                  </a:solidFill>
                  <a:latin typeface="Josefin Sans SemiBold"/>
                  <a:ea typeface="Josefin Sans SemiBold"/>
                  <a:cs typeface="Josefin Sans SemiBold"/>
                  <a:sym typeface="Josefin Sans SemiBold"/>
                </a:rPr>
                <a:t>Diário de testes</a:t>
              </a:r>
              <a:endParaRPr/>
            </a:p>
          </p:txBody>
        </p:sp>
        <p:sp>
          <p:nvSpPr>
            <p:cNvPr id="139" name="Google Shape;139;p18"/>
            <p:cNvSpPr txBox="1"/>
            <p:nvPr/>
          </p:nvSpPr>
          <p:spPr>
            <a:xfrm>
              <a:off x="11681901" y="7879343"/>
              <a:ext cx="4584000" cy="7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FFFFFF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Armazenamentos dos dados em planilha.</a:t>
              </a:r>
              <a:endParaRPr/>
            </a:p>
          </p:txBody>
        </p:sp>
        <p:pic>
          <p:nvPicPr>
            <p:cNvPr id="140" name="Google Shape;140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424425" y="2990050"/>
              <a:ext cx="5098974" cy="399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" name="Google Shape;141;p18"/>
          <p:cNvGrpSpPr/>
          <p:nvPr/>
        </p:nvGrpSpPr>
        <p:grpSpPr>
          <a:xfrm>
            <a:off x="2539488" y="2990051"/>
            <a:ext cx="4584000" cy="6670767"/>
            <a:chOff x="2539488" y="2990051"/>
            <a:chExt cx="4584000" cy="6670767"/>
          </a:xfrm>
        </p:grpSpPr>
        <p:sp>
          <p:nvSpPr>
            <p:cNvPr id="142" name="Google Shape;142;p18"/>
            <p:cNvSpPr txBox="1"/>
            <p:nvPr/>
          </p:nvSpPr>
          <p:spPr>
            <a:xfrm>
              <a:off x="2539488" y="7427468"/>
              <a:ext cx="4584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CAF0F8"/>
                  </a:solidFill>
                  <a:latin typeface="Josefin Sans SemiBold"/>
                  <a:ea typeface="Josefin Sans SemiBold"/>
                  <a:cs typeface="Josefin Sans SemiBold"/>
                  <a:sym typeface="Josefin Sans SemiBold"/>
                </a:rPr>
                <a:t>Teste de integração</a:t>
              </a:r>
              <a:endParaRPr/>
            </a:p>
          </p:txBody>
        </p:sp>
        <p:sp>
          <p:nvSpPr>
            <p:cNvPr id="143" name="Google Shape;143;p18"/>
            <p:cNvSpPr txBox="1"/>
            <p:nvPr/>
          </p:nvSpPr>
          <p:spPr>
            <a:xfrm>
              <a:off x="2539488" y="7979918"/>
              <a:ext cx="4584000" cy="168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FFFFFF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Testes</a:t>
              </a:r>
              <a:r>
                <a:rPr lang="en-US" sz="2100">
                  <a:solidFill>
                    <a:schemeClr val="lt1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 utilizando JUnit</a:t>
              </a:r>
              <a:r>
                <a:rPr lang="en-US" sz="2100">
                  <a:solidFill>
                    <a:srgbClr val="FFFFFF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 para validar os endpoints da aplicação que depende de múltiplas funções funcionando em conjunto</a:t>
              </a:r>
              <a:endParaRPr/>
            </a:p>
          </p:txBody>
        </p:sp>
        <p:pic>
          <p:nvPicPr>
            <p:cNvPr id="144" name="Google Shape;144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44788" y="2990051"/>
              <a:ext cx="4373413" cy="3576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3E8A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-399896"/>
            <a:ext cx="18135598" cy="1108678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/>
        </p:nvSpPr>
        <p:spPr>
          <a:xfrm>
            <a:off x="1965454" y="2705400"/>
            <a:ext cx="14357100" cy="48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Escopo da aplicação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3E8A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2925" y="0"/>
            <a:ext cx="8239125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/>
        </p:nvSpPr>
        <p:spPr>
          <a:xfrm>
            <a:off x="1028700" y="1181100"/>
            <a:ext cx="9408300" cy="27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Sistema (nome pendente)</a:t>
            </a:r>
            <a:endParaRPr/>
          </a:p>
        </p:txBody>
      </p:sp>
      <p:grpSp>
        <p:nvGrpSpPr>
          <p:cNvPr id="157" name="Google Shape;157;p20"/>
          <p:cNvGrpSpPr/>
          <p:nvPr/>
        </p:nvGrpSpPr>
        <p:grpSpPr>
          <a:xfrm>
            <a:off x="1028700" y="4257981"/>
            <a:ext cx="3870900" cy="1909757"/>
            <a:chOff x="1028700" y="4257981"/>
            <a:chExt cx="3870900" cy="1909757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1028700" y="4257981"/>
              <a:ext cx="3870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CAF0F8"/>
                  </a:solidFill>
                  <a:latin typeface="Josefin Sans SemiBold"/>
                  <a:ea typeface="Josefin Sans SemiBold"/>
                  <a:cs typeface="Josefin Sans SemiBold"/>
                  <a:sym typeface="Josefin Sans SemiBold"/>
                </a:rPr>
                <a:t>Categorias</a:t>
              </a:r>
              <a:endParaRPr/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1028700" y="4939538"/>
              <a:ext cx="3870900" cy="12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FFFFFF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Criação de categorias para busca e organização dos produtos.</a:t>
              </a:r>
              <a:endParaRPr/>
            </a:p>
          </p:txBody>
        </p:sp>
      </p:grpSp>
      <p:grpSp>
        <p:nvGrpSpPr>
          <p:cNvPr id="160" name="Google Shape;160;p20"/>
          <p:cNvGrpSpPr/>
          <p:nvPr/>
        </p:nvGrpSpPr>
        <p:grpSpPr>
          <a:xfrm>
            <a:off x="6283994" y="4257981"/>
            <a:ext cx="4032900" cy="1909757"/>
            <a:chOff x="6283994" y="4257981"/>
            <a:chExt cx="4032900" cy="1909757"/>
          </a:xfrm>
        </p:grpSpPr>
        <p:sp>
          <p:nvSpPr>
            <p:cNvPr id="161" name="Google Shape;161;p20"/>
            <p:cNvSpPr txBox="1"/>
            <p:nvPr/>
          </p:nvSpPr>
          <p:spPr>
            <a:xfrm>
              <a:off x="6283994" y="4257981"/>
              <a:ext cx="4032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CAF0F8"/>
                  </a:solidFill>
                  <a:latin typeface="Josefin Sans SemiBold"/>
                  <a:ea typeface="Josefin Sans SemiBold"/>
                  <a:cs typeface="Josefin Sans SemiBold"/>
                  <a:sym typeface="Josefin Sans SemiBold"/>
                </a:rPr>
                <a:t>Produtos</a:t>
              </a:r>
              <a:endParaRPr/>
            </a:p>
          </p:txBody>
        </p:sp>
        <p:sp>
          <p:nvSpPr>
            <p:cNvPr id="162" name="Google Shape;162;p20"/>
            <p:cNvSpPr txBox="1"/>
            <p:nvPr/>
          </p:nvSpPr>
          <p:spPr>
            <a:xfrm>
              <a:off x="6283994" y="4939538"/>
              <a:ext cx="3870900" cy="12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FFFFFF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Listagem dos produtos vendidos pelo ecommerce, com suas informações </a:t>
              </a:r>
              <a:r>
                <a:rPr lang="en-US" sz="2100">
                  <a:solidFill>
                    <a:srgbClr val="FFFFFF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básicas.</a:t>
              </a:r>
              <a:endParaRPr/>
            </a:p>
          </p:txBody>
        </p:sp>
      </p:grpSp>
      <p:grpSp>
        <p:nvGrpSpPr>
          <p:cNvPr id="163" name="Google Shape;163;p20"/>
          <p:cNvGrpSpPr/>
          <p:nvPr/>
        </p:nvGrpSpPr>
        <p:grpSpPr>
          <a:xfrm>
            <a:off x="1028700" y="6803987"/>
            <a:ext cx="3980100" cy="1457357"/>
            <a:chOff x="1028700" y="6803987"/>
            <a:chExt cx="3980100" cy="1457357"/>
          </a:xfrm>
        </p:grpSpPr>
        <p:sp>
          <p:nvSpPr>
            <p:cNvPr id="164" name="Google Shape;164;p20"/>
            <p:cNvSpPr txBox="1"/>
            <p:nvPr/>
          </p:nvSpPr>
          <p:spPr>
            <a:xfrm>
              <a:off x="1028700" y="6803987"/>
              <a:ext cx="3870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CAF0F8"/>
                  </a:solidFill>
                  <a:latin typeface="Josefin Sans SemiBold"/>
                  <a:ea typeface="Josefin Sans SemiBold"/>
                  <a:cs typeface="Josefin Sans SemiBold"/>
                  <a:sym typeface="Josefin Sans SemiBold"/>
                </a:rPr>
                <a:t>Clientes</a:t>
              </a:r>
              <a:endParaRPr/>
            </a:p>
          </p:txBody>
        </p:sp>
        <p:sp>
          <p:nvSpPr>
            <p:cNvPr id="165" name="Google Shape;165;p20"/>
            <p:cNvSpPr txBox="1"/>
            <p:nvPr/>
          </p:nvSpPr>
          <p:spPr>
            <a:xfrm>
              <a:off x="1028700" y="7485544"/>
              <a:ext cx="3980100" cy="7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FFFFFF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Cadastros de clientes para compras no sistema.</a:t>
              </a:r>
              <a:endParaRPr/>
            </a:p>
          </p:txBody>
        </p:sp>
      </p:grpSp>
      <p:grpSp>
        <p:nvGrpSpPr>
          <p:cNvPr id="166" name="Google Shape;166;p20"/>
          <p:cNvGrpSpPr/>
          <p:nvPr/>
        </p:nvGrpSpPr>
        <p:grpSpPr>
          <a:xfrm>
            <a:off x="6283994" y="6803987"/>
            <a:ext cx="4032900" cy="1457357"/>
            <a:chOff x="6283994" y="6803987"/>
            <a:chExt cx="4032900" cy="1457357"/>
          </a:xfrm>
        </p:grpSpPr>
        <p:sp>
          <p:nvSpPr>
            <p:cNvPr id="167" name="Google Shape;167;p20"/>
            <p:cNvSpPr txBox="1"/>
            <p:nvPr/>
          </p:nvSpPr>
          <p:spPr>
            <a:xfrm>
              <a:off x="6283994" y="6803987"/>
              <a:ext cx="4032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CAF0F8"/>
                  </a:solidFill>
                  <a:latin typeface="Josefin Sans SemiBold"/>
                  <a:ea typeface="Josefin Sans SemiBold"/>
                  <a:cs typeface="Josefin Sans SemiBold"/>
                  <a:sym typeface="Josefin Sans SemiBold"/>
                </a:rPr>
                <a:t>Vendas</a:t>
              </a:r>
              <a:endParaRPr/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6283994" y="7485544"/>
              <a:ext cx="3980100" cy="7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FFFFFF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Controle das vendas, por cliente, dos produtos selecionados.</a:t>
              </a:r>
              <a:endParaRPr/>
            </a:p>
          </p:txBody>
        </p:sp>
      </p:grpSp>
      <p:pic>
        <p:nvPicPr>
          <p:cNvPr id="169" name="Google Shape;16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36986" y="1763401"/>
            <a:ext cx="7851001" cy="7089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3E8A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/>
        </p:nvSpPr>
        <p:spPr>
          <a:xfrm>
            <a:off x="2539507" y="1182529"/>
            <a:ext cx="13209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Tecnologías</a:t>
            </a:r>
            <a:r>
              <a:rPr lang="en-US" sz="8799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 utilizadas</a:t>
            </a:r>
            <a:endParaRPr/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3625" y="-565325"/>
            <a:ext cx="5021775" cy="29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447525" y="8590650"/>
            <a:ext cx="5266924" cy="30892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21"/>
          <p:cNvGrpSpPr/>
          <p:nvPr/>
        </p:nvGrpSpPr>
        <p:grpSpPr>
          <a:xfrm>
            <a:off x="2539476" y="2859018"/>
            <a:ext cx="4584013" cy="4933232"/>
            <a:chOff x="2539476" y="2859018"/>
            <a:chExt cx="4584013" cy="4933232"/>
          </a:xfrm>
        </p:grpSpPr>
        <p:sp>
          <p:nvSpPr>
            <p:cNvPr id="178" name="Google Shape;178;p21"/>
            <p:cNvSpPr txBox="1"/>
            <p:nvPr/>
          </p:nvSpPr>
          <p:spPr>
            <a:xfrm>
              <a:off x="2539476" y="2859018"/>
              <a:ext cx="45840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CAF0F8"/>
                  </a:solidFill>
                  <a:latin typeface="Josefin Sans SemiBold"/>
                  <a:ea typeface="Josefin Sans SemiBold"/>
                  <a:cs typeface="Josefin Sans SemiBold"/>
                  <a:sym typeface="Josefin Sans SemiBold"/>
                </a:rPr>
                <a:t>Linguagem de programação</a:t>
              </a:r>
              <a:endParaRPr/>
            </a:p>
          </p:txBody>
        </p:sp>
        <p:sp>
          <p:nvSpPr>
            <p:cNvPr id="179" name="Google Shape;179;p21"/>
            <p:cNvSpPr txBox="1"/>
            <p:nvPr/>
          </p:nvSpPr>
          <p:spPr>
            <a:xfrm>
              <a:off x="2539488" y="4264618"/>
              <a:ext cx="45840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FFFFFF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Java com Spring</a:t>
              </a:r>
              <a:endParaRPr/>
            </a:p>
          </p:txBody>
        </p:sp>
        <p:pic>
          <p:nvPicPr>
            <p:cNvPr id="180" name="Google Shape;180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093050" y="4778975"/>
              <a:ext cx="3476875" cy="3013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1" name="Google Shape;181;p21"/>
          <p:cNvGrpSpPr/>
          <p:nvPr/>
        </p:nvGrpSpPr>
        <p:grpSpPr>
          <a:xfrm>
            <a:off x="7403400" y="2859025"/>
            <a:ext cx="3000001" cy="4931877"/>
            <a:chOff x="7403400" y="2859025"/>
            <a:chExt cx="3000001" cy="4931877"/>
          </a:xfrm>
        </p:grpSpPr>
        <p:sp>
          <p:nvSpPr>
            <p:cNvPr id="182" name="Google Shape;182;p21"/>
            <p:cNvSpPr txBox="1"/>
            <p:nvPr/>
          </p:nvSpPr>
          <p:spPr>
            <a:xfrm>
              <a:off x="7403400" y="2859025"/>
              <a:ext cx="3000000" cy="12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CAF0F8"/>
                  </a:solidFill>
                  <a:latin typeface="Josefin Sans SemiBold"/>
                  <a:ea typeface="Josefin Sans SemiBold"/>
                  <a:cs typeface="Josefin Sans SemiBold"/>
                  <a:sym typeface="Josefin Sans SemiBold"/>
                </a:rPr>
                <a:t>Banco de dados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3" name="Google Shape;183;p21"/>
            <p:cNvSpPr txBox="1"/>
            <p:nvPr/>
          </p:nvSpPr>
          <p:spPr>
            <a:xfrm>
              <a:off x="7403400" y="4205225"/>
              <a:ext cx="30000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PostgreSQL</a:t>
              </a:r>
              <a:endParaRPr>
                <a:solidFill>
                  <a:schemeClr val="dk1"/>
                </a:solidFill>
              </a:endParaRPr>
            </a:p>
          </p:txBody>
        </p:sp>
        <p:pic>
          <p:nvPicPr>
            <p:cNvPr id="184" name="Google Shape;184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03400" y="4790923"/>
              <a:ext cx="3000001" cy="29999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5" name="Google Shape;185;p21"/>
          <p:cNvGrpSpPr/>
          <p:nvPr/>
        </p:nvGrpSpPr>
        <p:grpSpPr>
          <a:xfrm>
            <a:off x="11711975" y="2859025"/>
            <a:ext cx="3000000" cy="4887251"/>
            <a:chOff x="11711975" y="2859025"/>
            <a:chExt cx="3000000" cy="4887251"/>
          </a:xfrm>
        </p:grpSpPr>
        <p:sp>
          <p:nvSpPr>
            <p:cNvPr id="186" name="Google Shape;186;p21"/>
            <p:cNvSpPr txBox="1"/>
            <p:nvPr/>
          </p:nvSpPr>
          <p:spPr>
            <a:xfrm>
              <a:off x="11711975" y="2859025"/>
              <a:ext cx="3000000" cy="12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CAF0F8"/>
                  </a:solidFill>
                  <a:latin typeface="Josefin Sans SemiBold"/>
                  <a:ea typeface="Josefin Sans SemiBold"/>
                  <a:cs typeface="Josefin Sans SemiBold"/>
                  <a:sym typeface="Josefin Sans SemiBold"/>
                </a:rPr>
                <a:t>Tipo de aplicação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7" name="Google Shape;187;p21"/>
            <p:cNvSpPr txBox="1"/>
            <p:nvPr/>
          </p:nvSpPr>
          <p:spPr>
            <a:xfrm>
              <a:off x="11711975" y="4127425"/>
              <a:ext cx="30000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RESTFul API</a:t>
              </a:r>
              <a:endParaRPr sz="21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pic>
          <p:nvPicPr>
            <p:cNvPr id="188" name="Google Shape;188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1795400" y="4746300"/>
              <a:ext cx="2751297" cy="299997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