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embeddings/oleObject3.bin" ContentType="application/vnd.openxmlformats-officedocument.oleObject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3"/>
  </p:notesMasterIdLst>
  <p:sldIdLst>
    <p:sldId id="341" r:id="rId3"/>
    <p:sldId id="375" r:id="rId4"/>
    <p:sldId id="390" r:id="rId5"/>
    <p:sldId id="376" r:id="rId6"/>
    <p:sldId id="377" r:id="rId7"/>
    <p:sldId id="431" r:id="rId8"/>
    <p:sldId id="391" r:id="rId9"/>
    <p:sldId id="393" r:id="rId10"/>
    <p:sldId id="432" r:id="rId11"/>
    <p:sldId id="433" r:id="rId12"/>
    <p:sldId id="312" r:id="rId13"/>
    <p:sldId id="313" r:id="rId14"/>
    <p:sldId id="314" r:id="rId15"/>
    <p:sldId id="315" r:id="rId16"/>
    <p:sldId id="394" r:id="rId17"/>
    <p:sldId id="429" r:id="rId18"/>
    <p:sldId id="395" r:id="rId19"/>
    <p:sldId id="286" r:id="rId20"/>
    <p:sldId id="331" r:id="rId21"/>
    <p:sldId id="430" r:id="rId22"/>
  </p:sldIdLst>
  <p:sldSz cx="9144000" cy="6858000" type="screen4x3"/>
  <p:notesSz cx="6648450" cy="97805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103" d="100"/>
          <a:sy n="103" d="100"/>
        </p:scale>
        <p:origin x="-234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6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xmlns="" id="{1FF85DC4-EF91-3CA7-7439-2544D8E9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xmlns="" id="{89A76C2B-3663-63B2-26F0-4215F8DB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xmlns="" id="{D8015B66-7A48-9ED6-7AB1-06057CBE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48450" cy="97805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3035832-4DF6-A689-7D8F-CA5A2309968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0E832BFA-E313-0D95-6A6C-C3E3D77CC52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6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697D70D-EEB6-60B9-6171-4F7FBA1827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9475" y="733425"/>
            <a:ext cx="4886325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E46ED101-ABA3-9569-BE88-80428355FBE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646613"/>
            <a:ext cx="53133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xmlns="" id="{1BB8D024-1552-44A6-71E5-C0128305477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xmlns="" id="{7EDD5D05-2A4C-8533-1CB7-21F61DF04B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91638"/>
            <a:ext cx="28765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A2003E73-4C5B-8B40-9C74-7EBD912EDE3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941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99F2651-F430-C3BC-8198-E4CD5FF8BA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719F52-919F-E74B-892E-9C5C7D9F2FD9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xmlns="" id="{E3641949-8D9B-9789-AD51-E4E55EB05C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xmlns="" id="{D5BD6905-05FD-34DC-A16C-BB064393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96C72E92-112C-D842-6F1C-092215E2A2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5AF57E-7AFB-EB40-B1A9-DC1DBF768066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xmlns="" id="{2A4B4395-345E-6CFA-DAB8-D2DF07AA76B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xmlns="" id="{A2EDC1E8-F8AF-A251-6C53-0A62888D9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94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8D0321F7-948C-343C-D56E-DB0149E3BA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1A35BB-E0A4-044F-B6A2-7691C5A121B5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xmlns="" id="{7450E984-89A9-08BF-BE65-B0E42C9D93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xmlns="" id="{C2F26A48-E160-C195-05BF-D92B8A1AF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29AC4F3F-5283-1256-E2E3-CE8D66C187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3AB438-F7EE-574C-8864-B4FAE6B242D6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20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xmlns="" id="{9EB8D812-441A-E33F-13A2-F16EF86B339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xmlns="" id="{5DD8EDB2-26FE-D994-4638-EA8CDB359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495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413513C-4FB0-0CF9-9877-476AC5ED6F5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FC44890-DDC6-6D0D-30AB-F1C4468B677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B92BA-344E-D844-88D8-8DA0BAA22D2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992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C7ADA7C-3A57-B5BD-D767-C94C17B3548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83241EF-B624-A3B2-3745-38411D04EE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92EB7-DC78-8D4D-AC04-83619D0A60FF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0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-350838"/>
            <a:ext cx="2068513" cy="694372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-350838"/>
            <a:ext cx="6057900" cy="694372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BEDC55C-B799-528A-C6A4-A4EC0CF576C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3D2B263-9FAC-9A9A-83E1-3AE0FD16F51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C9B46-0BE4-D14E-B42E-A92A87DF429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003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5EF7D8C9-0610-DA65-CC42-787C3C76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6925"/>
            <a:ext cx="684213" cy="981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xmlns="" id="{9A976C70-CB69-7093-32D9-948B6AF0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6554788"/>
            <a:ext cx="490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B542B4-1A78-BD4C-A4F4-AA6D1549DCDE}" type="slidenum">
              <a:rPr lang="pt-BR" altLang="pt-BR" sz="1200" b="1">
                <a:solidFill>
                  <a:srgbClr val="777777"/>
                </a:solidFill>
                <a:latin typeface="Georgia" panose="02040502050405020303" pitchFamily="18" charset="0"/>
              </a:rPr>
              <a:pPr eaLnBrk="1" hangingPunct="1"/>
              <a:t>‹#›</a:t>
            </a:fld>
            <a:endParaRPr lang="pt-BR" altLang="pt-BR" sz="1200" b="1">
              <a:solidFill>
                <a:srgbClr val="777777"/>
              </a:solidFill>
              <a:latin typeface="Georgia" panose="02040502050405020303" pitchFamily="18" charset="0"/>
            </a:endParaRPr>
          </a:p>
        </p:txBody>
      </p:sp>
      <p:grpSp>
        <p:nvGrpSpPr>
          <p:cNvPr id="5" name="Grupo 14">
            <a:extLst>
              <a:ext uri="{FF2B5EF4-FFF2-40B4-BE49-F238E27FC236}">
                <a16:creationId xmlns:a16="http://schemas.microsoft.com/office/drawing/2014/main" xmlns="" id="{2F065796-5410-9576-7BE8-6752650A2DA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2543BA69-7AF8-55AB-3F32-E040D0BA6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7" name="Object 2">
              <a:extLst>
                <a:ext uri="{FF2B5EF4-FFF2-40B4-BE49-F238E27FC236}">
                  <a16:creationId xmlns:a16="http://schemas.microsoft.com/office/drawing/2014/main" xmlns="" id="{105B2F08-03C2-6774-E492-4079F0CB2FC4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3" imgW="4089400" imgH="1346200" progId="">
                    <p:embed/>
                  </p:oleObj>
                </mc:Choice>
                <mc:Fallback>
                  <p:oleObj r:id="rId3" imgW="4089400" imgH="1346200" progId="">
                    <p:embed/>
                    <p:pic>
                      <p:nvPicPr>
                        <p:cNvPr id="46090" name="Object 2">
                          <a:extLst>
                            <a:ext uri="{FF2B5EF4-FFF2-40B4-BE49-F238E27FC236}">
                              <a16:creationId xmlns:a16="http://schemas.microsoft.com/office/drawing/2014/main" xmlns="" id="{B0419A8F-2AAC-BB8C-5949-3271C244E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Conector reto 12">
            <a:extLst>
              <a:ext uri="{FF2B5EF4-FFF2-40B4-BE49-F238E27FC236}">
                <a16:creationId xmlns:a16="http://schemas.microsoft.com/office/drawing/2014/main" xmlns="" id="{B7B423C4-2579-DDD0-8E6B-4719DB11603B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5" y="-350838"/>
            <a:ext cx="6777038" cy="1800226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A8C68D7-9174-CFFA-0CA9-7D9041B2FC5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4ED0AA81-51E3-C146-9F31-76D9606F69C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606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DF505F-16D1-EBC8-6FDD-530055CD2E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D7631E7-5917-E284-93B6-20B5774D156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B5039A65-6ACE-7247-CF29-2E64548C6D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C1302-1EB2-4B4A-81BF-9680D8B0DF5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507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BA02EB1-E537-628E-8A1E-E29500B4DA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1518A4F-1050-4FC7-01F9-8D464976E45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FB422EF-73B8-050C-32CE-98846721B5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09BA9-7DF8-6E43-A43A-06E3FCE8E05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729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E2B1A96-A9E1-2A4F-CC71-1362A710DD0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49BF442-32D7-7602-16B6-58D459D716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4F87599-519C-EAD7-724D-5DBC91E291F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C1D21-1CE5-9541-BB1D-AF247A7A7E3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51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E5D3EFE-3BD8-DD30-BD72-285802F04F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FD80381-96D7-7006-1254-B6BF3E848C4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C1D6E4F-65C2-DF3B-D61F-76C7667F88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20869-3419-BC47-9A5E-C20D5F116BD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89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D85ACAA-3912-F29D-0EB5-AB3AE1291E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70D8CD7-96A3-9767-8714-425EF2A6D0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B9FE26A-9D48-BE3E-C3D2-62FCCADD99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6D2D7-BF81-8847-95A7-B245E8271C0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98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416E56E-FB1C-8DBE-356E-256C80F031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CC207B-5508-91AE-1F7C-8D6E7621D2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C96391-8BAD-92CD-071A-B92537A3922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1C770-2FA8-0641-BC8C-873BE74CA18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5783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64AC818-568B-01FE-97CB-303AFB6CA7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AEEFAECB-330C-BCB9-47EC-9EB7A184C65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430CA43-1BCF-37D4-1A25-CF0EE10DCA4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848FA-D758-A24F-AAE7-B2437529D37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099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BD7F21B-3A55-A484-9F94-82678485184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4747393-D1C9-F39D-08CA-BD912055F5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39788-9DF8-F247-8052-CB6418F18F8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4810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D956454-AE37-98C0-FBE1-8009CB127F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CA27D2A-0C44-4BCC-0DE4-8910EF9B4D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9E414DE-A091-6EC1-8346-4C087A0B4D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AD94F-FB2A-1041-8531-02E62B9B6CC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213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40CF855-41EB-C00A-46F6-7E44E0C456A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6D028CA-F7D5-3062-ABFA-A19CD6BEA8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8523ABE-05D8-6D15-4410-F5E1666927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36419-0F90-5F40-8824-A55116AD844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8879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852F981-EC82-6DEB-C494-3B2F664BE27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C683F83-1D4A-EB09-7E77-DF5A101019E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657B80D4-CB79-EF87-2734-7EC2F062BF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AFA3D-3B77-EE4C-91E1-FA686A37360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2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125" y="798513"/>
            <a:ext cx="2170113" cy="53308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513"/>
            <a:ext cx="6359525" cy="53308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C19EEE9-4804-6F3D-6890-8FF05B20BD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94EE1F6-BF04-B733-D988-A7A43039D3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BC4713F-32F0-5CE0-3AD7-A1D85F00A6A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DFF04-EEA5-1F4D-9ECE-B9A23BE38F6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7676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798513"/>
            <a:ext cx="7375525" cy="18002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C0EFF68-872B-4A10-5166-92C59CFD38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A5ABEC-AEE6-229F-42CF-8A5D3746A95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27443D-2CA7-1415-F5B0-171E0231CA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AD460-98AE-944C-8781-D1BD789A061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26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37B1421-93C9-C23C-81C3-1F4C645292C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176D05E-A159-BA25-DFC6-A0ECCE9CF5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DA7A5-0844-0147-8DA1-A3E790C1527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591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8513"/>
            <a:ext cx="3900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1088" y="2068513"/>
            <a:ext cx="39004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1A4CF0-D425-3074-172D-1C50E7189E9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938F34C-6106-6FD4-E06B-0BA2AC29AF5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161B-BF34-2D4D-8585-70D061A62BBF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81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44BF45D-18F8-7AB4-0D5E-62413BE136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4AE33623-84E4-E57B-7165-BB0F24A4C7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D4A17-7451-D643-8E4A-1971F8ADFC6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1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44764AE-0773-CFCD-C9ED-A180828F26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581077B-B4E3-2906-F214-E36DB276F76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B5D05-D19A-2E42-AB72-4D4FB78C1C3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64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505EAC2F-6F17-4C46-DA4E-14223B5D3A1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27115605-B529-F95B-EF10-42488EBD6F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DCB24-473C-AF48-BC60-4B5FDF9C563F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05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1B3E2-A569-C055-2E9B-3E4C8A26BAE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ECB95C-9ABC-90B6-C4AF-878CFD5F833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3F529-D676-AE4C-814A-6D17D4E55C3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49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89D6246-BFD8-DDC9-7E15-54F1213866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4F38DE-9753-A45E-BCF3-BC28DAE1BF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49321-E2A6-1B4F-B650-9F69C6D60DF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95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vmlDrawing" Target="../drawings/vmlDrawing3.vml"/><Relationship Id="rId15" Type="http://schemas.openxmlformats.org/officeDocument/2006/relationships/oleObject" Target="../embeddings/oleObject3.bin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38B935B-726A-F9CF-BB96-9896566EE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68513"/>
            <a:ext cx="79533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9D8C0ED-73D8-6372-20D0-5924E336630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32138" y="6381750"/>
            <a:ext cx="30813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FB1DE18-29F4-A8FC-BCAE-BC3C966EC1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89713" y="6376988"/>
            <a:ext cx="2189162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800000"/>
                </a:solidFill>
              </a:defRPr>
            </a:lvl1pPr>
          </a:lstStyle>
          <a:p>
            <a:fld id="{7EC03222-22EF-0241-BFC2-D401482604BA}" type="slidenum">
              <a:rPr lang="pt-BR" altLang="pt-BR"/>
              <a:pPr/>
              <a:t>‹#›</a:t>
            </a:fld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D61F7EFB-14BF-BDA2-C84E-A5B53D4F6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-350838"/>
            <a:ext cx="6777038" cy="180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187285B7-2994-E480-95E5-3104EBDF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6925"/>
            <a:ext cx="684213" cy="981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xmlns="" id="{EC5B479E-171A-03CB-A8A7-6CBE7B5A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6554788"/>
            <a:ext cx="490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EC449A-6F57-ED4E-85CC-968096120EE6}" type="slidenum">
              <a:rPr lang="pt-BR" altLang="pt-BR" sz="1200" b="1">
                <a:solidFill>
                  <a:srgbClr val="777777"/>
                </a:solidFill>
                <a:latin typeface="Georgia" panose="02040502050405020303" pitchFamily="18" charset="0"/>
              </a:rPr>
              <a:pPr eaLnBrk="1" hangingPunct="1"/>
              <a:t>‹#›</a:t>
            </a:fld>
            <a:endParaRPr lang="pt-BR" altLang="pt-BR" sz="1200" b="1">
              <a:solidFill>
                <a:srgbClr val="777777"/>
              </a:solidFill>
              <a:latin typeface="Georgia" panose="02040502050405020303" pitchFamily="18" charset="0"/>
            </a:endParaRPr>
          </a:p>
        </p:txBody>
      </p:sp>
      <p:grpSp>
        <p:nvGrpSpPr>
          <p:cNvPr id="2" name="Grupo 14">
            <a:extLst>
              <a:ext uri="{FF2B5EF4-FFF2-40B4-BE49-F238E27FC236}">
                <a16:creationId xmlns:a16="http://schemas.microsoft.com/office/drawing/2014/main" xmlns="" id="{C05167E7-EC77-64B7-6A3B-D1CCFEE07B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034" name="Rectangle 2">
              <a:extLst>
                <a:ext uri="{FF2B5EF4-FFF2-40B4-BE49-F238E27FC236}">
                  <a16:creationId xmlns:a16="http://schemas.microsoft.com/office/drawing/2014/main" xmlns="" id="{B164E150-6030-10FF-4709-F7537D346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035" name="Object 2">
              <a:extLst>
                <a:ext uri="{FF2B5EF4-FFF2-40B4-BE49-F238E27FC236}">
                  <a16:creationId xmlns:a16="http://schemas.microsoft.com/office/drawing/2014/main" xmlns="" id="{91662488-CA46-8976-CF1A-ED2D2340D05C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15" imgW="4089400" imgH="1346200" progId="">
                    <p:embed/>
                  </p:oleObj>
                </mc:Choice>
                <mc:Fallback>
                  <p:oleObj r:id="rId15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xmlns="" id="{CEAB73B1-8687-0CFA-3A31-71595CADE6EC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23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E8843A7D-097B-514D-55DB-04D6E055F0B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387475" y="6357938"/>
            <a:ext cx="19002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A44C49E9-E1CC-8AFC-89FE-3DAAFB61EB8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722688" y="6357938"/>
            <a:ext cx="22669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8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627324A1-23A7-C28D-0E02-36012E036B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64300" y="6361113"/>
            <a:ext cx="19018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800000"/>
                </a:solidFill>
              </a:defRPr>
            </a:lvl1pPr>
          </a:lstStyle>
          <a:p>
            <a:fld id="{0E03049A-1565-BD44-9C59-82DA46C63FF3}" type="slidenum">
              <a:rPr lang="pt-BR" altLang="pt-BR"/>
              <a:pPr/>
              <a:t>‹#›</a:t>
            </a:fld>
            <a:endParaRPr lang="pt-BR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CC1320B-07E0-6DB7-6F2C-B856DB70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798513"/>
            <a:ext cx="7375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xmlns="" id="{73708FDC-D251-8376-C97C-751312D5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924175"/>
            <a:ext cx="1924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I BOOT</a:t>
            </a:r>
          </a:p>
          <a:p>
            <a:pPr>
              <a:buFont typeface="Times New Roman" charset="0"/>
              <a:buNone/>
              <a:defRPr/>
            </a:pPr>
            <a:r>
              <a:rPr lang="pt-BR" b="1">
                <a:solidFill>
                  <a:srgbClr val="FFFFFF"/>
                </a:solidFill>
              </a:rPr>
              <a:t>Xanxerê - SC</a:t>
            </a:r>
          </a:p>
          <a:p>
            <a:pPr>
              <a:buFont typeface="Times New Roman" charset="0"/>
              <a:buNone/>
              <a:defRPr/>
            </a:pPr>
            <a:endParaRPr lang="pt-BR" b="1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A1B755ED-4514-75F6-210D-A9AA383D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89138"/>
            <a:ext cx="8651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143F6ACF-E670-A624-8900-281CAD5F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27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0705F04E-3595-F223-FEE7-646776279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grpSp>
        <p:nvGrpSpPr>
          <p:cNvPr id="14346" name="Grupo 14">
            <a:extLst>
              <a:ext uri="{FF2B5EF4-FFF2-40B4-BE49-F238E27FC236}">
                <a16:creationId xmlns:a16="http://schemas.microsoft.com/office/drawing/2014/main" xmlns="" id="{61E2C454-7B45-4904-CB09-99BEE3AB71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7700" y="161925"/>
            <a:ext cx="7848600" cy="788988"/>
            <a:chOff x="755576" y="161339"/>
            <a:chExt cx="7848872" cy="789574"/>
          </a:xfrm>
        </p:grpSpPr>
        <p:sp>
          <p:nvSpPr>
            <p:cNvPr id="14348" name="Rectangle 2">
              <a:extLst>
                <a:ext uri="{FF2B5EF4-FFF2-40B4-BE49-F238E27FC236}">
                  <a16:creationId xmlns:a16="http://schemas.microsoft.com/office/drawing/2014/main" xmlns="" id="{E8D938AF-F419-367D-EDD0-BE0A268EF9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87678" y="258249"/>
              <a:ext cx="5616770" cy="69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Universidade Tecnológica Federal do Paraná</a:t>
              </a:r>
            </a:p>
            <a:p>
              <a:pPr eaLnBrk="1" hangingPunct="1"/>
              <a:r>
                <a:rPr lang="pt-BR" altLang="pt-BR" sz="2000" b="1">
                  <a:solidFill>
                    <a:srgbClr val="000000"/>
                  </a:solidFill>
                </a:rPr>
                <a:t>Câmpus Pato Branco</a:t>
              </a:r>
            </a:p>
          </p:txBody>
        </p:sp>
        <p:graphicFrame>
          <p:nvGraphicFramePr>
            <p:cNvPr id="14349" name="Object 2">
              <a:extLst>
                <a:ext uri="{FF2B5EF4-FFF2-40B4-BE49-F238E27FC236}">
                  <a16:creationId xmlns:a16="http://schemas.microsoft.com/office/drawing/2014/main" xmlns="" id="{250B3E1D-2FB6-04A6-8C79-A571F4019860}"/>
                </a:ext>
              </a:extLst>
            </p:cNvPr>
            <p:cNvGraphicFramePr>
              <a:graphicFrameLocks noChangeAspect="1"/>
            </p:cNvGraphicFramePr>
            <p:nvPr userDrawn="1"/>
          </p:nvGraphicFramePr>
          <p:xfrm>
            <a:off x="755576" y="161339"/>
            <a:ext cx="216058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r:id="rId15" imgW="4089400" imgH="1346200" progId="">
                    <p:embed/>
                  </p:oleObj>
                </mc:Choice>
                <mc:Fallback>
                  <p:oleObj r:id="rId15" imgW="4089400" imgH="1346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61339"/>
                          <a:ext cx="216058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4" name="Conector reto 12">
            <a:extLst>
              <a:ext uri="{FF2B5EF4-FFF2-40B4-BE49-F238E27FC236}">
                <a16:creationId xmlns:a16="http://schemas.microsoft.com/office/drawing/2014/main" xmlns="" id="{E9513FA7-411F-B168-FC2B-F1173739D79E}"/>
              </a:ext>
            </a:extLst>
          </p:cNvPr>
          <p:cNvCxnSpPr/>
          <p:nvPr userDrawn="1"/>
        </p:nvCxnSpPr>
        <p:spPr>
          <a:xfrm>
            <a:off x="611188" y="1052513"/>
            <a:ext cx="7921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2pPr>
      <a:lvl3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3pPr>
      <a:lvl4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4pPr>
      <a:lvl5pPr algn="r" defTabSz="449263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00000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6pPr>
      <a:lvl7pPr marL="29718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7pPr>
      <a:lvl8pPr marL="34290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8pPr>
      <a:lvl9pPr marL="3886200" indent="-228600" algn="r" defTabSz="449263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000000"/>
          </a:solidFill>
          <a:latin typeface="Georgia" charset="0"/>
          <a:ea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charset="0"/>
          <a:ea typeface="+mn-ea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xmlns="" id="{2FA08E7A-A010-C12F-23E8-B3E38C7F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3383BFB-7C2A-8F52-39A1-3B6703A7A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Trabalhando com </a:t>
            </a:r>
            <a:r>
              <a:rPr lang="bg-BG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GPS </a:t>
            </a:r>
            <a:r>
              <a:rPr lang="pt-BR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na plataforma </a:t>
            </a:r>
            <a:r>
              <a:rPr lang="pt-BR" sz="36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ANDROID</a:t>
            </a:r>
          </a:p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sz="3600" b="1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03A086D7-1F53-34CC-63C4-A30B72273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34CA8B-E4BE-0DAB-36DF-FC11D28C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permissão na primeira execução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E47D569-7C82-DE39-6B0B-112F51A5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429701"/>
            <a:ext cx="2108143" cy="41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6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B3DC89-A340-692F-E85F-CEE3D128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798513"/>
            <a:ext cx="8959726" cy="1800225"/>
          </a:xfrm>
        </p:spPr>
        <p:txBody>
          <a:bodyPr>
            <a:noAutofit/>
          </a:bodyPr>
          <a:lstStyle/>
          <a:p>
            <a:r>
              <a:rPr lang="pt-BR" sz="3600" dirty="0"/>
              <a:t>Utilizando o </a:t>
            </a:r>
            <a:r>
              <a:rPr lang="pt-BR" sz="3600" dirty="0" err="1"/>
              <a:t>Binding</a:t>
            </a:r>
            <a:r>
              <a:rPr lang="pt-BR" sz="3600" dirty="0"/>
              <a:t> para facilitar a referência aos componentes visuais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F8B12F5-19FB-6E20-C9C3-56D34F7F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6723"/>
            <a:ext cx="7772400" cy="44312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0644F5A-FED7-C27A-1C73-B738123B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8" y="4156869"/>
            <a:ext cx="1676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2B3E37-21B3-AA34-9E83-53D26F66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findViewById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26B65F7-5198-C65F-EB26-B705FE9A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142278"/>
            <a:ext cx="6383215" cy="45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80E867-B7E7-109A-D897-84F79644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</a:t>
            </a:r>
            <a:r>
              <a:rPr lang="pt-BR" dirty="0" err="1"/>
              <a:t>binding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E61124D-A523-8D05-604D-48F8A604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756877"/>
            <a:ext cx="6743700" cy="25400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98B7EAA5-718A-B377-3ADB-EBE7F97E4377}"/>
              </a:ext>
            </a:extLst>
          </p:cNvPr>
          <p:cNvCxnSpPr/>
          <p:nvPr/>
        </p:nvCxnSpPr>
        <p:spPr>
          <a:xfrm>
            <a:off x="281354" y="2731477"/>
            <a:ext cx="1324708" cy="69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A4919458-DABD-982C-4512-B31E43639D82}"/>
              </a:ext>
            </a:extLst>
          </p:cNvPr>
          <p:cNvCxnSpPr/>
          <p:nvPr/>
        </p:nvCxnSpPr>
        <p:spPr>
          <a:xfrm>
            <a:off x="281354" y="3845170"/>
            <a:ext cx="1324708" cy="69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32FC03F6-7395-0E77-E6DB-C17EEBD087E9}"/>
              </a:ext>
            </a:extLst>
          </p:cNvPr>
          <p:cNvCxnSpPr/>
          <p:nvPr/>
        </p:nvCxnSpPr>
        <p:spPr>
          <a:xfrm>
            <a:off x="281354" y="4120661"/>
            <a:ext cx="1324708" cy="69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FEC4D8-8DD2-8477-86B6-69DBAC8F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os componentes visuais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90449E2-1AF2-21E6-4571-D2929B1E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7568"/>
            <a:ext cx="7772400" cy="23469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55D9BFE-65FA-DA75-095C-9058C995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64527"/>
            <a:ext cx="7772400" cy="17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xmlns="" id="{9722C32F-5D75-D998-8656-40DA336EE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85775"/>
            <a:ext cx="7956550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Lendo dados do GPS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41B4BDA-DD96-A0FA-FF6A-4DC7312E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96952"/>
            <a:ext cx="7772400" cy="139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C5F1D-F21A-72E5-1B51-32D64BB2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75" y="476250"/>
            <a:ext cx="7375525" cy="1800225"/>
          </a:xfrm>
        </p:spPr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bg-BG" dirty="0"/>
              <a:t>Dicas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A1553C-1078-2A29-77E8-C341030B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4963"/>
            <a:ext cx="8794750" cy="4524375"/>
          </a:xfrm>
        </p:spPr>
        <p:txBody>
          <a:bodyPr/>
          <a:lstStyle/>
          <a:p>
            <a:r>
              <a:rPr lang="bg-BG" altLang="pt-BR" dirty="0" err="1"/>
              <a:t>Adiciondo</a:t>
            </a:r>
            <a:r>
              <a:rPr lang="bg-BG" altLang="pt-BR" dirty="0"/>
              <a:t> </a:t>
            </a:r>
            <a:r>
              <a:rPr lang="bg-BG" altLang="pt-BR" dirty="0" err="1"/>
              <a:t>permissão</a:t>
            </a:r>
            <a:r>
              <a:rPr lang="bg-BG" altLang="pt-BR" dirty="0"/>
              <a:t> </a:t>
            </a:r>
            <a:r>
              <a:rPr lang="bg-BG" altLang="pt-BR" dirty="0" err="1"/>
              <a:t>em</a:t>
            </a:r>
            <a:r>
              <a:rPr lang="bg-BG" altLang="pt-BR" dirty="0"/>
              <a:t> </a:t>
            </a:r>
            <a:r>
              <a:rPr lang="bg-BG" altLang="pt-BR" dirty="0" err="1"/>
              <a:t>tempo</a:t>
            </a:r>
            <a:r>
              <a:rPr lang="bg-BG" altLang="pt-BR" dirty="0"/>
              <a:t> </a:t>
            </a:r>
            <a:r>
              <a:rPr lang="bg-BG" altLang="pt-BR" dirty="0" err="1"/>
              <a:t>de</a:t>
            </a:r>
            <a:r>
              <a:rPr lang="bg-BG" altLang="pt-BR" dirty="0"/>
              <a:t> </a:t>
            </a:r>
            <a:r>
              <a:rPr lang="bg-BG" altLang="pt-BR" dirty="0" err="1"/>
              <a:t>execução</a:t>
            </a:r>
            <a:endParaRPr lang="bg-BG" altLang="pt-BR" dirty="0"/>
          </a:p>
          <a:p>
            <a:endParaRPr lang="bg-BG" altLang="pt-BR" dirty="0"/>
          </a:p>
          <a:p>
            <a:r>
              <a:rPr lang="en-US" altLang="pt-BR" sz="1600" dirty="0">
                <a:latin typeface="Courier" pitchFamily="2" charset="0"/>
              </a:rPr>
              <a:t> </a:t>
            </a:r>
            <a:r>
              <a:rPr lang="en-US" altLang="pt-BR" sz="1600" dirty="0" err="1">
                <a:latin typeface="Courier" pitchFamily="2" charset="0"/>
              </a:rPr>
              <a:t>ActivityCompat.requestPermissions</a:t>
            </a:r>
            <a:r>
              <a:rPr lang="en-US" altLang="pt-BR" sz="1600" dirty="0">
                <a:latin typeface="Courier" pitchFamily="2" charset="0"/>
              </a:rPr>
              <a:t>(this,</a:t>
            </a:r>
          </a:p>
          <a:p>
            <a:r>
              <a:rPr lang="en-US" altLang="pt-BR" sz="1600" dirty="0">
                <a:latin typeface="Courier" pitchFamily="2" charset="0"/>
              </a:rPr>
              <a:t>            </a:t>
            </a:r>
            <a:r>
              <a:rPr lang="en-US" altLang="pt-BR" sz="1600" dirty="0" err="1">
                <a:latin typeface="Courier" pitchFamily="2" charset="0"/>
              </a:rPr>
              <a:t>arrayOf</a:t>
            </a:r>
            <a:r>
              <a:rPr lang="en-US" altLang="pt-BR" sz="1600" dirty="0">
                <a:latin typeface="Courier" pitchFamily="2" charset="0"/>
              </a:rPr>
              <a:t>(</a:t>
            </a:r>
            <a:r>
              <a:rPr lang="en-US" altLang="pt-BR" sz="1600" dirty="0" err="1">
                <a:latin typeface="Courier" pitchFamily="2" charset="0"/>
              </a:rPr>
              <a:t>Manifest.permission.ACCESS_FINE_LOCATION</a:t>
            </a:r>
            <a:r>
              <a:rPr lang="en-US" altLang="pt-BR" sz="1600" dirty="0">
                <a:latin typeface="Courier" pitchFamily="2" charset="0"/>
              </a:rPr>
              <a:t>), 1)</a:t>
            </a:r>
          </a:p>
          <a:p>
            <a:endParaRPr lang="bg-BG" altLang="pt-BR" dirty="0"/>
          </a:p>
          <a:p>
            <a:r>
              <a:rPr lang="bg-BG" altLang="pt-BR" dirty="0" err="1"/>
              <a:t>Verificando</a:t>
            </a:r>
            <a:r>
              <a:rPr lang="bg-BG" altLang="pt-BR" dirty="0"/>
              <a:t> </a:t>
            </a:r>
            <a:r>
              <a:rPr lang="bg-BG" altLang="pt-BR" dirty="0" err="1"/>
              <a:t>se</a:t>
            </a:r>
            <a:r>
              <a:rPr lang="bg-BG" altLang="pt-BR" dirty="0"/>
              <a:t> </a:t>
            </a:r>
            <a:r>
              <a:rPr lang="bg-BG" altLang="pt-BR" dirty="0" err="1"/>
              <a:t>o</a:t>
            </a:r>
            <a:r>
              <a:rPr lang="bg-BG" altLang="pt-BR" dirty="0"/>
              <a:t> GPS </a:t>
            </a:r>
            <a:r>
              <a:rPr lang="bg-BG" altLang="pt-BR" dirty="0" err="1"/>
              <a:t>está</a:t>
            </a:r>
            <a:r>
              <a:rPr lang="bg-BG" altLang="pt-BR" dirty="0"/>
              <a:t> </a:t>
            </a:r>
            <a:r>
              <a:rPr lang="bg-BG" altLang="pt-BR" dirty="0" err="1"/>
              <a:t>ligado</a:t>
            </a:r>
            <a:endParaRPr lang="bg-BG" altLang="pt-BR" dirty="0"/>
          </a:p>
          <a:p>
            <a:endParaRPr lang="bg-BG" altLang="pt-BR" dirty="0"/>
          </a:p>
          <a:p>
            <a:r>
              <a:rPr lang="en-US" altLang="pt-BR" sz="1600" dirty="0">
                <a:latin typeface="Courier" pitchFamily="2" charset="0"/>
              </a:rPr>
              <a:t>if ( ! </a:t>
            </a:r>
            <a:r>
              <a:rPr lang="en-US" altLang="pt-BR" sz="1600" dirty="0" err="1">
                <a:latin typeface="Courier" pitchFamily="2" charset="0"/>
              </a:rPr>
              <a:t>lm.isProviderEnabled</a:t>
            </a:r>
            <a:r>
              <a:rPr lang="en-US" altLang="pt-BR" sz="1600" dirty="0">
                <a:latin typeface="Courier" pitchFamily="2" charset="0"/>
              </a:rPr>
              <a:t>( </a:t>
            </a:r>
            <a:r>
              <a:rPr lang="en-US" altLang="pt-BR" sz="1600" dirty="0" err="1">
                <a:latin typeface="Courier" pitchFamily="2" charset="0"/>
              </a:rPr>
              <a:t>LocationManager.NETWORK_PROVIDER</a:t>
            </a:r>
            <a:r>
              <a:rPr lang="en-US" altLang="pt-BR" sz="1600" dirty="0">
                <a:latin typeface="Courier" pitchFamily="2" charset="0"/>
              </a:rPr>
              <a:t> ) ) {</a:t>
            </a:r>
          </a:p>
          <a:p>
            <a:r>
              <a:rPr lang="en-US" altLang="pt-BR" sz="1600" dirty="0">
                <a:latin typeface="Courier" pitchFamily="2" charset="0"/>
              </a:rPr>
              <a:t>   </a:t>
            </a:r>
            <a:r>
              <a:rPr lang="en-US" altLang="pt-BR" sz="1600" dirty="0" err="1">
                <a:latin typeface="Courier" pitchFamily="2" charset="0"/>
              </a:rPr>
              <a:t>val</a:t>
            </a:r>
            <a:r>
              <a:rPr lang="en-US" altLang="pt-BR" sz="1600" dirty="0">
                <a:latin typeface="Courier" pitchFamily="2" charset="0"/>
              </a:rPr>
              <a:t> intent = Intent( </a:t>
            </a:r>
            <a:r>
              <a:rPr lang="en-US" altLang="pt-BR" sz="1600" dirty="0" err="1">
                <a:latin typeface="Courier" pitchFamily="2" charset="0"/>
              </a:rPr>
              <a:t>Settings.ACTION_LOCATION_SOURCE_SETTINGS</a:t>
            </a:r>
            <a:r>
              <a:rPr lang="en-US" altLang="pt-BR" sz="1600" dirty="0">
                <a:latin typeface="Courier" pitchFamily="2" charset="0"/>
              </a:rPr>
              <a:t> )</a:t>
            </a:r>
          </a:p>
          <a:p>
            <a:r>
              <a:rPr lang="en-US" altLang="pt-BR" sz="1600" dirty="0">
                <a:latin typeface="Courier" pitchFamily="2" charset="0"/>
              </a:rPr>
              <a:t>   </a:t>
            </a:r>
            <a:r>
              <a:rPr lang="en-US" altLang="pt-BR" sz="1600" dirty="0" err="1">
                <a:latin typeface="Courier" pitchFamily="2" charset="0"/>
              </a:rPr>
              <a:t>startActivity</a:t>
            </a:r>
            <a:r>
              <a:rPr lang="en-US" altLang="pt-BR" sz="1600" dirty="0">
                <a:latin typeface="Courier" pitchFamily="2" charset="0"/>
              </a:rPr>
              <a:t>( intent )</a:t>
            </a:r>
          </a:p>
          <a:p>
            <a:r>
              <a:rPr lang="en-US" altLang="pt-BR" sz="1600" dirty="0">
                <a:latin typeface="Courier" pitchFamily="2" charset="0"/>
              </a:rPr>
              <a:t>}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80414"/>
            <a:ext cx="6480720" cy="5033569"/>
          </a:xfrm>
          <a:prstGeom prst="rect">
            <a:avLst/>
          </a:prstGeom>
        </p:spPr>
      </p:pic>
      <p:sp>
        <p:nvSpPr>
          <p:cNvPr id="280578" name="Rectangle 2">
            <a:extLst>
              <a:ext uri="{FF2B5EF4-FFF2-40B4-BE49-F238E27FC236}">
                <a16:creationId xmlns:a16="http://schemas.microsoft.com/office/drawing/2014/main" xmlns="" id="{B6DC8DF7-0D5C-1509-BA82-57F8E83CF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44800" y="476250"/>
            <a:ext cx="7956550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Simulando o GPS</a:t>
            </a:r>
          </a:p>
        </p:txBody>
      </p:sp>
      <p:sp>
        <p:nvSpPr>
          <p:cNvPr id="280590" name="Rectangle 14">
            <a:extLst>
              <a:ext uri="{FF2B5EF4-FFF2-40B4-BE49-F238E27FC236}">
                <a16:creationId xmlns:a16="http://schemas.microsoft.com/office/drawing/2014/main" xmlns="" id="{46A39B39-66D6-1272-DDDB-C249F6AA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125538"/>
            <a:ext cx="431800" cy="431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38916" name="Picture 13">
            <a:extLst>
              <a:ext uri="{FF2B5EF4-FFF2-40B4-BE49-F238E27FC236}">
                <a16:creationId xmlns:a16="http://schemas.microsoft.com/office/drawing/2014/main" xmlns="" id="{E466B413-3068-3712-79ED-4414974E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517826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591" name="Rectangle 15">
            <a:extLst>
              <a:ext uri="{FF2B5EF4-FFF2-40B4-BE49-F238E27FC236}">
                <a16:creationId xmlns:a16="http://schemas.microsoft.com/office/drawing/2014/main" xmlns="" id="{65398C1C-57A3-892C-D052-6C94F0CC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229225"/>
            <a:ext cx="2160588" cy="863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>
            <a:extLst>
              <a:ext uri="{FF2B5EF4-FFF2-40B4-BE49-F238E27FC236}">
                <a16:creationId xmlns:a16="http://schemas.microsoft.com/office/drawing/2014/main" xmlns="" id="{2A8B7022-D62A-346E-ACBB-59D3BBD8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060575"/>
            <a:ext cx="1008063" cy="5048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xmlns="" id="{0E6B0F34-E791-837B-2281-A1F088D6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1738313"/>
            <a:ext cx="66675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66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?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xmlns="" id="{04328F9D-45FF-93FF-8F44-12D15DEA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9988"/>
            <a:ext cx="8280400" cy="53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1" name="Text Box 5">
            <a:extLst>
              <a:ext uri="{FF2B5EF4-FFF2-40B4-BE49-F238E27FC236}">
                <a16:creationId xmlns:a16="http://schemas.microsoft.com/office/drawing/2014/main" xmlns="" id="{CFE353A0-4715-2256-C188-111C8A05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539750"/>
            <a:ext cx="90011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  <a:defRPr/>
            </a:pPr>
            <a:r>
              <a:rPr lang="pt-BR" sz="15000"/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398F369-23B8-0558-FEBE-6044DAA4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6675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Referencia: Capítulo 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1</a:t>
            </a:r>
            <a:r>
              <a:rPr lang="pt-BR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 do Livro 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Explorando Recursos A</a:t>
            </a:r>
            <a:r>
              <a:rPr lang="en-US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v</a:t>
            </a:r>
            <a:r>
              <a:rPr lang="bg-BG" altLang="pt-BR" sz="4000" b="1">
                <a:solidFill>
                  <a:srgbClr val="003366"/>
                </a:solidFill>
                <a:latin typeface="Georgia" panose="02040502050405020303" pitchFamily="18" charset="0"/>
              </a:rPr>
              <a:t>ançados da Plataforma Android</a:t>
            </a:r>
            <a:endParaRPr lang="pt-BR" altLang="pt-BR" sz="2800" b="1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xmlns="" id="{A47260C6-426B-99CF-20C2-19CF3B9C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24138"/>
            <a:ext cx="303053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>
            <a:extLst>
              <a:ext uri="{FF2B5EF4-FFF2-40B4-BE49-F238E27FC236}">
                <a16:creationId xmlns:a16="http://schemas.microsoft.com/office/drawing/2014/main" xmlns="" id="{1F9DD65A-F850-FBF0-5BDB-FE5C62846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4838" cy="50133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pt-BR" altLang="pt-BR" sz="2800"/>
          </a:p>
          <a:p>
            <a:pPr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pt-BR" altLang="pt-BR"/>
              <a:t>1960 – força aérea americana inicia os trabalhos para mapeamento em 2D (Transit e o Timation) e 3D (612B).</a:t>
            </a:r>
          </a:p>
          <a:p>
            <a:pPr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pt-BR" altLang="pt-BR"/>
              <a:t>1973 a 1979– Navstar GPS (Timation + 612B)</a:t>
            </a:r>
          </a:p>
          <a:p>
            <a:pPr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pt-BR" altLang="pt-BR"/>
              <a:t>1980 – Autorizado uso civil do sistema</a:t>
            </a:r>
          </a:p>
          <a:p>
            <a:pPr eaLnBrk="1" hangingPunct="1">
              <a:lnSpc>
                <a:spcPct val="80000"/>
              </a:lnSpc>
              <a:buFont typeface="Times New Roman" panose="02020603050405020304" pitchFamily="18" charset="0"/>
              <a:buChar char="•"/>
            </a:pPr>
            <a:r>
              <a:rPr lang="pt-BR" altLang="pt-BR"/>
              <a:t>2000 – Cancelamento da disponibilidade seletivo (Erro artificial)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AB1E162-3DE6-279B-E376-725FA287F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908050"/>
            <a:ext cx="7375525" cy="908050"/>
          </a:xfrm>
        </p:spPr>
        <p:txBody>
          <a:bodyPr/>
          <a:lstStyle/>
          <a:p>
            <a:pPr eaLnBrk="1" hangingPunct="1"/>
            <a:r>
              <a:rPr lang="pt-BR" altLang="pt-BR"/>
              <a:t>Histórico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xmlns="" id="{3D0A82A4-C787-5203-CD00-739A34E9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836863"/>
            <a:ext cx="31019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28B4A5A2-A760-F08E-B125-E9DBCBE3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9209088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Trabalhando com </a:t>
            </a:r>
            <a:r>
              <a:rPr lang="bg-BG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GPS </a:t>
            </a:r>
            <a:r>
              <a:rPr lang="pt-BR" sz="3600" b="1" dirty="0">
                <a:solidFill>
                  <a:srgbClr val="003366"/>
                </a:solidFill>
                <a:latin typeface="Georgia" charset="0"/>
                <a:ea typeface="ＭＳ Ｐゴシック" charset="0"/>
                <a:cs typeface="ＭＳ Ｐゴシック" charset="0"/>
              </a:rPr>
              <a:t>na plataforma </a:t>
            </a:r>
            <a:r>
              <a:rPr lang="pt-BR" sz="3600" b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ANDROID</a:t>
            </a:r>
          </a:p>
          <a:p>
            <a:pPr algn="ctr">
              <a:lnSpc>
                <a:spcPct val="85000"/>
              </a:lnSpc>
              <a:buFont typeface="Times New Roman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sz="3600" b="1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6161F15C-C6AD-3C3C-1970-73A93F49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5580063"/>
            <a:ext cx="9085262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33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buFont typeface="Times New Roman" charset="0"/>
              <a:buNone/>
              <a:defRPr/>
            </a:pPr>
            <a:r>
              <a:rPr lang="pt-BR" sz="2800" b="1">
                <a:solidFill>
                  <a:srgbClr val="000000"/>
                </a:solidFill>
              </a:rPr>
              <a:t>Robison Cris Brito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robison@utfpr.edu.br</a:t>
            </a:r>
          </a:p>
          <a:p>
            <a:pPr algn="ctr">
              <a:buFont typeface="Times New Roman" charset="0"/>
              <a:buNone/>
              <a:defRPr/>
            </a:pPr>
            <a:r>
              <a:rPr lang="pt-BR" sz="2600" b="1" i="1">
                <a:solidFill>
                  <a:srgbClr val="000000"/>
                </a:solidFill>
              </a:rPr>
              <a:t>@robisonbrito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3E8D7-0866-18D4-B596-C23D2759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476250"/>
            <a:ext cx="7375525" cy="1800225"/>
          </a:xfrm>
        </p:spPr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en-US" dirty="0" err="1"/>
              <a:t>Funcionamento</a:t>
            </a:r>
            <a:r>
              <a:rPr lang="en-US" dirty="0"/>
              <a:t> do GPS</a:t>
            </a:r>
          </a:p>
        </p:txBody>
      </p:sp>
      <p:pic>
        <p:nvPicPr>
          <p:cNvPr id="31746" name="Picture 3" descr="trilateration">
            <a:extLst>
              <a:ext uri="{FF2B5EF4-FFF2-40B4-BE49-F238E27FC236}">
                <a16:creationId xmlns:a16="http://schemas.microsoft.com/office/drawing/2014/main" xmlns="" id="{E83235EF-9D09-B4C0-7D04-825F87AF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6475"/>
            <a:ext cx="3760787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>
            <a:extLst>
              <a:ext uri="{FF2B5EF4-FFF2-40B4-BE49-F238E27FC236}">
                <a16:creationId xmlns:a16="http://schemas.microsoft.com/office/drawing/2014/main" xmlns="" id="{5A8C69DC-B4C6-FF8A-BC2D-74A76861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20097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>
            <a:extLst>
              <a:ext uri="{FF2B5EF4-FFF2-40B4-BE49-F238E27FC236}">
                <a16:creationId xmlns:a16="http://schemas.microsoft.com/office/drawing/2014/main" xmlns="" id="{CB73FDEA-23DB-6FA4-7C83-B77FE089D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16338"/>
            <a:ext cx="1884362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>
            <a:extLst>
              <a:ext uri="{FF2B5EF4-FFF2-40B4-BE49-F238E27FC236}">
                <a16:creationId xmlns:a16="http://schemas.microsoft.com/office/drawing/2014/main" xmlns="" id="{083CB419-EA00-F3B7-22F8-E60D8335E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516563"/>
            <a:ext cx="20304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8">
            <a:extLst>
              <a:ext uri="{FF2B5EF4-FFF2-40B4-BE49-F238E27FC236}">
                <a16:creationId xmlns:a16="http://schemas.microsoft.com/office/drawing/2014/main" xmlns="" id="{8A8C20E9-11F5-1C08-1554-97170CAD9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916113"/>
            <a:ext cx="247967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9">
            <a:extLst>
              <a:ext uri="{FF2B5EF4-FFF2-40B4-BE49-F238E27FC236}">
                <a16:creationId xmlns:a16="http://schemas.microsoft.com/office/drawing/2014/main" xmlns="" id="{6989171F-1F23-0E19-5465-C31D14B00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27050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0">
            <a:extLst>
              <a:ext uri="{FF2B5EF4-FFF2-40B4-BE49-F238E27FC236}">
                <a16:creationId xmlns:a16="http://schemas.microsoft.com/office/drawing/2014/main" xmlns="" id="{BC3FF99E-586B-C37A-3B4C-27F3744BC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452938"/>
            <a:ext cx="22764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2EBD8CB1-C024-8484-9B23-115CB342C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908050"/>
            <a:ext cx="7375525" cy="908050"/>
          </a:xfrm>
        </p:spPr>
        <p:txBody>
          <a:bodyPr/>
          <a:lstStyle/>
          <a:p>
            <a:pPr eaLnBrk="1" hangingPunct="1"/>
            <a:r>
              <a:rPr lang="pt-BR" altLang="pt-BR"/>
              <a:t>Geocódigos</a:t>
            </a:r>
          </a:p>
        </p:txBody>
      </p:sp>
      <p:pic>
        <p:nvPicPr>
          <p:cNvPr id="32770" name="Picture 4" descr="latitude">
            <a:extLst>
              <a:ext uri="{FF2B5EF4-FFF2-40B4-BE49-F238E27FC236}">
                <a16:creationId xmlns:a16="http://schemas.microsoft.com/office/drawing/2014/main" xmlns="" id="{728E4003-0780-C7C0-A5D2-8F26AA38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2509838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5" descr="longitude">
            <a:extLst>
              <a:ext uri="{FF2B5EF4-FFF2-40B4-BE49-F238E27FC236}">
                <a16:creationId xmlns:a16="http://schemas.microsoft.com/office/drawing/2014/main" xmlns="" id="{FAD7A72F-37DD-3E96-FC5E-A4BCE2EF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2227263"/>
            <a:ext cx="2371725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>
            <a:extLst>
              <a:ext uri="{FF2B5EF4-FFF2-40B4-BE49-F238E27FC236}">
                <a16:creationId xmlns:a16="http://schemas.microsoft.com/office/drawing/2014/main" xmlns="" id="{1CF53BED-5C8E-0639-EDA1-CFF90DA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492375"/>
            <a:ext cx="2665412" cy="182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Box 2">
            <a:extLst>
              <a:ext uri="{FF2B5EF4-FFF2-40B4-BE49-F238E27FC236}">
                <a16:creationId xmlns:a16="http://schemas.microsoft.com/office/drawing/2014/main" xmlns="" id="{AC9B6E6B-2118-E8D8-2BB5-EB6F302D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24400"/>
            <a:ext cx="120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>
                <a:solidFill>
                  <a:srgbClr val="000000"/>
                </a:solidFill>
              </a:rPr>
              <a:t>Latitude</a:t>
            </a:r>
          </a:p>
        </p:txBody>
      </p:sp>
      <p:sp>
        <p:nvSpPr>
          <p:cNvPr id="32774" name="TextBox 8">
            <a:extLst>
              <a:ext uri="{FF2B5EF4-FFF2-40B4-BE49-F238E27FC236}">
                <a16:creationId xmlns:a16="http://schemas.microsoft.com/office/drawing/2014/main" xmlns="" id="{6FFAB6D0-0725-1CFD-1E1A-EE1CCCAE9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724400"/>
            <a:ext cx="1449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>
                <a:solidFill>
                  <a:srgbClr val="000000"/>
                </a:solidFill>
              </a:rPr>
              <a:t>Longitude</a:t>
            </a:r>
          </a:p>
        </p:txBody>
      </p:sp>
      <p:sp>
        <p:nvSpPr>
          <p:cNvPr id="32775" name="TextBox 9">
            <a:extLst>
              <a:ext uri="{FF2B5EF4-FFF2-40B4-BE49-F238E27FC236}">
                <a16:creationId xmlns:a16="http://schemas.microsoft.com/office/drawing/2014/main" xmlns="" id="{B2E7CA62-1EDA-85D8-7DEB-6D751AD9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24400"/>
            <a:ext cx="120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>
                <a:solidFill>
                  <a:srgbClr val="000000"/>
                </a:solidFill>
              </a:rPr>
              <a:t>Altitude</a:t>
            </a:r>
          </a:p>
        </p:txBody>
      </p:sp>
      <p:pic>
        <p:nvPicPr>
          <p:cNvPr id="32776" name="Picture 3">
            <a:extLst>
              <a:ext uri="{FF2B5EF4-FFF2-40B4-BE49-F238E27FC236}">
                <a16:creationId xmlns:a16="http://schemas.microsoft.com/office/drawing/2014/main" xmlns="" id="{2DABEB25-B940-F102-A548-9DAE2C16B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445125"/>
            <a:ext cx="7315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xmlns="" id="{8C0AD969-7DF4-1DD8-7E24-1378FCBAC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936625"/>
            <a:ext cx="7375525" cy="908050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sz="4000" dirty="0">
                <a:cs typeface="+mj-cs"/>
              </a:rPr>
              <a:t>Graus para Decimais</a:t>
            </a:r>
          </a:p>
        </p:txBody>
      </p:sp>
      <p:pic>
        <p:nvPicPr>
          <p:cNvPr id="33794" name="Picture 12">
            <a:extLst>
              <a:ext uri="{FF2B5EF4-FFF2-40B4-BE49-F238E27FC236}">
                <a16:creationId xmlns:a16="http://schemas.microsoft.com/office/drawing/2014/main" xmlns="" id="{6B94E66B-7D7B-8DA2-1401-054F107C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4929187" cy="50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xmlns="" id="{E4075A99-E16A-62E4-B264-306EB8B9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52738"/>
            <a:ext cx="84074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A0F73-EA9F-8B7A-C294-63A9F97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charset="0"/>
              <a:buNone/>
              <a:defRPr/>
            </a:pPr>
            <a:r>
              <a:rPr lang="bg-BG" dirty="0"/>
              <a:t>Tela do Aplicativo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367E39D-CEA4-D4B0-5311-A1EC2C24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546350"/>
            <a:ext cx="3162300" cy="176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xmlns="" id="{9DA920FD-78CA-D7F7-BB7B-7076DDD63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801688"/>
            <a:ext cx="7956550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dirty="0">
                <a:cs typeface="+mj-cs"/>
              </a:rPr>
              <a:t>Recuperando dados do GPS em </a:t>
            </a:r>
            <a:r>
              <a:rPr lang="pt-BR" dirty="0" err="1">
                <a:cs typeface="+mj-cs"/>
              </a:rPr>
              <a:t>Android</a:t>
            </a:r>
            <a:endParaRPr lang="pt-BR" dirty="0">
              <a:cs typeface="+mj-cs"/>
            </a:endParaRP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xmlns="" id="{C28C677E-15D5-57B1-1BF3-974141A9F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3638"/>
            <a:ext cx="8224838" cy="4524375"/>
          </a:xfrm>
        </p:spPr>
        <p:txBody>
          <a:bodyPr/>
          <a:lstStyle/>
          <a:p>
            <a:pPr eaLnBrk="1" hangingPunct="1"/>
            <a:r>
              <a:rPr lang="pt-BR" altLang="pt-BR"/>
              <a:t>Utiliza-se a classe </a:t>
            </a:r>
            <a:r>
              <a:rPr lang="pt-BR" altLang="pt-BR" b="1"/>
              <a:t>LocationManager</a:t>
            </a:r>
            <a:r>
              <a:rPr lang="pt-BR" altLang="pt-BR"/>
              <a:t>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Um evento é chamado quando a </a:t>
            </a:r>
            <a:r>
              <a:rPr lang="pt-BR" altLang="pt-BR" b="1"/>
              <a:t>posição do GPS é atualizada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Deve-se dar </a:t>
            </a:r>
            <a:r>
              <a:rPr lang="pt-BR" altLang="pt-BR" b="1"/>
              <a:t>permissão de acesso </a:t>
            </a:r>
            <a:r>
              <a:rPr lang="pt-BR" altLang="pt-BR"/>
              <a:t>a posição no arquivo de manifesto.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C5EB026-9F2F-8EFC-CF6C-D86FFDC7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9" y="5301208"/>
            <a:ext cx="7772400" cy="620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xmlns="" id="{FFAB7B3C-5244-13BE-0CD8-DA99BB499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956550" cy="1800225"/>
          </a:xfrm>
        </p:spPr>
        <p:txBody>
          <a:bodyPr/>
          <a:lstStyle/>
          <a:p>
            <a:pPr eaLnBrk="1" hangingPunct="1">
              <a:buFont typeface="Times New Roman" charset="0"/>
              <a:buNone/>
              <a:defRPr/>
            </a:pPr>
            <a:r>
              <a:rPr lang="pt-BR" sz="2800">
                <a:cs typeface="+mj-cs"/>
              </a:rPr>
              <a:t>Estrutura para recuperar dados do GPS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06B6987D-44F6-6559-AEFC-3181166B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938707"/>
            <a:ext cx="6565900" cy="292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B19D38B1-0270-47F9-C4E3-1493C91B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7" y="2435157"/>
            <a:ext cx="5562600" cy="3048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1353B87-3F11-5DF9-5660-313EA4A9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28" y="4653136"/>
            <a:ext cx="5181600" cy="88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D87CCC1-A80C-223B-C096-AF9FB992A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996952"/>
            <a:ext cx="5511800" cy="317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DB643FF-BE2E-1DB6-0D67-159A8DB1B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46" y="5571628"/>
            <a:ext cx="368300" cy="381000"/>
          </a:xfrm>
          <a:prstGeom prst="rect">
            <a:avLst/>
          </a:prstGeom>
        </p:spPr>
      </p:pic>
      <p:sp>
        <p:nvSpPr>
          <p:cNvPr id="279562" name="Rectangle 10">
            <a:extLst>
              <a:ext uri="{FF2B5EF4-FFF2-40B4-BE49-F238E27FC236}">
                <a16:creationId xmlns:a16="http://schemas.microsoft.com/office/drawing/2014/main" xmlns="" id="{D5DACE45-16EA-4D98-4A92-DB209A5B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772816"/>
            <a:ext cx="1943100" cy="504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3073F6F9-2A67-566F-BD9E-987426FE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70" y="2433265"/>
            <a:ext cx="5760030" cy="5048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405B1EF-9B8E-6DAB-73A7-31480F333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60" y="3481237"/>
            <a:ext cx="8164140" cy="709588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A869C8C2-7C3C-2E77-0073-8536EDFB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60" y="3536531"/>
            <a:ext cx="7984628" cy="67775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89EE4F4-641F-A2C8-FADA-D0F67F5B7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214289"/>
            <a:ext cx="368300" cy="38100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19C71889-0D02-FC58-5DAF-6A03F7AE7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78" y="4661770"/>
            <a:ext cx="5000426" cy="88899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31E1E0D-B23F-1637-ED78-27E3141D47E6}"/>
              </a:ext>
            </a:extLst>
          </p:cNvPr>
          <p:cNvSpPr txBox="1"/>
          <p:nvPr/>
        </p:nvSpPr>
        <p:spPr>
          <a:xfrm rot="20481197">
            <a:off x="6264413" y="4983508"/>
            <a:ext cx="2233304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onProviderEnabled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>
                <a:solidFill>
                  <a:schemeClr val="tx1"/>
                </a:solidFill>
              </a:rPr>
              <a:t>onProviderDisabled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 smtClean="0">
                <a:solidFill>
                  <a:schemeClr val="tx1"/>
                </a:solidFill>
              </a:rPr>
              <a:t>onStatusChan</a:t>
            </a:r>
            <a:r>
              <a:rPr lang="bg-BG" sz="2000" dirty="0" smtClean="0">
                <a:solidFill>
                  <a:schemeClr val="tx1"/>
                </a:solidFill>
              </a:rPr>
              <a:t>g</a:t>
            </a:r>
            <a:r>
              <a:rPr lang="pt-BR" sz="2000" dirty="0" err="1" smtClean="0">
                <a:solidFill>
                  <a:schemeClr val="tx1"/>
                </a:solidFill>
              </a:rPr>
              <a:t>ed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627B00-DF90-75EE-CE26-CA0523E2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 permissão do uso do GPS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5C7C751-7C88-7D48-CE07-F6D24514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0888"/>
            <a:ext cx="7772400" cy="12508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D7C4851-E11A-0279-131A-90DF5B5B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48136"/>
            <a:ext cx="7772400" cy="4721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D39380A-A1FE-7A7D-40F5-EC780A02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03" y="3925314"/>
            <a:ext cx="3067109" cy="2178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24A73CA3-B18B-E705-EEA0-B4BD7B1EC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941168"/>
            <a:ext cx="7560840" cy="17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Georgia"/>
        <a:ea typeface="ＭＳ Ｐゴシック"/>
        <a:cs typeface=""/>
      </a:majorFont>
      <a:minorFont>
        <a:latin typeface="NimbusSanL-BoldCond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14023</TotalTime>
  <Words>248</Words>
  <Application>Microsoft Macintosh PowerPoint</Application>
  <PresentationFormat>On-screen Show (4:3)</PresentationFormat>
  <Paragraphs>58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Design padrão</vt:lpstr>
      <vt:lpstr>1_Design padrão</vt:lpstr>
      <vt:lpstr>PowerPoint Presentation</vt:lpstr>
      <vt:lpstr>Histórico</vt:lpstr>
      <vt:lpstr>Funcionamento do GPS</vt:lpstr>
      <vt:lpstr>Geocódigos</vt:lpstr>
      <vt:lpstr>Graus para Decimais</vt:lpstr>
      <vt:lpstr>Tela do Aplicativo</vt:lpstr>
      <vt:lpstr>Recuperando dados do GPS em Android</vt:lpstr>
      <vt:lpstr>Estrutura para recuperar dados do GPS</vt:lpstr>
      <vt:lpstr>Verificando a permissão do uso do GPS</vt:lpstr>
      <vt:lpstr>Tipos de permissão na primeira execução</vt:lpstr>
      <vt:lpstr>Utilizando o Binding para facilitar a referência aos componentes visuais</vt:lpstr>
      <vt:lpstr>findViewById x Binding</vt:lpstr>
      <vt:lpstr>Inicializando o binding</vt:lpstr>
      <vt:lpstr>Usando os componentes visuais</vt:lpstr>
      <vt:lpstr>Lendo dados do GPS</vt:lpstr>
      <vt:lpstr>Dicas</vt:lpstr>
      <vt:lpstr>Simulando o GPS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 MICRO EDITION</dc:title>
  <dc:creator>Robison Cris Brito</dc:creator>
  <cp:lastModifiedBy>RCB</cp:lastModifiedBy>
  <cp:revision>231</cp:revision>
  <cp:lastPrinted>2016-03-16T20:01:50Z</cp:lastPrinted>
  <dcterms:created xsi:type="dcterms:W3CDTF">2004-10-18T13:37:15Z</dcterms:created>
  <dcterms:modified xsi:type="dcterms:W3CDTF">2023-11-11T13:03:53Z</dcterms:modified>
</cp:coreProperties>
</file>