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c7546a205ae8eb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c7546a205ae8eb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c7546a205ae8ebf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c7546a205ae8ebf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c94b1a0c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c94b1a0c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c94b1a0c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c94b1a0c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c94b1a0c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c94b1a0c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c94b1a0c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c94b1a0c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-499075" y="-664575"/>
            <a:ext cx="2452900" cy="2074625"/>
            <a:chOff x="-499075" y="-664575"/>
            <a:chExt cx="2452900" cy="2074625"/>
          </a:xfrm>
        </p:grpSpPr>
        <p:cxnSp>
          <p:nvCxnSpPr>
            <p:cNvPr id="10" name="Google Shape;10;p1"/>
            <p:cNvCxnSpPr/>
            <p:nvPr/>
          </p:nvCxnSpPr>
          <p:spPr>
            <a:xfrm flipH="1" rot="10800000">
              <a:off x="-407750" y="-442650"/>
              <a:ext cx="1239600" cy="1148100"/>
            </a:xfrm>
            <a:prstGeom prst="straightConnector1">
              <a:avLst/>
            </a:prstGeom>
            <a:noFill/>
            <a:ln cap="flat" cmpd="sng" w="228600">
              <a:solidFill>
                <a:srgbClr val="80287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 flipH="1" rot="10800000">
              <a:off x="-499075" y="-664550"/>
              <a:ext cx="1905000" cy="1774500"/>
            </a:xfrm>
            <a:prstGeom prst="straightConnector1">
              <a:avLst/>
            </a:prstGeom>
            <a:noFill/>
            <a:ln cap="flat" cmpd="sng" w="228600">
              <a:solidFill>
                <a:srgbClr val="C5203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 rot="10800000">
              <a:off x="-344525" y="-664575"/>
              <a:ext cx="2022300" cy="1957200"/>
            </a:xfrm>
            <a:prstGeom prst="straightConnector1">
              <a:avLst/>
            </a:prstGeom>
            <a:noFill/>
            <a:ln cap="flat" cmpd="sng" w="228600">
              <a:solidFill>
                <a:srgbClr val="E8752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 flipH="1" rot="10800000">
              <a:off x="-172875" y="-612250"/>
              <a:ext cx="2126700" cy="2022300"/>
            </a:xfrm>
            <a:prstGeom prst="straightConnector1">
              <a:avLst/>
            </a:prstGeom>
            <a:noFill/>
            <a:ln cap="flat" cmpd="sng" w="228600">
              <a:solidFill>
                <a:srgbClr val="F5942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" name="Google Shape;14;p1"/>
          <p:cNvGrpSpPr/>
          <p:nvPr/>
        </p:nvGrpSpPr>
        <p:grpSpPr>
          <a:xfrm rot="10800000">
            <a:off x="7232080" y="3713274"/>
            <a:ext cx="2452900" cy="2074625"/>
            <a:chOff x="-499075" y="-664575"/>
            <a:chExt cx="2452900" cy="2074625"/>
          </a:xfrm>
        </p:grpSpPr>
        <p:cxnSp>
          <p:nvCxnSpPr>
            <p:cNvPr id="15" name="Google Shape;15;p1"/>
            <p:cNvCxnSpPr/>
            <p:nvPr/>
          </p:nvCxnSpPr>
          <p:spPr>
            <a:xfrm flipH="1" rot="10800000">
              <a:off x="-407750" y="-442650"/>
              <a:ext cx="1239600" cy="1148100"/>
            </a:xfrm>
            <a:prstGeom prst="straightConnector1">
              <a:avLst/>
            </a:prstGeom>
            <a:noFill/>
            <a:ln cap="flat" cmpd="sng" w="228600">
              <a:solidFill>
                <a:srgbClr val="80287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 flipH="1" rot="10800000">
              <a:off x="-499075" y="-664550"/>
              <a:ext cx="1905000" cy="1774500"/>
            </a:xfrm>
            <a:prstGeom prst="straightConnector1">
              <a:avLst/>
            </a:prstGeom>
            <a:noFill/>
            <a:ln cap="flat" cmpd="sng" w="228600">
              <a:solidFill>
                <a:srgbClr val="C5203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 flipH="1" rot="10800000">
              <a:off x="-344525" y="-664575"/>
              <a:ext cx="2022300" cy="1957200"/>
            </a:xfrm>
            <a:prstGeom prst="straightConnector1">
              <a:avLst/>
            </a:prstGeom>
            <a:noFill/>
            <a:ln cap="flat" cmpd="sng" w="228600">
              <a:solidFill>
                <a:srgbClr val="E8752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 flipH="1" rot="10800000">
              <a:off x="-172875" y="-612250"/>
              <a:ext cx="2126700" cy="2022300"/>
            </a:xfrm>
            <a:prstGeom prst="straightConnector1">
              <a:avLst/>
            </a:prstGeom>
            <a:noFill/>
            <a:ln cap="flat" cmpd="sng" w="228600">
              <a:solidFill>
                <a:srgbClr val="F5942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jmeter-plugins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linkedin.com/pulse/qual-diferen%C3%A7a-entre-teste-de-carga-stress-e-jo%C3%A3o-paulo-vieck/?originalSubdomain=p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663" y="1045250"/>
            <a:ext cx="5629275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3417300" y="3980500"/>
            <a:ext cx="230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Aluna: Karine Lucion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 que é o JMeter?</a:t>
            </a:r>
            <a:endParaRPr b="1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Ferramenta open source da Apache;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100% escrita em JAVA, podendo rodar em Windows, Linux ou Mac;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Utilizado para testes de </a:t>
            </a:r>
            <a:r>
              <a:rPr lang="pt-BR"/>
              <a:t>performance</a:t>
            </a:r>
            <a:r>
              <a:rPr lang="pt-BR"/>
              <a:t>, de carga, de stress e até mesmo testes funcionais;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Valida</a:t>
            </a:r>
            <a:r>
              <a:rPr lang="pt-BR"/>
              <a:t> n tipos de servidores:  HTTP, FTP, TCP, Objetos em JAVA etc.;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Download no link: </a:t>
            </a:r>
            <a:r>
              <a:rPr lang="pt-BR" u="sng">
                <a:solidFill>
                  <a:schemeClr val="accent1"/>
                </a:solidFill>
              </a:rPr>
              <a:t>https://jmeter.apache.org/download_jmeter.cgi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14"/>
          <p:cNvGrpSpPr/>
          <p:nvPr/>
        </p:nvGrpSpPr>
        <p:grpSpPr>
          <a:xfrm>
            <a:off x="2853000" y="3410528"/>
            <a:ext cx="3438000" cy="1517213"/>
            <a:chOff x="2423800" y="2834112"/>
            <a:chExt cx="3438000" cy="1705500"/>
          </a:xfrm>
        </p:grpSpPr>
        <p:sp>
          <p:nvSpPr>
            <p:cNvPr id="73" name="Google Shape;73;p14"/>
            <p:cNvSpPr/>
            <p:nvPr/>
          </p:nvSpPr>
          <p:spPr>
            <a:xfrm>
              <a:off x="2423800" y="2834112"/>
              <a:ext cx="3438000" cy="17055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E2F3"/>
                </a:solidFill>
                <a:highlight>
                  <a:srgbClr val="CFE2F3"/>
                </a:highlight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2491450" y="2856633"/>
              <a:ext cx="3302700" cy="16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b="1" lang="pt-BR" sz="1200">
                  <a:solidFill>
                    <a:schemeClr val="dk2"/>
                  </a:solidFill>
                </a:rPr>
                <a:t>Performance</a:t>
              </a:r>
              <a:r>
                <a:rPr lang="pt-BR" sz="1200">
                  <a:solidFill>
                    <a:schemeClr val="dk2"/>
                  </a:solidFill>
                </a:rPr>
                <a:t>: Padrão de comportamento e performance</a:t>
              </a:r>
              <a:br>
                <a:rPr lang="pt-BR" sz="1200">
                  <a:solidFill>
                    <a:schemeClr val="dk2"/>
                  </a:solidFill>
                </a:rPr>
              </a:br>
              <a:r>
                <a:rPr b="1" lang="pt-BR" sz="1200">
                  <a:solidFill>
                    <a:schemeClr val="dk2"/>
                  </a:solidFill>
                </a:rPr>
                <a:t>Carga</a:t>
              </a:r>
              <a:r>
                <a:rPr lang="pt-BR" sz="1200">
                  <a:solidFill>
                    <a:schemeClr val="dk2"/>
                  </a:solidFill>
                </a:rPr>
                <a:t>: Identifica o limite de que a aplicação possui (hardware, velocidade, codificação)</a:t>
              </a:r>
              <a:br>
                <a:rPr lang="pt-BR" sz="1200">
                  <a:solidFill>
                    <a:schemeClr val="dk2"/>
                  </a:solidFill>
                </a:rPr>
              </a:br>
              <a:r>
                <a:rPr b="1" lang="pt-BR" sz="1200">
                  <a:solidFill>
                    <a:schemeClr val="dk2"/>
                  </a:solidFill>
                </a:rPr>
                <a:t>Stress </a:t>
              </a:r>
              <a:r>
                <a:rPr lang="pt-BR" sz="1200">
                  <a:solidFill>
                    <a:schemeClr val="dk2"/>
                  </a:solidFill>
                </a:rPr>
                <a:t> Capacidade de recuperação e estabilidade do sistema</a:t>
              </a:r>
              <a:br>
                <a:rPr lang="pt-BR" sz="1200">
                  <a:solidFill>
                    <a:schemeClr val="dk2"/>
                  </a:solidFill>
                </a:rPr>
              </a:br>
              <a:r>
                <a:rPr b="1" lang="pt-BR" sz="1200">
                  <a:solidFill>
                    <a:schemeClr val="dk2"/>
                  </a:solidFill>
                </a:rPr>
                <a:t>Funcionais</a:t>
              </a:r>
              <a:r>
                <a:rPr lang="pt-BR" sz="1200">
                  <a:solidFill>
                    <a:schemeClr val="dk2"/>
                  </a:solidFill>
                </a:rPr>
                <a:t>: Regras de negócio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sp>
        <p:nvSpPr>
          <p:cNvPr id="75" name="Google Shape;75;p14"/>
          <p:cNvSpPr txBox="1"/>
          <p:nvPr/>
        </p:nvSpPr>
        <p:spPr>
          <a:xfrm>
            <a:off x="8985475" y="1200675"/>
            <a:ext cx="9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Elementos da criação de testes com o JMeter</a:t>
            </a:r>
            <a:endParaRPr b="1"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Plano de teste:</a:t>
            </a:r>
            <a:r>
              <a:rPr lang="pt-BR"/>
              <a:t> Onde será montado o teste.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Grupos de usuários (threads):</a:t>
            </a:r>
            <a:r>
              <a:rPr lang="pt-BR"/>
              <a:t> Configura os usuários virtuais que utilizarão a aplicação no teste.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Testador:</a:t>
            </a:r>
            <a:r>
              <a:rPr lang="pt-BR"/>
              <a:t> Qual </a:t>
            </a:r>
            <a:r>
              <a:rPr lang="pt-BR"/>
              <a:t>será</a:t>
            </a:r>
            <a:r>
              <a:rPr lang="pt-BR"/>
              <a:t> o teste em si.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Listeners (Ouvintes):</a:t>
            </a:r>
            <a:r>
              <a:rPr lang="pt-BR"/>
              <a:t> Relatórios com as métricas finais do teste.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Controladores lógicos:</a:t>
            </a:r>
            <a:r>
              <a:rPr lang="pt-BR"/>
              <a:t> Condicionais que podem ser aplicadas no teste.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Utilidades</a:t>
            </a:r>
            <a:endParaRPr b="1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Rec and Play</a:t>
            </a:r>
            <a:r>
              <a:rPr lang="pt-BR"/>
              <a:t>: </a:t>
            </a:r>
            <a:r>
              <a:rPr lang="pt-BR"/>
              <a:t>Para testes que utilizam de muitas requisições não é viável criar na mão as configurações. Com isso a funcionalidade grava as requisições de acordo com as movimentações realizadas no site.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Necessário configurar um Servidor HTTP Proxy.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Arquivos .csv: </a:t>
            </a:r>
            <a:r>
              <a:rPr lang="pt-BR"/>
              <a:t>O JMeter trabalha muito bem com arquivos .csv, podendo assim trabalhar com massa de dados.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JMeter lê os dados do arquivo que serão utilizados no teste e os armazena em variáveis.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Plugins: </a:t>
            </a:r>
            <a:r>
              <a:rPr lang="pt-BR"/>
              <a:t>Possui vários plugins, podendo sempre personalizar e incrementar as funcionalidades da aplicação.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Podem ser instalados no site: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https://jmeter-plugins.org/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Importante: Quando utilizado um plugin em um teste, todas as máquinas que utilizarem desse teste precisarão ter esse plugin instalado.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Linhas de comando: </a:t>
            </a:r>
            <a:r>
              <a:rPr lang="pt-BR"/>
              <a:t>Na execução dos testes é recomendado que seja executado via terminal, assim o resultado pode ser mais assertivo.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Linha de comando</a:t>
            </a:r>
            <a:endParaRPr b="1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Sintaxe:</a:t>
            </a:r>
            <a:br>
              <a:rPr b="1"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pt-BR" sz="1200">
                <a:solidFill>
                  <a:srgbClr val="B4690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jmeter -n -t meu_teste.jmx</a:t>
            </a:r>
            <a:endParaRPr sz="1200">
              <a:solidFill>
                <a:srgbClr val="B4690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900"/>
              </a:spcBef>
              <a:spcAft>
                <a:spcPts val="1900"/>
              </a:spcAft>
              <a:buNone/>
            </a:pPr>
            <a:br>
              <a:rPr lang="pt-BR" sz="1200">
                <a:solidFill>
                  <a:srgbClr val="B4690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Opções:</a:t>
            </a:r>
            <a:br>
              <a:rPr b="1"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1"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-n:</a:t>
            </a:r>
            <a:r>
              <a:rPr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Essa opção diz para o JMeter ser executado apenas por linha de comando (sem a interface gráfica)</a:t>
            </a:r>
            <a:br>
              <a:rPr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1"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-t:</a:t>
            </a:r>
            <a:r>
              <a:rPr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Seu script plano de teste (arquivo JMX)</a:t>
            </a:r>
            <a:br>
              <a:rPr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1"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-l:</a:t>
            </a:r>
            <a:r>
              <a:rPr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Arquivo log de resultados do seu teste (arquivo JTL)</a:t>
            </a:r>
            <a:br>
              <a:rPr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1"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-j:</a:t>
            </a:r>
            <a:r>
              <a:rPr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Arquivo log de execução do JMeter.</a:t>
            </a:r>
            <a:br>
              <a:rPr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1"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-r: </a:t>
            </a:r>
            <a:r>
              <a:rPr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opção para execução remota, usando os servidores especificados na propriedade "remote_hosts"</a:t>
            </a:r>
            <a:br>
              <a:rPr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1"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-R:</a:t>
            </a:r>
            <a:r>
              <a:rPr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executa em um servidor específico</a:t>
            </a:r>
            <a:br>
              <a:rPr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1"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-g:</a:t>
            </a:r>
            <a:r>
              <a:rPr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Arquivo CSV file, para geração do dashboard</a:t>
            </a:r>
            <a:br>
              <a:rPr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1"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-o:</a:t>
            </a:r>
            <a:r>
              <a:rPr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Pasta de saída onde será gerado o dashboard. Pasta não pode existir ou deve estar vazia</a:t>
            </a:r>
            <a:br>
              <a:rPr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1"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-H: </a:t>
            </a:r>
            <a:r>
              <a:rPr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proxy server hostname</a:t>
            </a:r>
            <a:br>
              <a:rPr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1"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-P:</a:t>
            </a:r>
            <a:r>
              <a:rPr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proxy server porta</a:t>
            </a:r>
            <a:br>
              <a:rPr lang="pt-BR" sz="1200">
                <a:solidFill>
                  <a:srgbClr val="2D2F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Referência</a:t>
            </a:r>
            <a:endParaRPr b="1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https://www.linkedin.com/pulse/qual-diferen%C3%A7a-entre-teste-de-carga-stress-e-jo%C3%A3o-paulo-vieck/?originalSubdomain=pt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https://www.udemy.com/course/testes-de-performance-com-jmeter-basico-ao-avancado/learn/lecture/10545064#overview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Obrigada!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