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0" r:id="rId5"/>
    <p:sldId id="258" r:id="rId6"/>
    <p:sldId id="261" r:id="rId7"/>
    <p:sldId id="259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0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BD14-A753-46E4-AEFB-567EB1BD3CA3}" type="datetimeFigureOut">
              <a:rPr lang="pt-BR" smtClean="0"/>
              <a:t>06/09/2022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6B1E-2F35-428F-97B9-C6CB962DC6C0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BD14-A753-46E4-AEFB-567EB1BD3CA3}" type="datetimeFigureOut">
              <a:rPr lang="pt-BR" smtClean="0"/>
              <a:t>06/09/2022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6B1E-2F35-428F-97B9-C6CB962DC6C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BD14-A753-46E4-AEFB-567EB1BD3CA3}" type="datetimeFigureOut">
              <a:rPr lang="pt-BR" smtClean="0"/>
              <a:t>06/09/2022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6B1E-2F35-428F-97B9-C6CB962DC6C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BD14-A753-46E4-AEFB-567EB1BD3CA3}" type="datetimeFigureOut">
              <a:rPr lang="pt-BR" smtClean="0"/>
              <a:t>06/09/2022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6B1E-2F35-428F-97B9-C6CB962DC6C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BD14-A753-46E4-AEFB-567EB1BD3CA3}" type="datetimeFigureOut">
              <a:rPr lang="pt-BR" smtClean="0"/>
              <a:t>06/09/2022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22A36B1E-2F35-428F-97B9-C6CB962DC6C0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BD14-A753-46E4-AEFB-567EB1BD3CA3}" type="datetimeFigureOut">
              <a:rPr lang="pt-BR" smtClean="0"/>
              <a:t>06/09/2022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6B1E-2F35-428F-97B9-C6CB962DC6C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BD14-A753-46E4-AEFB-567EB1BD3CA3}" type="datetimeFigureOut">
              <a:rPr lang="pt-BR" smtClean="0"/>
              <a:t>06/09/2022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6B1E-2F35-428F-97B9-C6CB962DC6C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BD14-A753-46E4-AEFB-567EB1BD3CA3}" type="datetimeFigureOut">
              <a:rPr lang="pt-BR" smtClean="0"/>
              <a:t>06/09/2022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6B1E-2F35-428F-97B9-C6CB962DC6C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BD14-A753-46E4-AEFB-567EB1BD3CA3}" type="datetimeFigureOut">
              <a:rPr lang="pt-BR" smtClean="0"/>
              <a:t>06/09/2022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6B1E-2F35-428F-97B9-C6CB962DC6C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BD14-A753-46E4-AEFB-567EB1BD3CA3}" type="datetimeFigureOut">
              <a:rPr lang="pt-BR" smtClean="0"/>
              <a:t>06/09/2022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6B1E-2F35-428F-97B9-C6CB962DC6C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pt-B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 no ícone para adicionar uma imagem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BD14-A753-46E4-AEFB-567EB1BD3CA3}" type="datetimeFigureOut">
              <a:rPr lang="pt-BR" smtClean="0"/>
              <a:t>06/09/2022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36B1E-2F35-428F-97B9-C6CB962DC6C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948BD14-A753-46E4-AEFB-567EB1BD3CA3}" type="datetimeFigureOut">
              <a:rPr lang="pt-BR" smtClean="0"/>
              <a:t>06/09/2022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2A36B1E-2F35-428F-97B9-C6CB962DC6C0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Ciclo de Vida JPA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Huilson J. Lorenzi</a:t>
            </a:r>
          </a:p>
          <a:p>
            <a:r>
              <a:rPr lang="pt-PT" dirty="0" smtClean="0"/>
              <a:t>Programação Orientada a Objetos 2</a:t>
            </a:r>
            <a:br>
              <a:rPr lang="pt-PT" dirty="0" smtClean="0"/>
            </a:br>
            <a:r>
              <a:rPr lang="pt-PT" dirty="0" smtClean="0"/>
              <a:t>Hibernate &amp; JPA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355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CICLO DE VIDA JPA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67" y="1484784"/>
            <a:ext cx="7879671" cy="5040560"/>
          </a:xfrm>
        </p:spPr>
      </p:pic>
    </p:spTree>
    <p:extLst>
      <p:ext uri="{BB962C8B-B14F-4D97-AF65-F5344CB8AC3E}">
        <p14:creationId xmlns:p14="http://schemas.microsoft.com/office/powerpoint/2010/main" val="131021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Transient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Toda vez que uma entidade “nasce” ela fica no estado de Transient.</a:t>
            </a:r>
          </a:p>
          <a:p>
            <a:endParaRPr lang="pt-PT" dirty="0" smtClean="0"/>
          </a:p>
          <a:p>
            <a:pPr marL="137160" indent="0">
              <a:buNone/>
            </a:pPr>
            <a:r>
              <a:rPr lang="pt-PT" dirty="0" smtClean="0"/>
              <a:t>Objeto objeto = new Objeto();</a:t>
            </a:r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PT" dirty="0" smtClean="0">
                <a:solidFill>
                  <a:schemeClr val="bg1">
                    <a:lumMod val="50000"/>
                  </a:schemeClr>
                </a:solidFill>
              </a:rPr>
              <a:t>//nasce uma entidade, ela não está sendo gerenciada pela JPA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9967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/>
              <a:t>Transient to Managed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b="1" dirty="0" smtClean="0"/>
              <a:t>em.</a:t>
            </a:r>
            <a:r>
              <a:rPr lang="pt-PT" dirty="0" smtClean="0"/>
              <a:t>getTransaction().begin();</a:t>
            </a:r>
          </a:p>
          <a:p>
            <a:pPr marL="0" indent="0">
              <a:buNone/>
            </a:pPr>
            <a:endParaRPr lang="pt-PT" dirty="0" smtClean="0"/>
          </a:p>
          <a:p>
            <a:pPr marL="0" indent="0">
              <a:buNone/>
            </a:pPr>
            <a:r>
              <a:rPr lang="pt-PT" b="1" dirty="0" smtClean="0"/>
              <a:t>em.</a:t>
            </a:r>
            <a:r>
              <a:rPr lang="pt-PT" dirty="0" smtClean="0"/>
              <a:t>persist(objeto);</a:t>
            </a:r>
          </a:p>
          <a:p>
            <a:pPr marL="0" indent="0">
              <a:buNone/>
            </a:pPr>
            <a:r>
              <a:rPr lang="pt-PT" dirty="0" smtClean="0">
                <a:solidFill>
                  <a:schemeClr val="bg1">
                    <a:lumMod val="50000"/>
                  </a:schemeClr>
                </a:solidFill>
              </a:rPr>
              <a:t>//ainda posso fazer alterações aqui</a:t>
            </a:r>
            <a:endParaRPr lang="pt-PT" dirty="0" smtClean="0"/>
          </a:p>
          <a:p>
            <a:pPr marL="0" indent="0">
              <a:buNone/>
            </a:pPr>
            <a:r>
              <a:rPr lang="pt-PT" b="1" dirty="0" smtClean="0"/>
              <a:t>em.</a:t>
            </a:r>
            <a:r>
              <a:rPr lang="pt-PT" dirty="0" smtClean="0"/>
              <a:t>getTransaction().commit(); </a:t>
            </a:r>
            <a:r>
              <a:rPr lang="pt-PT" dirty="0" smtClean="0">
                <a:solidFill>
                  <a:schemeClr val="bg1">
                    <a:lumMod val="50000"/>
                  </a:schemeClr>
                </a:solidFill>
              </a:rPr>
              <a:t>//flush()</a:t>
            </a:r>
          </a:p>
          <a:p>
            <a:pPr marL="0" indent="0">
              <a:buNone/>
            </a:pPr>
            <a:r>
              <a:rPr lang="pt-PT" b="1" dirty="0" smtClean="0"/>
              <a:t>em.</a:t>
            </a:r>
            <a:r>
              <a:rPr lang="pt-PT" dirty="0" smtClean="0"/>
              <a:t>close();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528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/>
              <a:t>Detached to Managed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PT" b="1" dirty="0" smtClean="0"/>
              <a:t>em.</a:t>
            </a:r>
            <a:r>
              <a:rPr lang="pt-PT" dirty="0" smtClean="0"/>
              <a:t>getTransaction().begin();</a:t>
            </a:r>
          </a:p>
          <a:p>
            <a:pPr marL="0" indent="0">
              <a:buNone/>
            </a:pPr>
            <a:endParaRPr lang="pt-PT" dirty="0" smtClean="0"/>
          </a:p>
          <a:p>
            <a:pPr marL="0" indent="0">
              <a:buNone/>
            </a:pPr>
            <a:r>
              <a:rPr lang="pt-PT" b="1" dirty="0" smtClean="0"/>
              <a:t>em.</a:t>
            </a:r>
            <a:r>
              <a:rPr lang="pt-PT" dirty="0" smtClean="0"/>
              <a:t>persist(objeto);</a:t>
            </a:r>
          </a:p>
          <a:p>
            <a:pPr marL="0" indent="0">
              <a:buNone/>
            </a:pPr>
            <a:r>
              <a:rPr lang="pt-PT" b="1" dirty="0" smtClean="0"/>
              <a:t>em.</a:t>
            </a:r>
            <a:r>
              <a:rPr lang="pt-PT" dirty="0" smtClean="0"/>
              <a:t>clear();</a:t>
            </a:r>
            <a:r>
              <a:rPr lang="pt-PT" dirty="0" smtClean="0">
                <a:solidFill>
                  <a:schemeClr val="bg1">
                    <a:lumMod val="50000"/>
                  </a:schemeClr>
                </a:solidFill>
              </a:rPr>
              <a:t>//close();</a:t>
            </a:r>
          </a:p>
          <a:p>
            <a:pPr marL="0" indent="0">
              <a:buNone/>
            </a:pPr>
            <a:endParaRPr lang="pt-PT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pt-PT" b="1" dirty="0" smtClean="0"/>
              <a:t>objeto = em.</a:t>
            </a:r>
            <a:r>
              <a:rPr lang="pt-PT" dirty="0" smtClean="0"/>
              <a:t>merge(objeto);</a:t>
            </a:r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PT" dirty="0" smtClean="0">
                <a:solidFill>
                  <a:schemeClr val="bg1">
                    <a:lumMod val="50000"/>
                  </a:schemeClr>
                </a:solidFill>
              </a:rPr>
              <a:t>//o objeto precisa receber a atualização, e não Entity Manager em si</a:t>
            </a:r>
            <a:endParaRPr lang="pt-PT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pt-PT" dirty="0" smtClean="0"/>
          </a:p>
          <a:p>
            <a:pPr marL="0" indent="0">
              <a:buNone/>
            </a:pPr>
            <a:r>
              <a:rPr lang="pt-PT" dirty="0" smtClean="0">
                <a:solidFill>
                  <a:schemeClr val="bg1">
                    <a:lumMod val="50000"/>
                  </a:schemeClr>
                </a:solidFill>
              </a:rPr>
              <a:t>//faça mais alterações aqui</a:t>
            </a:r>
          </a:p>
          <a:p>
            <a:pPr marL="0" indent="0">
              <a:buNone/>
            </a:pPr>
            <a:r>
              <a:rPr lang="pt-PT" b="1" dirty="0" smtClean="0"/>
              <a:t>em.</a:t>
            </a:r>
            <a:r>
              <a:rPr lang="pt-PT" dirty="0" smtClean="0"/>
              <a:t>getTransaction().commit();</a:t>
            </a:r>
          </a:p>
          <a:p>
            <a:pPr marL="0" indent="0">
              <a:buNone/>
            </a:pPr>
            <a:r>
              <a:rPr lang="pt-PT" b="1" dirty="0" smtClean="0"/>
              <a:t>em.</a:t>
            </a:r>
            <a:r>
              <a:rPr lang="pt-PT" dirty="0" smtClean="0"/>
              <a:t>close();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814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/>
              <a:t>Managed to Removed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PT" b="1" dirty="0" smtClean="0"/>
              <a:t>em.</a:t>
            </a:r>
            <a:r>
              <a:rPr lang="pt-PT" dirty="0" smtClean="0"/>
              <a:t>getTransaction().begin();</a:t>
            </a:r>
          </a:p>
          <a:p>
            <a:pPr marL="0" indent="0">
              <a:buNone/>
            </a:pPr>
            <a:endParaRPr lang="pt-PT" dirty="0" smtClean="0"/>
          </a:p>
          <a:p>
            <a:pPr marL="0" indent="0">
              <a:buNone/>
            </a:pPr>
            <a:r>
              <a:rPr lang="pt-PT" b="1" dirty="0" smtClean="0"/>
              <a:t>em.</a:t>
            </a:r>
            <a:r>
              <a:rPr lang="pt-PT" dirty="0" smtClean="0"/>
              <a:t>persist(objeto);</a:t>
            </a:r>
          </a:p>
          <a:p>
            <a:pPr marL="0" indent="0">
              <a:buNone/>
            </a:pPr>
            <a:r>
              <a:rPr lang="pt-PT" b="1" dirty="0" smtClean="0"/>
              <a:t>em.</a:t>
            </a:r>
            <a:r>
              <a:rPr lang="pt-PT" dirty="0" smtClean="0"/>
              <a:t>clear();</a:t>
            </a:r>
            <a:r>
              <a:rPr lang="pt-PT" dirty="0" smtClean="0">
                <a:solidFill>
                  <a:schemeClr val="bg1">
                    <a:lumMod val="50000"/>
                  </a:schemeClr>
                </a:solidFill>
              </a:rPr>
              <a:t>//close();</a:t>
            </a:r>
          </a:p>
          <a:p>
            <a:pPr marL="0" indent="0">
              <a:buNone/>
            </a:pPr>
            <a:endParaRPr lang="pt-PT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pt-PT" b="1" dirty="0" smtClean="0"/>
              <a:t>objeto = em.</a:t>
            </a:r>
            <a:r>
              <a:rPr lang="pt-PT" dirty="0" smtClean="0"/>
              <a:t>merge(objeto);</a:t>
            </a:r>
          </a:p>
          <a:p>
            <a:pPr marL="0" indent="0">
              <a:buNone/>
            </a:pPr>
            <a:r>
              <a:rPr lang="pt-PT" dirty="0" smtClean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pt-PT" dirty="0" smtClean="0">
                <a:solidFill>
                  <a:schemeClr val="bg1">
                    <a:lumMod val="50000"/>
                  </a:schemeClr>
                </a:solidFill>
              </a:rPr>
              <a:t>primeiro garanto que o objeto excluído está sendo</a:t>
            </a:r>
          </a:p>
          <a:p>
            <a:pPr marL="0" indent="0">
              <a:buNone/>
            </a:pPr>
            <a:r>
              <a:rPr lang="pt-PT" dirty="0" smtClean="0">
                <a:solidFill>
                  <a:schemeClr val="bg1">
                    <a:lumMod val="50000"/>
                  </a:schemeClr>
                </a:solidFill>
              </a:rPr>
              <a:t>//gerenciado pela JPA depois excluo ele</a:t>
            </a:r>
            <a:endParaRPr lang="pt-PT" dirty="0" smtClean="0"/>
          </a:p>
          <a:p>
            <a:pPr marL="0" indent="0">
              <a:buNone/>
            </a:pPr>
            <a:r>
              <a:rPr lang="pt-PT" b="1" dirty="0" smtClean="0"/>
              <a:t>em.</a:t>
            </a:r>
            <a:r>
              <a:rPr lang="pt-PT" dirty="0" smtClean="0"/>
              <a:t>remove(objeto);</a:t>
            </a:r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PT" dirty="0" smtClean="0">
                <a:solidFill>
                  <a:schemeClr val="bg1">
                    <a:lumMod val="50000"/>
                  </a:schemeClr>
                </a:solidFill>
              </a:rPr>
              <a:t>//remove a inserção do banco</a:t>
            </a:r>
          </a:p>
          <a:p>
            <a:pPr marL="0" indent="0">
              <a:buNone/>
            </a:pPr>
            <a:r>
              <a:rPr lang="pt-PT" b="1" dirty="0"/>
              <a:t>em.</a:t>
            </a:r>
            <a:r>
              <a:rPr lang="pt-PT" dirty="0"/>
              <a:t>getTransaction().commit();</a:t>
            </a:r>
            <a:endParaRPr lang="pt-PT" dirty="0" smtClean="0"/>
          </a:p>
          <a:p>
            <a:pPr marL="0" indent="0">
              <a:buNone/>
            </a:pPr>
            <a:r>
              <a:rPr lang="pt-PT" b="1" dirty="0" smtClean="0"/>
              <a:t>em.</a:t>
            </a:r>
            <a:r>
              <a:rPr lang="pt-PT" dirty="0" smtClean="0"/>
              <a:t>close();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817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JPQL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13176"/>
          </a:xfrm>
        </p:spPr>
        <p:txBody>
          <a:bodyPr>
            <a:normAutofit fontScale="85000" lnSpcReduction="10000"/>
          </a:bodyPr>
          <a:lstStyle/>
          <a:p>
            <a:pPr marL="137160" indent="0">
              <a:buNone/>
            </a:pPr>
            <a:r>
              <a:rPr lang="pt-PT" dirty="0" smtClean="0">
                <a:solidFill>
                  <a:schemeClr val="bg1">
                    <a:lumMod val="50000"/>
                  </a:schemeClr>
                </a:solidFill>
              </a:rPr>
              <a:t>//retorna um objeto único filtrado pelo id</a:t>
            </a:r>
            <a:endParaRPr lang="pt-BR" dirty="0"/>
          </a:p>
          <a:p>
            <a:pPr marL="137160" indent="0">
              <a:buNone/>
            </a:pPr>
            <a:r>
              <a:rPr lang="pt-BR" dirty="0" err="1" smtClean="0"/>
              <a:t>em.find</a:t>
            </a:r>
            <a:r>
              <a:rPr lang="pt-BR" dirty="0" smtClean="0"/>
              <a:t>(</a:t>
            </a:r>
            <a:r>
              <a:rPr lang="pt-BR" dirty="0" err="1" smtClean="0"/>
              <a:t>Exemplo.class</a:t>
            </a:r>
            <a:r>
              <a:rPr lang="pt-BR" dirty="0"/>
              <a:t>, id</a:t>
            </a:r>
            <a:r>
              <a:rPr lang="pt-BR" dirty="0" smtClean="0"/>
              <a:t>);</a:t>
            </a:r>
          </a:p>
          <a:p>
            <a:pPr marL="137160" indent="0">
              <a:buNone/>
            </a:pPr>
            <a:endParaRPr lang="pt-PT" dirty="0"/>
          </a:p>
          <a:p>
            <a:pPr marL="137160" indent="0">
              <a:buNone/>
            </a:pPr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//retorna </a:t>
            </a:r>
            <a:r>
              <a:rPr lang="pt-PT" dirty="0" smtClean="0">
                <a:solidFill>
                  <a:schemeClr val="bg1">
                    <a:lumMod val="50000"/>
                  </a:schemeClr>
                </a:solidFill>
              </a:rPr>
              <a:t>uma lista de objetos</a:t>
            </a:r>
            <a:endParaRPr lang="pt-BR" dirty="0"/>
          </a:p>
          <a:p>
            <a:pPr marL="137160" indent="0">
              <a:buNone/>
            </a:pP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jpql</a:t>
            </a:r>
            <a:r>
              <a:rPr lang="pt-BR" dirty="0"/>
              <a:t> = "SELECT e</a:t>
            </a:r>
            <a:r>
              <a:rPr lang="pt-BR" dirty="0" smtClean="0"/>
              <a:t> </a:t>
            </a:r>
            <a:r>
              <a:rPr lang="pt-BR" dirty="0"/>
              <a:t>FROM </a:t>
            </a:r>
            <a:r>
              <a:rPr lang="pt-BR" dirty="0" smtClean="0"/>
              <a:t>Exemplo e";</a:t>
            </a:r>
          </a:p>
          <a:p>
            <a:pPr marL="137160" indent="0">
              <a:buNone/>
            </a:pPr>
            <a:r>
              <a:rPr lang="pt-BR" dirty="0"/>
              <a:t>	</a:t>
            </a:r>
            <a:r>
              <a:rPr lang="pt-BR" dirty="0" err="1" smtClean="0"/>
              <a:t>return</a:t>
            </a:r>
            <a:r>
              <a:rPr lang="pt-BR" dirty="0" smtClean="0"/>
              <a:t> </a:t>
            </a:r>
            <a:r>
              <a:rPr lang="pt-BR" dirty="0" err="1" smtClean="0"/>
              <a:t>em.createQuery</a:t>
            </a:r>
            <a:r>
              <a:rPr lang="pt-BR" dirty="0" smtClean="0"/>
              <a:t>(</a:t>
            </a:r>
            <a:r>
              <a:rPr lang="pt-BR" dirty="0" err="1" smtClean="0"/>
              <a:t>jpql,Exemplo.class</a:t>
            </a:r>
            <a:r>
              <a:rPr lang="pt-BR" dirty="0" smtClean="0"/>
              <a:t>)</a:t>
            </a:r>
          </a:p>
          <a:p>
            <a:pPr marL="137160" indent="0">
              <a:buNone/>
            </a:pPr>
            <a:r>
              <a:rPr lang="pt-BR" dirty="0"/>
              <a:t>	</a:t>
            </a:r>
            <a:r>
              <a:rPr lang="pt-BR" dirty="0" smtClean="0"/>
              <a:t>.</a:t>
            </a:r>
            <a:r>
              <a:rPr lang="pt-BR" dirty="0" err="1"/>
              <a:t>getResultList</a:t>
            </a:r>
            <a:r>
              <a:rPr lang="pt-BR" dirty="0"/>
              <a:t>();</a:t>
            </a:r>
          </a:p>
          <a:p>
            <a:pPr marL="137160" indent="0">
              <a:buNone/>
            </a:pPr>
            <a:endParaRPr lang="pt-PT" dirty="0" smtClean="0"/>
          </a:p>
          <a:p>
            <a:pPr marL="137160" indent="0">
              <a:buNone/>
            </a:pPr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//retorna </a:t>
            </a:r>
            <a:r>
              <a:rPr lang="pt-PT" dirty="0" smtClean="0">
                <a:solidFill>
                  <a:schemeClr val="bg1">
                    <a:lumMod val="50000"/>
                  </a:schemeClr>
                </a:solidFill>
              </a:rPr>
              <a:t>uma lista filtrada por um parâmetro (nome)</a:t>
            </a:r>
            <a:endParaRPr lang="pt-BR" dirty="0"/>
          </a:p>
          <a:p>
            <a:pPr marL="137160" indent="0">
              <a:buNone/>
            </a:pP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jpql</a:t>
            </a:r>
            <a:r>
              <a:rPr lang="pt-BR" dirty="0"/>
              <a:t> = "SELECT </a:t>
            </a:r>
            <a:r>
              <a:rPr lang="pt-BR" dirty="0" smtClean="0"/>
              <a:t>e </a:t>
            </a:r>
            <a:r>
              <a:rPr lang="pt-BR" dirty="0"/>
              <a:t>FROM </a:t>
            </a:r>
            <a:r>
              <a:rPr lang="pt-BR" dirty="0" smtClean="0"/>
              <a:t>Exemplo e </a:t>
            </a:r>
            <a:r>
              <a:rPr lang="pt-BR" dirty="0"/>
              <a:t>WHERE </a:t>
            </a:r>
            <a:r>
              <a:rPr lang="pt-BR" dirty="0" err="1" smtClean="0"/>
              <a:t>e.nome</a:t>
            </a:r>
            <a:r>
              <a:rPr lang="pt-BR" dirty="0" smtClean="0"/>
              <a:t> </a:t>
            </a:r>
            <a:r>
              <a:rPr lang="pt-BR" dirty="0"/>
              <a:t>= </a:t>
            </a:r>
            <a:r>
              <a:rPr lang="pt-BR" dirty="0" smtClean="0"/>
              <a:t>:nome";</a:t>
            </a:r>
            <a:endParaRPr lang="pt-BR" dirty="0"/>
          </a:p>
          <a:p>
            <a:pPr marL="137160" indent="0">
              <a:buNone/>
            </a:pPr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em.createQuery</a:t>
            </a:r>
            <a:r>
              <a:rPr lang="pt-BR" dirty="0"/>
              <a:t>(</a:t>
            </a:r>
            <a:r>
              <a:rPr lang="pt-BR" dirty="0" err="1"/>
              <a:t>jpql</a:t>
            </a:r>
            <a:r>
              <a:rPr lang="pt-BR" dirty="0"/>
              <a:t>, </a:t>
            </a:r>
            <a:r>
              <a:rPr lang="pt-BR" smtClean="0"/>
              <a:t>Exemplo.class</a:t>
            </a:r>
            <a:r>
              <a:rPr lang="pt-BR" dirty="0"/>
              <a:t>)</a:t>
            </a:r>
          </a:p>
          <a:p>
            <a:pPr marL="137160" indent="0">
              <a:buNone/>
            </a:pPr>
            <a:r>
              <a:rPr lang="pt-BR" dirty="0"/>
              <a:t>        </a:t>
            </a:r>
            <a:r>
              <a:rPr lang="pt-BR" dirty="0" smtClean="0"/>
              <a:t>.</a:t>
            </a:r>
            <a:r>
              <a:rPr lang="pt-BR" dirty="0" err="1"/>
              <a:t>setParameter</a:t>
            </a:r>
            <a:r>
              <a:rPr lang="pt-BR" dirty="0"/>
              <a:t>(1, nome).</a:t>
            </a:r>
            <a:r>
              <a:rPr lang="pt-BR" dirty="0" err="1"/>
              <a:t>getResultList</a:t>
            </a:r>
            <a:r>
              <a:rPr lang="pt-BR" dirty="0"/>
              <a:t>();</a:t>
            </a:r>
            <a:endParaRPr lang="pt-BR" dirty="0" smtClean="0"/>
          </a:p>
          <a:p>
            <a:pPr marL="13716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271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pice">
  <a:themeElements>
    <a:clrScheme name="Áp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Ápic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Áp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108</TotalTime>
  <Words>194</Words>
  <Application>Microsoft Office PowerPoint</Application>
  <PresentationFormat>Apresentação na tela (4:3)</PresentationFormat>
  <Paragraphs>51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Ápice</vt:lpstr>
      <vt:lpstr>Ciclo de Vida JPA</vt:lpstr>
      <vt:lpstr>CICLO DE VIDA JPA</vt:lpstr>
      <vt:lpstr>Transient</vt:lpstr>
      <vt:lpstr>Transient to Managed</vt:lpstr>
      <vt:lpstr>Detached to Managed</vt:lpstr>
      <vt:lpstr>Managed to Removed</vt:lpstr>
      <vt:lpstr>JPQL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Ciclo de Vida JPA</dc:title>
  <dc:creator>Tais Prado</dc:creator>
  <cp:lastModifiedBy>Tais Prado</cp:lastModifiedBy>
  <cp:revision>9</cp:revision>
  <dcterms:created xsi:type="dcterms:W3CDTF">2022-09-02T20:23:45Z</dcterms:created>
  <dcterms:modified xsi:type="dcterms:W3CDTF">2022-09-07T01:36:34Z</dcterms:modified>
</cp:coreProperties>
</file>