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8" r:id="rId3"/>
    <p:sldId id="271" r:id="rId4"/>
    <p:sldId id="272" r:id="rId5"/>
    <p:sldId id="260" r:id="rId6"/>
    <p:sldId id="257" r:id="rId7"/>
    <p:sldId id="263" r:id="rId8"/>
    <p:sldId id="265" r:id="rId9"/>
    <p:sldId id="269" r:id="rId10"/>
    <p:sldId id="270" r:id="rId11"/>
    <p:sldId id="266" r:id="rId12"/>
    <p:sldId id="258" r:id="rId13"/>
    <p:sldId id="261" r:id="rId14"/>
    <p:sldId id="264" r:id="rId15"/>
    <p:sldId id="267" r:id="rId16"/>
    <p:sldId id="26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90" autoAdjust="0"/>
  </p:normalViewPr>
  <p:slideViewPr>
    <p:cSldViewPr>
      <p:cViewPr>
        <p:scale>
          <a:sx n="80" d="100"/>
          <a:sy n="80" d="100"/>
        </p:scale>
        <p:origin x="-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D19E-0305-43A4-ABB1-171EEC0B4B0F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9B36-AC47-45D1-93D9-4CD855A17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7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Testes devem estar</a:t>
            </a:r>
            <a:r>
              <a:rPr lang="pt-BR" baseline="0" dirty="0" smtClean="0"/>
              <a:t> presentes em todo processo de desenvolvimento de </a:t>
            </a:r>
            <a:r>
              <a:rPr lang="pt-BR" baseline="0" dirty="0" err="1" smtClean="0"/>
              <a:t>sw</a:t>
            </a:r>
            <a:r>
              <a:rPr lang="pt-BR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Fase de testes ocupa 40% do tempo planejado para um projeto e um erro descoberto tardiamente provoca um acréscimo de 60% nos custos.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Processo de revisar especificações, projetos e programas com a intenção de descobrir erros.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Envolve ações que vão do levantamento de requisitos até a execução dos testes propriamente ditos.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Falhas podem ser originadas por diversos motivos: especificação pode estar errada ou incompleta, ou conter requisitos impossíveis de serem implementados devido a limitações de hardware ou software.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Implementação errada ou incompleta, ou com erro.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44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83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Sucede o teste de unidade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Realizados em um ambiente</a:t>
            </a:r>
            <a:r>
              <a:rPr lang="pt-BR" baseline="0" dirty="0" smtClean="0"/>
              <a:t> controlado;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baseline="0" dirty="0" smtClean="0"/>
              <a:t>Objetivo: verificar se as unidades testadas individualmente se comunicam como desejado.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baseline="0" dirty="0" smtClean="0"/>
              <a:t>Propósito: verificar requisitos funcionais, desempenho e confiabilidade.</a:t>
            </a: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baseline="0" dirty="0" smtClean="0"/>
              <a:t>Componentes devem ser montados ou integrados para formar o pacote de SW completo. Cuida dos tópicos associados com os problemas duais de verificação e construção de programas.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Geralmente os tipos de falhas encontradas são de envio e recebimento de dados. </a:t>
            </a:r>
            <a:r>
              <a:rPr lang="pt-BR" baseline="0" dirty="0" err="1" smtClean="0"/>
              <a:t>Ex</a:t>
            </a:r>
            <a:r>
              <a:rPr lang="pt-BR" baseline="0" dirty="0" smtClean="0"/>
              <a:t>: um objeto A pode estar aguardando um retorno do valor X ao executar um método do objeto B, porém esse objeto B não pode retornar um valor X, gerando uma falha.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Deve ser feito de maneira incremental, ou seja, as unidades devem ser integradas em pequenos seguimentos.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Podem ser reutilizados no teste de sistema.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69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smtClean="0"/>
              <a:t>Abordagem</a:t>
            </a:r>
            <a:r>
              <a:rPr lang="pt-BR" baseline="0" dirty="0" smtClean="0"/>
              <a:t> Big </a:t>
            </a:r>
            <a:r>
              <a:rPr lang="pt-BR" baseline="0" dirty="0" err="1" smtClean="0"/>
              <a:t>Bang</a:t>
            </a:r>
            <a:endParaRPr lang="pt-B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Programa inteiro é testado de uma vez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Usualmente resulta em caos: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Correção difícil, pois fica complicado isolar causas do erro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Uma vez corrigido os erros, novos erros aparecem.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04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922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10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Sequencia incorreta de</a:t>
            </a:r>
            <a:r>
              <a:rPr lang="pt-BR" baseline="0" dirty="0" smtClean="0"/>
              <a:t> unidades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1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65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Base para os testes de SW</a:t>
            </a:r>
            <a:r>
              <a:rPr lang="pt-BR" baseline="0" dirty="0" smtClean="0"/>
              <a:t> é o documento de requisitos do sistema, a partir dos quais são gerados os cenários de teste e dos quais derivam os casos de teste.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O planejamento dos testes deve ocorrer em diferentes níveis e em paralelo ao desenvolvimento do </a:t>
            </a:r>
            <a:r>
              <a:rPr lang="pt-BR" baseline="0" dirty="0" err="1" smtClean="0"/>
              <a:t>sw</a:t>
            </a:r>
            <a:r>
              <a:rPr lang="pt-BR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Atividade de teste também é dividida em fases conforme outras atividades da engenharia de software.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baseline="0" dirty="0" smtClean="0"/>
              <a:t>Objetivo: reduzir complexidade dos testes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56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26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11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Garantem</a:t>
            </a:r>
            <a:r>
              <a:rPr lang="pt-BR" baseline="0" dirty="0" smtClean="0"/>
              <a:t> que cada método testado está produzindo o esperado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Quando ocorre um erro, como saber de qual método está partindo o erro? Apenas testando cada método conseguimos detectar a raiz do problema.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Defeitos relacionados a algoritmos incorretos ou mal</a:t>
            </a:r>
            <a:r>
              <a:rPr lang="pt-BR" baseline="0" dirty="0" smtClean="0"/>
              <a:t> implementados, estrutura de dados incorretas ou simples erros de programação.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625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10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27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02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Precisam</a:t>
            </a:r>
            <a:r>
              <a:rPr lang="pt-BR" baseline="0" dirty="0" smtClean="0"/>
              <a:t> ser escritos, mas não precisam ser entregues para o cliente.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9B36-AC47-45D1-93D9-4CD855A1729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83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3A11C2-8C45-4D07-A6FC-3E306F110F99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A0BF79-490D-429B-B7C7-BBB1A95B2657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Fases do Teste </a:t>
            </a:r>
            <a:r>
              <a:rPr lang="pt-BR" smtClean="0"/>
              <a:t>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Profa. </a:t>
            </a:r>
            <a:r>
              <a:rPr lang="pt-BR" dirty="0" err="1" smtClean="0"/>
              <a:t>Lucilia</a:t>
            </a:r>
            <a:r>
              <a:rPr lang="pt-BR" dirty="0" smtClean="0"/>
              <a:t> Yoshie </a:t>
            </a:r>
            <a:r>
              <a:rPr lang="pt-BR" dirty="0" err="1" smtClean="0"/>
              <a:t>Araki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1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para Teste de Unidade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81383"/>
            <a:ext cx="6263198" cy="450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50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Integração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Integram unidades já testadas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Visam </a:t>
            </a:r>
            <a:r>
              <a:rPr lang="pt-BR" dirty="0"/>
              <a:t>descobrir problemas de interação e de compatibilidade entre as unidades testadas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6243569" cy="255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0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Integração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Testa </a:t>
            </a:r>
            <a:r>
              <a:rPr lang="pt-BR" dirty="0"/>
              <a:t>a integração entre duas partes do seu sistema. </a:t>
            </a:r>
            <a:endParaRPr lang="pt-BR" dirty="0" smtClean="0"/>
          </a:p>
          <a:p>
            <a:pPr lvl="1"/>
            <a:r>
              <a:rPr lang="pt-BR" dirty="0" smtClean="0"/>
              <a:t>Um exemplo é quando seu teste faz uma busca em um banco de dados. </a:t>
            </a:r>
          </a:p>
          <a:p>
            <a:pPr lvl="1"/>
            <a:r>
              <a:rPr lang="pt-BR" dirty="0" smtClean="0"/>
              <a:t>Afinal</a:t>
            </a:r>
            <a:r>
              <a:rPr lang="pt-BR" dirty="0"/>
              <a:t>, </a:t>
            </a:r>
            <a:r>
              <a:rPr lang="pt-BR" dirty="0" smtClean="0"/>
              <a:t>está </a:t>
            </a:r>
            <a:r>
              <a:rPr lang="pt-BR" dirty="0"/>
              <a:t>testando a integração do seu sistema com o sistema externo, que é o banco de dados. 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/>
              <a:t>Nesta fase as unidades do sistema são testadas de forma combinada, o objetivo é detectar falhas na interação entre as unidades </a:t>
            </a:r>
            <a:r>
              <a:rPr lang="pt-BR" dirty="0" smtClean="0"/>
              <a:t>integradas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0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Integração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Testes que garantem que suas classes comunicam-se bem com serviços web, escrevem arquivos texto, ou mesmo </a:t>
            </a:r>
            <a:r>
              <a:rPr lang="pt-BR" dirty="0" smtClean="0"/>
              <a:t>envio de </a:t>
            </a:r>
            <a:r>
              <a:rPr lang="pt-BR" dirty="0"/>
              <a:t>mensagens </a:t>
            </a:r>
            <a:r>
              <a:rPr lang="pt-BR" dirty="0" smtClean="0"/>
              <a:t>são </a:t>
            </a:r>
            <a:r>
              <a:rPr lang="pt-BR" dirty="0"/>
              <a:t>considerados testes de integração.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C00000"/>
                </a:solidFill>
              </a:rPr>
              <a:t>Exemplo</a:t>
            </a:r>
          </a:p>
          <a:p>
            <a:pPr lvl="1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integração do cadastro de clientes com a função que valida CPF, as duas unidades já foram testadas individualmente na fase de testes de unidade, porém é neste momento que a interação entre elas é validada.</a:t>
            </a:r>
          </a:p>
        </p:txBody>
      </p:sp>
    </p:spTree>
    <p:extLst>
      <p:ext uri="{BB962C8B-B14F-4D97-AF65-F5344CB8AC3E}">
        <p14:creationId xmlns:p14="http://schemas.microsoft.com/office/powerpoint/2010/main" val="36025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Falhas de Integração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Falhas de interpretação: ocorrem quando a funcionalidade implementada por uma unidade difere do que é esperado. </a:t>
            </a:r>
            <a:endParaRPr lang="pt-BR" dirty="0" smtClean="0"/>
          </a:p>
          <a:p>
            <a:pPr lvl="1"/>
            <a:r>
              <a:rPr lang="pt-BR" dirty="0" smtClean="0"/>
              <a:t>B </a:t>
            </a:r>
            <a:r>
              <a:rPr lang="pt-BR" dirty="0"/>
              <a:t>implementa incorretamente um serviço requerido por A. </a:t>
            </a:r>
            <a:endParaRPr lang="pt-BR" dirty="0" smtClean="0"/>
          </a:p>
          <a:p>
            <a:pPr lvl="1"/>
            <a:r>
              <a:rPr lang="pt-BR" dirty="0" smtClean="0"/>
              <a:t>B </a:t>
            </a:r>
            <a:r>
              <a:rPr lang="pt-BR" dirty="0"/>
              <a:t>não implementa um serviço requerido por A. </a:t>
            </a:r>
            <a:endParaRPr lang="pt-BR" dirty="0" smtClean="0"/>
          </a:p>
          <a:p>
            <a:pPr lvl="1"/>
            <a:r>
              <a:rPr lang="pt-BR" dirty="0" smtClean="0"/>
              <a:t>B </a:t>
            </a:r>
            <a:r>
              <a:rPr lang="pt-BR" dirty="0"/>
              <a:t>implementa um serviço não requerido por A e que interfere com seu funcionamento. </a:t>
            </a:r>
            <a:endParaRPr lang="pt-BR" dirty="0" smtClean="0"/>
          </a:p>
          <a:p>
            <a:r>
              <a:rPr lang="pt-BR" dirty="0" smtClean="0"/>
              <a:t>Falhas </a:t>
            </a:r>
            <a:r>
              <a:rPr lang="pt-BR" dirty="0"/>
              <a:t>devido a chamadas incorretas: </a:t>
            </a:r>
            <a:endParaRPr lang="pt-BR" dirty="0" smtClean="0"/>
          </a:p>
          <a:p>
            <a:pPr lvl="1"/>
            <a:r>
              <a:rPr lang="pt-BR" dirty="0" smtClean="0"/>
              <a:t>B </a:t>
            </a:r>
            <a:r>
              <a:rPr lang="pt-BR" dirty="0"/>
              <a:t>é chamado por A quando não deveria (chamada extra). </a:t>
            </a:r>
            <a:endParaRPr lang="pt-BR" dirty="0" smtClean="0"/>
          </a:p>
          <a:p>
            <a:pPr lvl="1"/>
            <a:r>
              <a:rPr lang="pt-BR" dirty="0" smtClean="0"/>
              <a:t>B </a:t>
            </a:r>
            <a:r>
              <a:rPr lang="pt-BR" dirty="0"/>
              <a:t>é chamado em momento da execução indevido (chamada incorreta). </a:t>
            </a:r>
            <a:endParaRPr lang="pt-BR" dirty="0" smtClean="0"/>
          </a:p>
          <a:p>
            <a:pPr lvl="1"/>
            <a:r>
              <a:rPr lang="pt-BR" dirty="0" smtClean="0"/>
              <a:t>B </a:t>
            </a:r>
            <a:r>
              <a:rPr lang="pt-BR" dirty="0"/>
              <a:t>não é chamado por A quando deveria (chamada ausente).</a:t>
            </a:r>
          </a:p>
        </p:txBody>
      </p:sp>
    </p:spTree>
    <p:extLst>
      <p:ext uri="{BB962C8B-B14F-4D97-AF65-F5344CB8AC3E}">
        <p14:creationId xmlns:p14="http://schemas.microsoft.com/office/powerpoint/2010/main" val="12377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Falhas de Integração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Falhas de interface: ocorrem quando o padrão de interação (protocolo) entre duas unidades é violado. </a:t>
            </a:r>
            <a:endParaRPr lang="pt-BR" dirty="0" smtClean="0"/>
          </a:p>
          <a:p>
            <a:pPr lvl="1"/>
            <a:r>
              <a:rPr lang="pt-BR" dirty="0" smtClean="0"/>
              <a:t>violação </a:t>
            </a:r>
            <a:r>
              <a:rPr lang="pt-BR" dirty="0"/>
              <a:t>da integridade de arquivos e estruturas de dados </a:t>
            </a:r>
            <a:r>
              <a:rPr lang="pt-BR" dirty="0" smtClean="0"/>
              <a:t>globais</a:t>
            </a:r>
          </a:p>
          <a:p>
            <a:pPr lvl="1"/>
            <a:r>
              <a:rPr lang="pt-BR" dirty="0" smtClean="0"/>
              <a:t>tratamento </a:t>
            </a:r>
            <a:r>
              <a:rPr lang="pt-BR" dirty="0"/>
              <a:t>de erros (exceções) incorreto </a:t>
            </a:r>
            <a:endParaRPr lang="pt-BR" dirty="0" smtClean="0"/>
          </a:p>
          <a:p>
            <a:pPr lvl="1"/>
            <a:r>
              <a:rPr lang="pt-BR" dirty="0" smtClean="0"/>
              <a:t>problema </a:t>
            </a:r>
            <a:r>
              <a:rPr lang="pt-BR" dirty="0"/>
              <a:t>de configuração / </a:t>
            </a:r>
            <a:r>
              <a:rPr lang="pt-BR" dirty="0" smtClean="0"/>
              <a:t>versões</a:t>
            </a:r>
          </a:p>
          <a:p>
            <a:pPr lvl="1"/>
            <a:r>
              <a:rPr lang="pt-BR" dirty="0" smtClean="0"/>
              <a:t>falta </a:t>
            </a:r>
            <a:r>
              <a:rPr lang="pt-BR" dirty="0"/>
              <a:t>de recursos para atender a demanda das unidades </a:t>
            </a:r>
            <a:endParaRPr lang="pt-BR" dirty="0" smtClean="0"/>
          </a:p>
          <a:p>
            <a:pPr lvl="1"/>
            <a:r>
              <a:rPr lang="pt-BR" dirty="0" smtClean="0"/>
              <a:t>objeto </a:t>
            </a:r>
            <a:r>
              <a:rPr lang="pt-BR" dirty="0"/>
              <a:t>incorreto é associado a mensagem (polimorfismo)</a:t>
            </a:r>
          </a:p>
        </p:txBody>
      </p:sp>
    </p:spTree>
    <p:extLst>
      <p:ext uri="{BB962C8B-B14F-4D97-AF65-F5344CB8AC3E}">
        <p14:creationId xmlns:p14="http://schemas.microsoft.com/office/powerpoint/2010/main" val="14435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DELAMARO, Márcio E.; MALDONADO, José C. e JINO, Mário. Introdução ao Teste de Software. Editora Campus, 2007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PFLEERGER, </a:t>
            </a:r>
            <a:r>
              <a:rPr lang="pt-BR" dirty="0" err="1"/>
              <a:t>Shari</a:t>
            </a:r>
            <a:r>
              <a:rPr lang="pt-BR" dirty="0"/>
              <a:t> L. Engenharia de Software – Teoria e Prática. Editora Pearson. 2° edição, 2013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PRESSMAN, Roger. Engenharia de Software. Editora </a:t>
            </a:r>
            <a:r>
              <a:rPr lang="pt-BR" dirty="0" err="1"/>
              <a:t>MacGrawHill</a:t>
            </a:r>
            <a:r>
              <a:rPr lang="pt-BR" dirty="0"/>
              <a:t>, 2003.</a:t>
            </a:r>
          </a:p>
          <a:p>
            <a:endParaRPr lang="pt-BR" dirty="0"/>
          </a:p>
          <a:p>
            <a:r>
              <a:rPr lang="pt-BR" dirty="0" smtClean="0"/>
              <a:t>http</a:t>
            </a:r>
            <a:r>
              <a:rPr lang="pt-BR" dirty="0"/>
              <a:t>://www.matera.com/br/2013/07/19/fases-de-testes-de-software</a:t>
            </a:r>
            <a:r>
              <a:rPr lang="pt-BR" dirty="0" smtClean="0"/>
              <a:t>/</a:t>
            </a:r>
          </a:p>
          <a:p>
            <a:endParaRPr lang="pt-BR" dirty="0"/>
          </a:p>
          <a:p>
            <a:r>
              <a:rPr lang="pt-BR" dirty="0"/>
              <a:t>http://blog.caelum.com.br/unidade-integracao-ou-sistema-qual-teste-fazer/</a:t>
            </a:r>
          </a:p>
        </p:txBody>
      </p:sp>
    </p:spTree>
    <p:extLst>
      <p:ext uri="{BB962C8B-B14F-4D97-AF65-F5344CB8AC3E}">
        <p14:creationId xmlns:p14="http://schemas.microsoft.com/office/powerpoint/2010/main" val="15074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Interpretações nas diferentes fases de desenvolvimento do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505665" cy="49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2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Teste de Software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8" y="1122441"/>
            <a:ext cx="8924739" cy="530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54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 Execução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1268760"/>
            <a:ext cx="71723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36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Unidade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É a fase de testes </a:t>
            </a:r>
            <a:r>
              <a:rPr lang="pt-BR" smtClean="0"/>
              <a:t>em que</a:t>
            </a:r>
            <a:r>
              <a:rPr lang="pt-BR" smtClean="0"/>
              <a:t> </a:t>
            </a:r>
            <a:r>
              <a:rPr lang="pt-BR" dirty="0"/>
              <a:t>cada unidade do sistema é testada individualmente.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Testa </a:t>
            </a:r>
            <a:r>
              <a:rPr lang="pt-BR" dirty="0"/>
              <a:t>uma única unidade do sistema. 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objetivo é isolar cada parte do sistema e garantir que elas estão funcionando conforme especificado, porém não garante que a integração dessas partes irá funcionar corretamente. 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32" y="5157192"/>
            <a:ext cx="3286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5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Unitário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Testa </a:t>
            </a:r>
            <a:r>
              <a:rPr lang="pt-BR" dirty="0"/>
              <a:t>de maneira isolada, geralmente simulando as prováveis dependências que aquela unidade tem. </a:t>
            </a:r>
            <a:endParaRPr lang="pt-BR" dirty="0" smtClean="0"/>
          </a:p>
          <a:p>
            <a:pPr lvl="1"/>
            <a:r>
              <a:rPr lang="pt-BR" dirty="0" smtClean="0"/>
              <a:t>Em </a:t>
            </a:r>
            <a:r>
              <a:rPr lang="pt-BR" dirty="0"/>
              <a:t>sistemas orientados a objetos, é comum que a unidade seja uma classe.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Seu </a:t>
            </a:r>
            <a:r>
              <a:rPr lang="pt-BR" dirty="0"/>
              <a:t>código fonte pode ou não ser conhecido: depende se os testes estão sendo feitos pelo fornecedor ou pelo usuário do componente. 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14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Unidade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Pode </a:t>
            </a:r>
            <a:r>
              <a:rPr lang="pt-BR" dirty="0"/>
              <a:t>representar: </a:t>
            </a:r>
            <a:endParaRPr lang="pt-BR" dirty="0" smtClean="0"/>
          </a:p>
          <a:p>
            <a:pPr lvl="1"/>
            <a:r>
              <a:rPr lang="pt-BR" sz="2700" dirty="0"/>
              <a:t>Uma função. </a:t>
            </a:r>
          </a:p>
          <a:p>
            <a:pPr lvl="1"/>
            <a:r>
              <a:rPr lang="pt-BR" sz="2700" dirty="0"/>
              <a:t>Uma classe ou um tipo abstrato de dados. </a:t>
            </a:r>
          </a:p>
          <a:p>
            <a:pPr lvl="1"/>
            <a:r>
              <a:rPr lang="pt-BR" sz="2700" dirty="0"/>
              <a:t>Um grupo pequeno de classes. </a:t>
            </a:r>
          </a:p>
          <a:p>
            <a:pPr lvl="1"/>
            <a:r>
              <a:rPr lang="pt-BR" sz="2700" dirty="0"/>
              <a:t>Um framework.</a:t>
            </a:r>
          </a:p>
          <a:p>
            <a:pPr lvl="1"/>
            <a:r>
              <a:rPr lang="pt-BR" sz="2700" dirty="0"/>
              <a:t>Um sistema, cujo acesso se dá através de sua interface: gráfica ou API (</a:t>
            </a:r>
            <a:r>
              <a:rPr lang="pt-BR" sz="2700" i="1" dirty="0" err="1"/>
              <a:t>Application</a:t>
            </a:r>
            <a:r>
              <a:rPr lang="pt-BR" sz="2700" i="1" dirty="0"/>
              <a:t> </a:t>
            </a:r>
            <a:r>
              <a:rPr lang="pt-BR" sz="2700" i="1" dirty="0" err="1"/>
              <a:t>Programming</a:t>
            </a:r>
            <a:r>
              <a:rPr lang="pt-BR" sz="2700" i="1" dirty="0"/>
              <a:t> Interface</a:t>
            </a:r>
            <a:r>
              <a:rPr lang="pt-BR" sz="2700" dirty="0"/>
              <a:t>).</a:t>
            </a:r>
          </a:p>
          <a:p>
            <a:pPr marL="274320" lvl="1" indent="0"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rgbClr val="C00000"/>
                </a:solidFill>
              </a:rPr>
              <a:t>Exemplos: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Quando queremos escrever testes de unidade para a classe 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Pedido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essa bateria de testes testará o funcionamento da classe 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Pedido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isolada, sem interações com outras classes</a:t>
            </a:r>
            <a:r>
              <a:rPr lang="pt-BR" dirty="0"/>
              <a:t>.</a:t>
            </a:r>
          </a:p>
          <a:p>
            <a:pPr lvl="2"/>
            <a:endParaRPr lang="pt-BR" dirty="0"/>
          </a:p>
          <a:p>
            <a:pPr lvl="1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teste da função que valida CPF, o teste se resume apenas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em checar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 a função é capaz de “dizer” se o CPF é válido ou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não.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Unidade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Os Testes de Unidade visam revelar a presença de falhas em: </a:t>
            </a:r>
            <a:endParaRPr lang="pt-BR" dirty="0" smtClean="0"/>
          </a:p>
          <a:p>
            <a:pPr lvl="1"/>
            <a:r>
              <a:rPr lang="pt-BR" dirty="0" smtClean="0"/>
              <a:t>interfaces</a:t>
            </a:r>
            <a:r>
              <a:rPr lang="pt-BR" dirty="0"/>
              <a:t>: parâmetros de entrada e saída </a:t>
            </a:r>
            <a:endParaRPr lang="pt-BR" dirty="0" smtClean="0"/>
          </a:p>
          <a:p>
            <a:pPr lvl="1"/>
            <a:r>
              <a:rPr lang="pt-BR" dirty="0" smtClean="0"/>
              <a:t>estruturas </a:t>
            </a:r>
            <a:r>
              <a:rPr lang="pt-BR" dirty="0"/>
              <a:t>de dados: integridade dos dados armazenados </a:t>
            </a:r>
            <a:endParaRPr lang="pt-BR" dirty="0" smtClean="0"/>
          </a:p>
          <a:p>
            <a:pPr lvl="1"/>
            <a:r>
              <a:rPr lang="pt-BR" dirty="0" smtClean="0"/>
              <a:t>condições </a:t>
            </a:r>
            <a:r>
              <a:rPr lang="pt-BR" dirty="0"/>
              <a:t>de limite: a unidade opera adequadamente nos limites estabelecidos? </a:t>
            </a:r>
            <a:endParaRPr lang="pt-BR" dirty="0" smtClean="0"/>
          </a:p>
          <a:p>
            <a:pPr lvl="1"/>
            <a:r>
              <a:rPr lang="pt-BR" dirty="0" smtClean="0"/>
              <a:t>tratamento </a:t>
            </a:r>
            <a:r>
              <a:rPr lang="pt-BR" dirty="0"/>
              <a:t>de erros </a:t>
            </a:r>
          </a:p>
        </p:txBody>
      </p:sp>
    </p:spTree>
    <p:extLst>
      <p:ext uri="{BB962C8B-B14F-4D97-AF65-F5344CB8AC3E}">
        <p14:creationId xmlns:p14="http://schemas.microsoft.com/office/powerpoint/2010/main" val="40035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Unidade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 i="1" dirty="0"/>
              <a:t>driver</a:t>
            </a:r>
            <a:endParaRPr lang="pt-BR" altLang="pt-BR" dirty="0"/>
          </a:p>
          <a:p>
            <a:pPr lvl="1" algn="just">
              <a:buSzPct val="75000"/>
            </a:pPr>
            <a:r>
              <a:rPr lang="pt-BR" altLang="pt-BR" dirty="0"/>
              <a:t>módulo que chama o módulo em teste </a:t>
            </a:r>
          </a:p>
          <a:p>
            <a:pPr lvl="1" algn="just">
              <a:buSzPct val="75000"/>
            </a:pPr>
            <a:r>
              <a:rPr lang="pt-BR" altLang="pt-BR" dirty="0"/>
              <a:t>contém inicializações das variáveis globais e dos parâmetros reais da chamada</a:t>
            </a:r>
          </a:p>
          <a:p>
            <a:pPr lvl="1" algn="just">
              <a:buFontTx/>
              <a:buNone/>
            </a:pPr>
            <a:endParaRPr lang="pt-BR" altLang="pt-BR" sz="1600" dirty="0"/>
          </a:p>
          <a:p>
            <a:pPr algn="just"/>
            <a:r>
              <a:rPr lang="pt-BR" altLang="pt-BR" i="1" dirty="0" err="1"/>
              <a:t>stub</a:t>
            </a:r>
            <a:r>
              <a:rPr lang="pt-BR" altLang="pt-BR" dirty="0" err="1"/>
              <a:t>s</a:t>
            </a:r>
            <a:endParaRPr lang="pt-BR" altLang="pt-BR" dirty="0"/>
          </a:p>
          <a:p>
            <a:pPr lvl="1" algn="just">
              <a:buSzPct val="75000"/>
            </a:pPr>
            <a:r>
              <a:rPr lang="pt-BR" altLang="pt-BR" dirty="0"/>
              <a:t>módulos chamados pelo módulo testado </a:t>
            </a:r>
          </a:p>
          <a:p>
            <a:pPr lvl="1">
              <a:buSzPct val="75000"/>
            </a:pPr>
            <a:r>
              <a:rPr lang="pt-BR" altLang="pt-BR" dirty="0"/>
              <a:t>contém comandos para recebimento de parâmetros de entrada e devolução de valores de saída</a:t>
            </a:r>
            <a:r>
              <a:rPr lang="pt-BR" altLang="pt-BR" sz="3200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99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581</TotalTime>
  <Words>1066</Words>
  <Application>Microsoft Office PowerPoint</Application>
  <PresentationFormat>Apresentação na tela (4:3)</PresentationFormat>
  <Paragraphs>129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Origem</vt:lpstr>
      <vt:lpstr>Fases do Teste de Software</vt:lpstr>
      <vt:lpstr>Interpretações nas diferentes fases de desenvolvimento do Software</vt:lpstr>
      <vt:lpstr>Processo de Teste de Software</vt:lpstr>
      <vt:lpstr>Planejamento e Execução</vt:lpstr>
      <vt:lpstr>Teste de Unidade</vt:lpstr>
      <vt:lpstr>Teste Unitário</vt:lpstr>
      <vt:lpstr>Teste de Unidade</vt:lpstr>
      <vt:lpstr>Teste de Unidade</vt:lpstr>
      <vt:lpstr>Teste de Unidade</vt:lpstr>
      <vt:lpstr>Ambiente para Teste de Unidade</vt:lpstr>
      <vt:lpstr>Teste de Integração</vt:lpstr>
      <vt:lpstr>Teste de Integração</vt:lpstr>
      <vt:lpstr>Teste de Integração</vt:lpstr>
      <vt:lpstr>Falhas de Integração</vt:lpstr>
      <vt:lpstr>Falhas de Integração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Lucilia</dc:creator>
  <cp:lastModifiedBy>Lucilia</cp:lastModifiedBy>
  <cp:revision>31</cp:revision>
  <cp:lastPrinted>2015-08-24T20:30:37Z</cp:lastPrinted>
  <dcterms:created xsi:type="dcterms:W3CDTF">2015-03-16T16:14:52Z</dcterms:created>
  <dcterms:modified xsi:type="dcterms:W3CDTF">2015-08-24T21:04:47Z</dcterms:modified>
</cp:coreProperties>
</file>