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7" r:id="rId6"/>
    <p:sldMasterId id="214748368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68580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Roboto Mono Thin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hKotWOKtDZ05PojHnDgd9floyZ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RobotoMonoThin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MonoThin-italic.fntdata"/><Relationship Id="rId27" Type="http://schemas.openxmlformats.org/officeDocument/2006/relationships/font" Target="fonts/RobotoMonoThin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MonoThin-bold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3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2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5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4.xml"/><Relationship Id="rId34" Type="http://schemas.openxmlformats.org/officeDocument/2006/relationships/font" Target="fonts/RobotoLight-bold.fntdata"/><Relationship Id="rId15" Type="http://schemas.openxmlformats.org/officeDocument/2006/relationships/font" Target="fonts/RobotoBlack-bold.fntdata"/><Relationship Id="rId37" Type="http://schemas.openxmlformats.org/officeDocument/2006/relationships/font" Target="fonts/BreeSerif-regular.fntdata"/><Relationship Id="rId14" Type="http://schemas.openxmlformats.org/officeDocument/2006/relationships/slide" Target="slides/slide6.xml"/><Relationship Id="rId36" Type="http://schemas.openxmlformats.org/officeDocument/2006/relationships/font" Target="fonts/RobotoLight-boldItalic.fntdata"/><Relationship Id="rId17" Type="http://schemas.openxmlformats.org/officeDocument/2006/relationships/font" Target="fonts/RobotoThin-regular.fntdata"/><Relationship Id="rId16" Type="http://schemas.openxmlformats.org/officeDocument/2006/relationships/font" Target="fonts/RobotoBlack-boldItalic.fntdata"/><Relationship Id="rId38" Type="http://customschemas.google.com/relationships/presentationmetadata" Target="meta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ctrTitle"/>
          </p:nvPr>
        </p:nvSpPr>
        <p:spPr>
          <a:xfrm>
            <a:off x="914400" y="2516624"/>
            <a:ext cx="7315200" cy="2595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914400" y="5166530"/>
            <a:ext cx="7315200" cy="114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 rot="5400000">
            <a:off x="2802237" y="881996"/>
            <a:ext cx="3539527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 rot="5400000">
            <a:off x="4752423" y="3322687"/>
            <a:ext cx="4484454" cy="1492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 rot="5400000">
            <a:off x="1233035" y="1448198"/>
            <a:ext cx="4484454" cy="5241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5237375" y="48933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5237375" y="55748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6411225" y="2829200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title"/>
          </p:nvPr>
        </p:nvSpPr>
        <p:spPr>
          <a:xfrm>
            <a:off x="5167125" y="25350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3" type="subTitle"/>
          </p:nvPr>
        </p:nvSpPr>
        <p:spPr>
          <a:xfrm>
            <a:off x="6411225" y="4062133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4" type="title"/>
          </p:nvPr>
        </p:nvSpPr>
        <p:spPr>
          <a:xfrm>
            <a:off x="5167125" y="3730633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5" type="subTitle"/>
          </p:nvPr>
        </p:nvSpPr>
        <p:spPr>
          <a:xfrm>
            <a:off x="6411225" y="5247267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6" type="title"/>
          </p:nvPr>
        </p:nvSpPr>
        <p:spPr>
          <a:xfrm>
            <a:off x="5167125" y="4926267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7" type="subTitle"/>
          </p:nvPr>
        </p:nvSpPr>
        <p:spPr>
          <a:xfrm>
            <a:off x="725750" y="2829200"/>
            <a:ext cx="20100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8" type="title"/>
          </p:nvPr>
        </p:nvSpPr>
        <p:spPr>
          <a:xfrm>
            <a:off x="2827575" y="25350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9" type="subTitle"/>
          </p:nvPr>
        </p:nvSpPr>
        <p:spPr>
          <a:xfrm>
            <a:off x="725750" y="4062133"/>
            <a:ext cx="20100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3" type="title"/>
          </p:nvPr>
        </p:nvSpPr>
        <p:spPr>
          <a:xfrm>
            <a:off x="2827575" y="3730633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4" type="subTitle"/>
          </p:nvPr>
        </p:nvSpPr>
        <p:spPr>
          <a:xfrm>
            <a:off x="725750" y="5247267"/>
            <a:ext cx="20100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5" type="title"/>
          </p:nvPr>
        </p:nvSpPr>
        <p:spPr>
          <a:xfrm>
            <a:off x="2827575" y="4926267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6" type="ctrTitle"/>
          </p:nvPr>
        </p:nvSpPr>
        <p:spPr>
          <a:xfrm>
            <a:off x="643488" y="27343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7" type="ctrTitle"/>
          </p:nvPr>
        </p:nvSpPr>
        <p:spPr>
          <a:xfrm>
            <a:off x="643488" y="39666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8" type="ctrTitle"/>
          </p:nvPr>
        </p:nvSpPr>
        <p:spPr>
          <a:xfrm>
            <a:off x="643488" y="51518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9" type="ctrTitle"/>
          </p:nvPr>
        </p:nvSpPr>
        <p:spPr>
          <a:xfrm>
            <a:off x="6424513" y="27343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0" type="ctrTitle"/>
          </p:nvPr>
        </p:nvSpPr>
        <p:spPr>
          <a:xfrm>
            <a:off x="6424513" y="39666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21" type="ctrTitle"/>
          </p:nvPr>
        </p:nvSpPr>
        <p:spPr>
          <a:xfrm>
            <a:off x="6424513" y="51518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4893700" y="2316667"/>
            <a:ext cx="35304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4893700" y="3661833"/>
            <a:ext cx="3457500" cy="1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819931" y="4453500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6434656" y="4453500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3633931" y="4453500"/>
            <a:ext cx="18894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type="ctrTitle"/>
          </p:nvPr>
        </p:nvSpPr>
        <p:spPr>
          <a:xfrm>
            <a:off x="726631" y="43660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4" type="ctrTitle"/>
          </p:nvPr>
        </p:nvSpPr>
        <p:spPr>
          <a:xfrm>
            <a:off x="6341356" y="43660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5" type="ctrTitle"/>
          </p:nvPr>
        </p:nvSpPr>
        <p:spPr>
          <a:xfrm>
            <a:off x="3540631" y="43660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6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2080188" y="1722200"/>
            <a:ext cx="49107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/>
          <p:nvPr>
            <p:ph type="ctrTitle"/>
          </p:nvPr>
        </p:nvSpPr>
        <p:spPr>
          <a:xfrm>
            <a:off x="2770350" y="2077733"/>
            <a:ext cx="3530400" cy="25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2806800" y="2343400"/>
            <a:ext cx="3457500" cy="1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ctrTitle"/>
          </p:nvPr>
        </p:nvSpPr>
        <p:spPr>
          <a:xfrm>
            <a:off x="1557931" y="27520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2" type="ctrTitle"/>
          </p:nvPr>
        </p:nvSpPr>
        <p:spPr>
          <a:xfrm>
            <a:off x="1557931" y="46222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3" type="ctrTitle"/>
          </p:nvPr>
        </p:nvSpPr>
        <p:spPr>
          <a:xfrm>
            <a:off x="1557931" y="368714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4" type="ctrTitle"/>
          </p:nvPr>
        </p:nvSpPr>
        <p:spPr>
          <a:xfrm>
            <a:off x="998325" y="859400"/>
            <a:ext cx="7833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ctrTitle"/>
          </p:nvPr>
        </p:nvSpPr>
        <p:spPr>
          <a:xfrm>
            <a:off x="5393881" y="27625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2" type="ctrTitle"/>
          </p:nvPr>
        </p:nvSpPr>
        <p:spPr>
          <a:xfrm>
            <a:off x="5393881" y="46327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3" type="ctrTitle"/>
          </p:nvPr>
        </p:nvSpPr>
        <p:spPr>
          <a:xfrm>
            <a:off x="5393881" y="369764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4" type="ctrTitle"/>
          </p:nvPr>
        </p:nvSpPr>
        <p:spPr>
          <a:xfrm>
            <a:off x="256200" y="850569"/>
            <a:ext cx="7833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3874950" y="4833433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2" type="subTitle"/>
          </p:nvPr>
        </p:nvSpPr>
        <p:spPr>
          <a:xfrm>
            <a:off x="5813500" y="4853067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3" type="subTitle"/>
          </p:nvPr>
        </p:nvSpPr>
        <p:spPr>
          <a:xfrm>
            <a:off x="1936387" y="4826300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type="ctrTitle"/>
          </p:nvPr>
        </p:nvSpPr>
        <p:spPr>
          <a:xfrm>
            <a:off x="3533994" y="46711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4" type="ctrTitle"/>
          </p:nvPr>
        </p:nvSpPr>
        <p:spPr>
          <a:xfrm>
            <a:off x="5472556" y="4697933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5" type="ctrTitle"/>
          </p:nvPr>
        </p:nvSpPr>
        <p:spPr>
          <a:xfrm>
            <a:off x="1595444" y="46711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6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3874944" y="4697900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2" type="subTitle"/>
          </p:nvPr>
        </p:nvSpPr>
        <p:spPr>
          <a:xfrm>
            <a:off x="6042106" y="4256167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3" type="subTitle"/>
          </p:nvPr>
        </p:nvSpPr>
        <p:spPr>
          <a:xfrm>
            <a:off x="1707794" y="5188067"/>
            <a:ext cx="1394100" cy="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type="ctrTitle"/>
          </p:nvPr>
        </p:nvSpPr>
        <p:spPr>
          <a:xfrm>
            <a:off x="3533994" y="45629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4" type="ctrTitle"/>
          </p:nvPr>
        </p:nvSpPr>
        <p:spPr>
          <a:xfrm>
            <a:off x="5701156" y="4128633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5" type="ctrTitle"/>
          </p:nvPr>
        </p:nvSpPr>
        <p:spPr>
          <a:xfrm>
            <a:off x="1366844" y="505286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6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ctrTitle"/>
          </p:nvPr>
        </p:nvSpPr>
        <p:spPr>
          <a:xfrm>
            <a:off x="5822506" y="3359417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2" type="ctrTitle"/>
          </p:nvPr>
        </p:nvSpPr>
        <p:spPr>
          <a:xfrm>
            <a:off x="5822506" y="5257884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4" name="Google Shape;154;p30"/>
          <p:cNvSpPr txBox="1"/>
          <p:nvPr>
            <p:ph idx="3" type="ctrTitle"/>
          </p:nvPr>
        </p:nvSpPr>
        <p:spPr>
          <a:xfrm>
            <a:off x="5822506" y="4308651"/>
            <a:ext cx="207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idx="4" type="title"/>
          </p:nvPr>
        </p:nvSpPr>
        <p:spPr>
          <a:xfrm>
            <a:off x="5822506" y="26291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5" type="title"/>
          </p:nvPr>
        </p:nvSpPr>
        <p:spPr>
          <a:xfrm>
            <a:off x="5822506" y="36165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6" type="title"/>
          </p:nvPr>
        </p:nvSpPr>
        <p:spPr>
          <a:xfrm>
            <a:off x="5822506" y="4589600"/>
            <a:ext cx="1176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7"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ctrTitle"/>
          </p:nvPr>
        </p:nvSpPr>
        <p:spPr>
          <a:xfrm>
            <a:off x="311700" y="85940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/>
          <p:nvPr/>
        </p:nvSpPr>
        <p:spPr>
          <a:xfrm>
            <a:off x="3681325" y="724600"/>
            <a:ext cx="58035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>
            <p:ph type="ctrTitle"/>
          </p:nvPr>
        </p:nvSpPr>
        <p:spPr>
          <a:xfrm>
            <a:off x="3986575" y="1905633"/>
            <a:ext cx="3578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986575" y="3228933"/>
            <a:ext cx="44709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/>
          <p:nvPr/>
        </p:nvSpPr>
        <p:spPr>
          <a:xfrm>
            <a:off x="-349375" y="2161600"/>
            <a:ext cx="68322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810000" y="2892000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68" name="Google Shape;168;p33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RESOURCES">
    <p:bg>
      <p:bgPr>
        <a:solidFill>
          <a:schemeClr val="accen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-349375" y="1716667"/>
            <a:ext cx="68322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810000" y="197086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172" name="Google Shape;172;p34"/>
          <p:cNvSpPr txBox="1"/>
          <p:nvPr>
            <p:ph type="ctrTitle"/>
          </p:nvPr>
        </p:nvSpPr>
        <p:spPr>
          <a:xfrm>
            <a:off x="892325" y="859400"/>
            <a:ext cx="7940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ctrTitle"/>
          </p:nvPr>
        </p:nvSpPr>
        <p:spPr>
          <a:xfrm>
            <a:off x="5237375" y="48933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0" name="Google Shape;180;p38"/>
          <p:cNvSpPr txBox="1"/>
          <p:nvPr>
            <p:ph idx="1" type="subTitle"/>
          </p:nvPr>
        </p:nvSpPr>
        <p:spPr>
          <a:xfrm>
            <a:off x="5237375" y="55748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914400" y="5017572"/>
            <a:ext cx="7315200" cy="12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914400" y="3865097"/>
            <a:ext cx="7315200" cy="1098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ctrTitle"/>
          </p:nvPr>
        </p:nvSpPr>
        <p:spPr>
          <a:xfrm>
            <a:off x="5237375" y="48933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7" name="Google Shape;187;p41"/>
          <p:cNvSpPr txBox="1"/>
          <p:nvPr>
            <p:ph idx="1" type="subTitle"/>
          </p:nvPr>
        </p:nvSpPr>
        <p:spPr>
          <a:xfrm>
            <a:off x="5237375" y="5574867"/>
            <a:ext cx="3129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914400" y="2743200"/>
            <a:ext cx="356616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4681728" y="2743200"/>
            <a:ext cx="3566160" cy="359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1116348" y="2743200"/>
            <a:ext cx="3364992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885144" y="2743200"/>
            <a:ext cx="3362062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914400" y="3383280"/>
            <a:ext cx="356616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4681727" y="3383280"/>
            <a:ext cx="356616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914400" y="1825362"/>
            <a:ext cx="2950936" cy="2173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021752" y="1826709"/>
            <a:ext cx="4207848" cy="4476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914400" y="4061095"/>
            <a:ext cx="2950936" cy="224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914400" y="1828800"/>
            <a:ext cx="2953512" cy="2176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4191000" y="2286000"/>
            <a:ext cx="4038600" cy="3352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0" dir="5400000" dist="31750" endA="0" endPos="30000" kx="0" rotWithShape="0" algn="bl" stA="30000" stPos="0" sy="-100000" ky="0"/>
          </a:effectLst>
        </p:spPr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914400" y="4059936"/>
            <a:ext cx="2953512" cy="22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2C32"/>
            </a:gs>
            <a:gs pos="65000">
              <a:srgbClr val="272F36"/>
            </a:gs>
            <a:gs pos="100000">
              <a:srgbClr val="5F677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7314415" y="548797"/>
            <a:ext cx="9412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92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vnrepository.com/artifact/org.postgresql/postgresql" TargetMode="External"/><Relationship Id="rId4" Type="http://schemas.openxmlformats.org/officeDocument/2006/relationships/hyperlink" Target="https://www.postgresql.org/" TargetMode="External"/><Relationship Id="rId5" Type="http://schemas.openxmlformats.org/officeDocument/2006/relationships/hyperlink" Target="https://netbeans.apache.org/download/index.html" TargetMode="External"/><Relationship Id="rId6" Type="http://schemas.openxmlformats.org/officeDocument/2006/relationships/hyperlink" Target="https://www.postgresqltutorial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/>
          <p:nvPr>
            <p:ph type="ctrTitle"/>
          </p:nvPr>
        </p:nvSpPr>
        <p:spPr>
          <a:xfrm>
            <a:off x="1115616" y="548680"/>
            <a:ext cx="7315200" cy="2595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Arial"/>
              <a:buNone/>
            </a:pPr>
            <a:r>
              <a:rPr lang="pt-BR" sz="6600"/>
              <a:t>ORIENTAÇÃO A OBJETOS 2</a:t>
            </a:r>
            <a:endParaRPr sz="6600"/>
          </a:p>
        </p:txBody>
      </p:sp>
      <p:sp>
        <p:nvSpPr>
          <p:cNvPr id="193" name="Google Shape;193;p1"/>
          <p:cNvSpPr txBox="1"/>
          <p:nvPr>
            <p:ph idx="1" type="subTitle"/>
          </p:nvPr>
        </p:nvSpPr>
        <p:spPr>
          <a:xfrm>
            <a:off x="914400" y="5166530"/>
            <a:ext cx="7315200" cy="114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JDBC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pt-BR"/>
              <a:t>Por Huilson J. Lorenzi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pt-BR"/>
              <a:t>1º Semestre - 2023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JDBC</a:t>
            </a:r>
            <a:endParaRPr/>
          </a:p>
        </p:txBody>
      </p:sp>
      <p:sp>
        <p:nvSpPr>
          <p:cNvPr id="199" name="Google Shape;199;p2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Para acessar o banco de dados, precisamos de um </a:t>
            </a:r>
            <a:r>
              <a:rPr b="1" i="1" lang="pt-BR"/>
              <a:t>driver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Um </a:t>
            </a:r>
            <a:r>
              <a:rPr i="1" lang="pt-BR"/>
              <a:t>driver</a:t>
            </a:r>
            <a:r>
              <a:rPr lang="pt-BR"/>
              <a:t> nada mais é do que uma biblioteca (JAR)</a:t>
            </a:r>
            <a:endParaRPr/>
          </a:p>
          <a:p>
            <a:pPr indent="-77152" lvl="1" marL="502919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b="1" lang="pt-BR"/>
              <a:t>JDBC</a:t>
            </a:r>
            <a:r>
              <a:rPr lang="pt-BR"/>
              <a:t> significa </a:t>
            </a:r>
            <a:r>
              <a:rPr i="1" lang="pt-BR"/>
              <a:t>Java DataBase Conectivity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JDBC define uma camada de abstração entre a sua aplicação e o </a:t>
            </a:r>
            <a:r>
              <a:rPr i="1" lang="pt-BR"/>
              <a:t>driver</a:t>
            </a:r>
            <a:r>
              <a:rPr lang="pt-BR"/>
              <a:t> do banco de dados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Essa camada possui, na sua grande maioria, interfaces que o </a:t>
            </a:r>
            <a:r>
              <a:rPr i="1" lang="pt-BR"/>
              <a:t>driver</a:t>
            </a:r>
            <a:r>
              <a:rPr lang="pt-BR"/>
              <a:t> implementa</a:t>
            </a:r>
            <a:endParaRPr/>
          </a:p>
          <a:p>
            <a:pPr indent="-77152" lvl="1" marL="502919" rtl="0" algn="l">
              <a:spcBef>
                <a:spcPts val="3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37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Para abrir uma conexão, devemos usar o método getConnection, da classe DriverManager</a:t>
            </a:r>
            <a:endParaRPr/>
          </a:p>
          <a:p>
            <a:pPr indent="-182879" lvl="1" marL="502919" rtl="0" algn="l">
              <a:spcBef>
                <a:spcPts val="333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O método getConnection recebe uma string de conexão JDBC, que define a URL, usuário, senha,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JDBC Connection URL? - YouTube"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" y="1192252"/>
            <a:ext cx="9037832" cy="508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DRIVERS, IDE e BD</a:t>
            </a:r>
            <a:endParaRPr/>
          </a:p>
        </p:txBody>
      </p:sp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https://mvnrepository.com/artifact/org.postgresql/postgresql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https://www.postgresql.org/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https://netbeans.apache.org/download/index.html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https://www.postgresqltutorial.com/</a:t>
            </a:r>
            <a:r>
              <a:rPr lang="pt-BR"/>
              <a:t> &lt;- dúvida em como fazer uma injeção SQL no postgres consultar esse site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import java.sql.*;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public class JDBCExemplo {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public static void main( String args[]) throws SQLException, ClassNotFoundException {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</a:t>
            </a:r>
            <a:r>
              <a:rPr i="1" lang="pt-BR"/>
              <a:t>https://docs.oracle.com/cd/E19509-01/820-3497/agqka/index.html</a:t>
            </a:r>
            <a:endParaRPr i="1"/>
          </a:p>
          <a:p>
            <a:pPr indent="411480" lvl="0" marL="502919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String driverClassName = “exemplo/caminho/driverSQL";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String url = “varia.de.acordo.com.BD";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String username = “Fulano";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String password = “123456789";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String query = "insert into students values (104, ‘UFT')";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Carregar Driver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Class.forName(driverClassName);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Abrir Conexão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Connection con = DriverManager.getConnection( url, username, password);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Obter um statement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Statement st = con.createStatement();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Executar query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int count = st.executeUpdate(query); 						System.out.println(“Numero de linha criados por essa query = " + count);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// Fechar conexão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	con.close();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	} </a:t>
            </a:r>
            <a:endParaRPr/>
          </a:p>
          <a:p>
            <a:pPr indent="0" lvl="0" marL="4572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rPr lang="pt-BR"/>
              <a:t>} // fim da classe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>
            <p:ph type="title"/>
          </p:nvPr>
        </p:nvSpPr>
        <p:spPr>
          <a:xfrm>
            <a:off x="1115616" y="548680"/>
            <a:ext cx="73152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221" name="Google Shape;221;p6"/>
          <p:cNvSpPr txBox="1"/>
          <p:nvPr>
            <p:ph idx="1" type="body"/>
          </p:nvPr>
        </p:nvSpPr>
        <p:spPr>
          <a:xfrm>
            <a:off x="251520" y="2132857"/>
            <a:ext cx="7978080" cy="417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8288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Crie as tabelas via aplicação do seu CASE da aula 1.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Depois crie um </a:t>
            </a:r>
            <a:r>
              <a:rPr b="1" lang="pt-BR"/>
              <a:t>CRUD</a:t>
            </a:r>
            <a:r>
              <a:rPr lang="pt-BR"/>
              <a:t> para o seu CASE da aula 1, </a:t>
            </a:r>
            <a:r>
              <a:rPr lang="pt-BR" u="sng"/>
              <a:t>cuidado com as agregações!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No </a:t>
            </a:r>
            <a:r>
              <a:rPr b="1" lang="pt-BR"/>
              <a:t>Update</a:t>
            </a:r>
            <a:r>
              <a:rPr lang="pt-BR"/>
              <a:t> use </a:t>
            </a:r>
            <a:r>
              <a:rPr i="1" lang="pt-BR"/>
              <a:t>stm.getUpdateCount()</a:t>
            </a:r>
            <a:r>
              <a:rPr lang="pt-BR"/>
              <a:t> para </a:t>
            </a:r>
            <a:r>
              <a:rPr lang="pt-BR"/>
              <a:t>retornar</a:t>
            </a:r>
            <a:r>
              <a:rPr lang="pt-BR"/>
              <a:t> um inteiro de linhas modificadas.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O </a:t>
            </a:r>
            <a:r>
              <a:rPr b="1" lang="pt-BR"/>
              <a:t>Delete</a:t>
            </a:r>
            <a:r>
              <a:rPr lang="pt-BR"/>
              <a:t> só deve ser usado quando nas despesas pagas (check-out, custos adicionais, etc). Imaginei que seja uma espécie de contas a receber.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2286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Agora o usuário deve ser capaz de inserir os dados no CRUD.</a:t>
            </a:r>
            <a:endParaRPr/>
          </a:p>
          <a:p>
            <a:pPr indent="-55879" lvl="0" marL="2286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pectiva">
  <a:themeElements>
    <a:clrScheme name="Perspectiva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2022-07-13T21:52:01Z</dcterms:created>
  <dc:creator>Tais Prado</dc:creator>
</cp:coreProperties>
</file>