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ocketseat.com.br/typescript-vantagens-mitos-conceitos/" TargetMode="External"/><Relationship Id="rId3" Type="http://schemas.openxmlformats.org/officeDocument/2006/relationships/hyperlink" Target="https://kenzie.com.br/blog/typescript/#:~:text=O%20TypeScript%20ajuda%20a%20garantir,de%20aplicativos%20web%20e%20m%C3%B3veis" TargetMode="External"/><Relationship Id="rId7" Type="http://schemas.openxmlformats.org/officeDocument/2006/relationships/hyperlink" Target="https://www.blip.ai/blog/devs/por-que-usar-typescript/" TargetMode="External"/><Relationship Id="rId2" Type="http://schemas.openxmlformats.org/officeDocument/2006/relationships/hyperlink" Target="https://blog.betrybe.com/desenvolvimento-web/typescri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bleless.com.br/quando-usar-typescript/" TargetMode="External"/><Relationship Id="rId5" Type="http://schemas.openxmlformats.org/officeDocument/2006/relationships/hyperlink" Target="https://tecnoblog.net/responde/o-que-e-typescript-guia-para-iniciantes/" TargetMode="External"/><Relationship Id="rId4" Type="http://schemas.openxmlformats.org/officeDocument/2006/relationships/hyperlink" Target="https://blog.cubos.academy/typescript-quais-as-vantagens-de-aprender-esse-super-set-de-javascri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F0B8C-1DB2-3D73-9687-427A4CC5E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B616C-F97D-5BFC-2F66-9469DA3B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6914" y="5082714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Huilson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Jose Lorenzi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Discente: José Augusto Fachin dos Santos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6AD6A9-CA0C-A394-9EB2-B72FD5BD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2311899"/>
            <a:ext cx="1574781" cy="15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9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Depoimento de Marco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sua opinião sobre o uso 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R: Até agora a minha opinião sobre o uso 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muito positiva. Mesmo que haja um pequeno custo adicional em termos de curva de aprendizado e configuração inicial, os benefícios no desenvolvimento como detecção de erros mais cedo,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refatoração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código mais segura e aumento da produtividade da equipe. Pensando nisso, a longo prazo , supera essas considerações. Claro, dentro de uma empresa, muitas vezes é necessário adaptar-se ao ambiente de trabalho já estabelecido, mas se for para opinar na iniciação de um novo projeto com certeza indicaria o uso 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juntamente com algum outro framework/biblioteca, ou pelo menos o uso de alguma outra linguagem estaticamente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tipadas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C# ou Java,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9110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Depoimento de Marco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sua opinião sobre o mercado de trabalho sobre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R:Em relação ao mercado de trabalho, vejo uma demanda crescente por desenvolvedores com experiência em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mercado de trabalho para desenvolvedores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amplo, principalmente com a adoção da linguagem por alguns frameworks , como Angular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Ionic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trazendo oportunidades em uma ampla gama de setores e em projetos de diferentes tamanhos. Mesmo muitas vezes, como falei anteriormente, sendo necessário que  você se adapte ao ambiente de desenvolvimento da empresa, ter experiência em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definitivamente abre portas e pode ser um diferencial na busca por oportunidades de emprego.</a:t>
            </a:r>
          </a:p>
        </p:txBody>
      </p:sp>
    </p:spTree>
    <p:extLst>
      <p:ext uri="{BB962C8B-B14F-4D97-AF65-F5344CB8AC3E}">
        <p14:creationId xmlns:p14="http://schemas.microsoft.com/office/powerpoint/2010/main" val="42812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https://blog.betrybe.com/desenvolvimento-web/typescript/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https://kenzie.com.br/blog/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typescript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/#:~:text=O%20TypeScript%20ajuda%20a%20garantir,de%20aplicativos%20web%20e%20m%C3%B3veis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https://blog.cubos.academy/typescript-quais-as-vantagens-de-aprender-esse-super-set-de-javascript/#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https://tecnoblog.net/responde/o-que-e-typescript-guia-para-iniciantes/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https://tableless.com.br/quando-usar-typescript/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https://www.blip.ai/blog/devs/por-que-usar-typescript/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https://blog.rocketseat.com.br/typescript-vantagens-mitos-conceitos/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4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8DFBF-60A4-A61C-5225-F659454A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TS?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A1C3E-D52F-EDE8-42F6-E15B2F98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Nada mais que um </a:t>
            </a:r>
            <a:r>
              <a:rPr lang="pt-BR" dirty="0" err="1"/>
              <a:t>Superset</a:t>
            </a:r>
            <a:r>
              <a:rPr lang="pt-BR" dirty="0"/>
              <a:t> do </a:t>
            </a:r>
            <a:r>
              <a:rPr lang="pt-BR" dirty="0" err="1"/>
              <a:t>JavaScript</a:t>
            </a:r>
            <a:r>
              <a:rPr lang="pt-BR" dirty="0"/>
              <a:t> criado pela Microsoft, com um conjunto de ferramentas, melhorou a produtividade e a descoberta de falhas e bugs.</a:t>
            </a:r>
          </a:p>
          <a:p>
            <a:r>
              <a:rPr lang="pt-BR" dirty="0"/>
              <a:t>Com a explosão de aplicações Web e servidores baseados em JS, o </a:t>
            </a:r>
            <a:r>
              <a:rPr lang="pt-BR" dirty="0" err="1"/>
              <a:t>TypeScript</a:t>
            </a:r>
            <a:r>
              <a:rPr lang="pt-BR" dirty="0"/>
              <a:t> surgiu como um grande suporte para a OOP com a quebra de algumas limitações de seu pai, JS.</a:t>
            </a:r>
          </a:p>
        </p:txBody>
      </p:sp>
    </p:spTree>
    <p:extLst>
      <p:ext uri="{BB962C8B-B14F-4D97-AF65-F5344CB8AC3E}">
        <p14:creationId xmlns:p14="http://schemas.microsoft.com/office/powerpoint/2010/main" val="96954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há de novo?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0" dirty="0"/>
              <a:t>;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i="0" dirty="0"/>
              <a:t>; 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0" dirty="0"/>
              <a:t>;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  <a:r>
              <a:rPr lang="en-US" i="0" dirty="0"/>
              <a:t>: {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i="0" dirty="0"/>
              <a:t> } = {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i="0" dirty="0"/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"Alice"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/>
              <a:t>};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i="0" dirty="0"/>
              <a:t>[] = [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0" dirty="0"/>
              <a:t>,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0" dirty="0"/>
              <a:t>];</a:t>
            </a:r>
            <a:endParaRPr lang="en-US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i="0" dirty="0">
                <a:solidFill>
                  <a:srgbClr val="DF30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0" dirty="0"/>
              <a:t>[] = [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"Alice"</a:t>
            </a:r>
            <a:r>
              <a:rPr lang="en-US" i="0" dirty="0"/>
              <a:t>,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"Bob"</a:t>
            </a:r>
            <a:r>
              <a:rPr lang="en-US" i="0" dirty="0"/>
              <a:t>,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"Charlie"</a:t>
            </a:r>
            <a:r>
              <a:rPr lang="en-US" i="0" dirty="0"/>
              <a:t>];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i="0" dirty="0"/>
              <a:t>: </a:t>
            </a:r>
            <a:r>
              <a:rPr lang="en-US" b="0" i="0" dirty="0" err="1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i="0" dirty="0"/>
              <a:t>[] = [</a:t>
            </a: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i="0" dirty="0"/>
              <a:t>];</a:t>
            </a:r>
            <a:endParaRPr lang="en-US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F22C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i="0" dirty="0"/>
              <a:t>&gt; = [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0" dirty="0"/>
              <a:t>];</a:t>
            </a: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F22C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i="0" dirty="0"/>
              <a:t>&lt;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0" dirty="0"/>
              <a:t>&gt; = ["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Alice"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"Bob"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"Charlie"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i="0" dirty="0"/>
              <a:t>: </a:t>
            </a:r>
            <a:r>
              <a:rPr lang="en-US" b="0" i="0" dirty="0">
                <a:solidFill>
                  <a:srgbClr val="F22C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i="0" dirty="0"/>
              <a:t>&lt;</a:t>
            </a:r>
            <a:r>
              <a:rPr lang="en-US" b="0" i="0" dirty="0" err="1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i="0" dirty="0"/>
              <a:t>&gt; = [</a:t>
            </a: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i="0" dirty="0"/>
              <a:t>, </a:t>
            </a: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i="0" dirty="0"/>
              <a:t>,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i="0" dirty="0"/>
              <a:t>];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pt-BR" b="0" i="0" dirty="0" err="1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pt-BR" i="0" dirty="0"/>
              <a:t>: </a:t>
            </a:r>
            <a:r>
              <a:rPr lang="pt-BR" b="0" i="0" dirty="0">
                <a:solidFill>
                  <a:srgbClr val="F22C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i="0" dirty="0"/>
              <a:t> = </a:t>
            </a:r>
            <a:r>
              <a:rPr lang="pt-BR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>
                <a:solidFill>
                  <a:srgbClr val="F22C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i="0" dirty="0"/>
              <a:t>();</a:t>
            </a: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pt-BR" b="0" i="0" dirty="0" err="1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anyValue</a:t>
            </a:r>
            <a:r>
              <a:rPr lang="pt-BR" i="0" dirty="0"/>
              <a:t>: </a:t>
            </a:r>
            <a:r>
              <a:rPr lang="pt-BR" b="0" i="0" dirty="0" err="1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pt-BR" i="0" dirty="0"/>
              <a:t> =</a:t>
            </a:r>
            <a:r>
              <a:rPr lang="pt-BR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0" i="0" dirty="0" err="1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World"</a:t>
            </a:r>
            <a:r>
              <a:rPr lang="pt-BR" i="0" dirty="0"/>
              <a:t>;</a:t>
            </a:r>
            <a:endParaRPr lang="pt-BR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i="0" dirty="0"/>
              <a:t>: [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0" dirty="0"/>
              <a:t>,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E995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i="0" dirty="0"/>
              <a:t>] = [</a:t>
            </a:r>
            <a:r>
              <a:rPr lang="en-US" b="0" i="0" dirty="0">
                <a:solidFill>
                  <a:srgbClr val="00A6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i="0" dirty="0"/>
              <a:t>];</a:t>
            </a:r>
            <a:endParaRPr lang="pt-BR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há de novo?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Herança</a:t>
            </a:r>
          </a:p>
          <a:p>
            <a:pPr marL="530352" lvl="1" indent="0">
              <a:buNone/>
            </a:pP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Cachorro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Animal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i="0" dirty="0"/>
              <a:t>{ </a:t>
            </a:r>
            <a:endParaRPr lang="pt-BR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530352" lvl="1" indent="0">
              <a:buNone/>
            </a:pP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	</a:t>
            </a:r>
            <a:r>
              <a:rPr lang="pt-BR" b="0" i="0" dirty="0" err="1">
                <a:solidFill>
                  <a:srgbClr val="F22C3D"/>
                </a:solidFill>
                <a:effectLst/>
                <a:latin typeface="Söhne Mono"/>
              </a:rPr>
              <a:t>bark</a:t>
            </a:r>
            <a:r>
              <a:rPr lang="pt-BR" i="0" dirty="0"/>
              <a:t>() {</a:t>
            </a:r>
            <a:endParaRPr lang="pt-BR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530352" lvl="1" indent="0">
              <a:buNone/>
            </a:pPr>
            <a:r>
              <a:rPr lang="pt-BR" i="0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DF3079"/>
                </a:solidFill>
                <a:effectLst/>
                <a:latin typeface="Söhne Mono"/>
              </a:rPr>
              <a:t>console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log</a:t>
            </a:r>
            <a:r>
              <a:rPr lang="pt-BR" i="0" dirty="0"/>
              <a:t>(</a:t>
            </a:r>
            <a:r>
              <a:rPr lang="pt-BR" b="0" i="0" dirty="0">
                <a:solidFill>
                  <a:srgbClr val="00A67D"/>
                </a:solidFill>
                <a:effectLst/>
                <a:latin typeface="Söhne Mono"/>
              </a:rPr>
              <a:t>`${</a:t>
            </a:r>
            <a:r>
              <a:rPr lang="pt-BR" b="0" i="0" dirty="0" err="1">
                <a:solidFill>
                  <a:srgbClr val="DF3079"/>
                </a:solidFill>
                <a:effectLst/>
                <a:latin typeface="Söhne Mono"/>
              </a:rPr>
              <a:t>this</a:t>
            </a:r>
            <a:r>
              <a:rPr lang="pt-BR" b="0" i="0" dirty="0" err="1">
                <a:solidFill>
                  <a:srgbClr val="00A67D"/>
                </a:solidFill>
                <a:effectLst/>
                <a:latin typeface="Söhne Mono"/>
              </a:rPr>
              <a:t>.nome</a:t>
            </a:r>
            <a:r>
              <a:rPr lang="pt-BR" b="0" i="0" dirty="0">
                <a:solidFill>
                  <a:srgbClr val="00A67D"/>
                </a:solidFill>
                <a:effectLst/>
                <a:latin typeface="Söhne Mono"/>
              </a:rPr>
              <a:t>} é um cachorro.`</a:t>
            </a:r>
            <a:r>
              <a:rPr lang="pt-BR" i="0" dirty="0"/>
              <a:t>);</a:t>
            </a:r>
            <a:endParaRPr lang="pt-BR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530352" lvl="1" indent="0">
              <a:buNone/>
            </a:pPr>
            <a:r>
              <a:rPr lang="pt-BR" i="0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i="0" dirty="0"/>
              <a:t>} </a:t>
            </a:r>
          </a:p>
          <a:p>
            <a:pPr marL="530352" lvl="1" indent="0">
              <a:buNone/>
            </a:pPr>
            <a:r>
              <a:rPr lang="pt-BR" i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2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há de novo?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Abstração</a:t>
            </a:r>
          </a:p>
          <a:p>
            <a:pPr marL="530352" lvl="1" indent="0">
              <a:buNone/>
            </a:pP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export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DF3079"/>
                </a:solidFill>
                <a:effectLst/>
                <a:latin typeface="Söhne Mono"/>
              </a:rPr>
              <a:t>module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Escola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i="0" dirty="0"/>
              <a:t>{</a:t>
            </a:r>
          </a:p>
          <a:p>
            <a:pPr marL="530352" lvl="1" indent="0">
              <a:buNone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	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export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2E95D3"/>
                </a:solidFill>
                <a:effectLst/>
                <a:latin typeface="Söhne Mono"/>
              </a:rPr>
              <a:t>interface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Nota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i="0" dirty="0"/>
              <a:t>{ </a:t>
            </a:r>
          </a:p>
          <a:p>
            <a:pPr marL="530352" lvl="1" indent="0">
              <a:buNone/>
            </a:pP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		</a:t>
            </a:r>
            <a:r>
              <a:rPr lang="pt-BR" b="0" i="0" dirty="0" err="1">
                <a:solidFill>
                  <a:srgbClr val="F22C3D"/>
                </a:solidFill>
                <a:effectLst/>
                <a:latin typeface="Söhne Mono"/>
              </a:rPr>
              <a:t>AlterarNota</a:t>
            </a:r>
            <a:r>
              <a:rPr lang="pt-BR" i="0" dirty="0"/>
              <a:t>(</a:t>
            </a:r>
            <a:r>
              <a:rPr lang="pt-BR" b="0" i="0" dirty="0">
                <a:solidFill>
                  <a:srgbClr val="DF3079"/>
                </a:solidFill>
                <a:effectLst/>
                <a:latin typeface="Söhne Mono"/>
              </a:rPr>
              <a:t>nota</a:t>
            </a:r>
            <a:r>
              <a:rPr lang="pt-BR" i="0" dirty="0"/>
              <a:t>: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E9950C"/>
                </a:solidFill>
                <a:effectLst/>
                <a:latin typeface="Söhne Mono"/>
              </a:rPr>
              <a:t>number</a:t>
            </a:r>
            <a:r>
              <a:rPr lang="pt-BR" i="0" dirty="0"/>
              <a:t>): </a:t>
            </a:r>
            <a:r>
              <a:rPr lang="pt-BR" b="0" i="0" dirty="0" err="1">
                <a:solidFill>
                  <a:srgbClr val="E9950C"/>
                </a:solidFill>
                <a:effectLst/>
                <a:latin typeface="Söhne Mono"/>
              </a:rPr>
              <a:t>void</a:t>
            </a:r>
            <a:r>
              <a:rPr lang="pt-BR" i="0" dirty="0"/>
              <a:t>; </a:t>
            </a:r>
            <a:endParaRPr lang="pt-BR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530352" lvl="1" indent="0">
              <a:buNone/>
            </a:pPr>
            <a:r>
              <a:rPr lang="pt-BR" i="0" dirty="0"/>
              <a:t>	 }</a:t>
            </a:r>
          </a:p>
          <a:p>
            <a:pPr marL="530352" lvl="1" indent="0">
              <a:buNone/>
            </a:pPr>
            <a:r>
              <a:rPr lang="pt-BR" i="0" dirty="0"/>
              <a:t> }</a:t>
            </a:r>
            <a:endParaRPr lang="pt-BR" b="0" i="0" dirty="0">
              <a:solidFill>
                <a:srgbClr val="2E95D3"/>
              </a:solidFill>
              <a:effectLst/>
              <a:latin typeface="Söhne Mono"/>
            </a:endParaRPr>
          </a:p>
          <a:p>
            <a:pPr marL="530352" lvl="1" indent="0">
              <a:buNone/>
            </a:pPr>
            <a:r>
              <a:rPr lang="pt-BR" b="0" i="0" dirty="0">
                <a:solidFill>
                  <a:srgbClr val="2E95D3"/>
                </a:solidFill>
                <a:effectLst/>
                <a:latin typeface="Söhne Mono"/>
              </a:rPr>
              <a:t>	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415187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1360"/>
            <a:ext cx="9601200" cy="1485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há de novo?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260"/>
            <a:ext cx="10706669" cy="4988257"/>
          </a:xfrm>
        </p:spPr>
        <p:txBody>
          <a:bodyPr>
            <a:normAutofit fontScale="92500" lnSpcReduction="20000"/>
          </a:bodyPr>
          <a:lstStyle/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800" b="0" i="0" dirty="0">
                <a:solidFill>
                  <a:srgbClr val="F22C3D"/>
                </a:solidFill>
                <a:effectLst/>
                <a:latin typeface="Söhne Mono"/>
              </a:rPr>
              <a:t>Animal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F22C3D"/>
                </a:solidFill>
                <a:effectLst/>
                <a:latin typeface="Söhne Mono"/>
              </a:rPr>
              <a:t>     </a:t>
            </a:r>
            <a:r>
              <a:rPr lang="en-US" sz="1800" b="0" i="0" dirty="0" err="1">
                <a:solidFill>
                  <a:srgbClr val="F22C3D"/>
                </a:solidFill>
                <a:effectLst/>
                <a:latin typeface="Söhne Mono"/>
              </a:rPr>
              <a:t>emitirSom</a:t>
            </a:r>
            <a:r>
              <a:rPr lang="en-US" dirty="0"/>
              <a:t>(): </a:t>
            </a:r>
            <a:r>
              <a:rPr lang="en-US" sz="1800" b="0" i="0" dirty="0">
                <a:solidFill>
                  <a:srgbClr val="E9950C"/>
                </a:solidFill>
                <a:effectLst/>
                <a:latin typeface="Söhne Mono"/>
              </a:rPr>
              <a:t>void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DF3079"/>
                </a:solidFill>
                <a:effectLst/>
                <a:latin typeface="Söhne Mono"/>
              </a:rPr>
              <a:t>            console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r>
              <a:rPr lang="en-US" sz="1800" b="0" i="0" dirty="0">
                <a:solidFill>
                  <a:srgbClr val="F22C3D"/>
                </a:solidFill>
                <a:effectLst/>
                <a:latin typeface="Söhne Mono"/>
              </a:rPr>
              <a:t>log</a:t>
            </a:r>
            <a:r>
              <a:rPr lang="en-US" dirty="0"/>
              <a:t>(</a:t>
            </a:r>
            <a:r>
              <a:rPr lang="en-US" sz="1800" b="0" i="0" dirty="0">
                <a:solidFill>
                  <a:srgbClr val="00A67D"/>
                </a:solidFill>
                <a:effectLst/>
                <a:latin typeface="Söhne Mono"/>
              </a:rPr>
              <a:t>“O animal </a:t>
            </a:r>
            <a:r>
              <a:rPr lang="en-US" sz="1800" b="0" i="0" dirty="0" err="1">
                <a:solidFill>
                  <a:srgbClr val="00A67D"/>
                </a:solidFill>
                <a:effectLst/>
                <a:latin typeface="Söhne Mono"/>
              </a:rPr>
              <a:t>emite</a:t>
            </a:r>
            <a:r>
              <a:rPr lang="en-US" sz="1800" b="0" i="0" dirty="0">
                <a:solidFill>
                  <a:srgbClr val="00A67D"/>
                </a:solidFill>
                <a:effectLst/>
                <a:latin typeface="Söhne Mono"/>
              </a:rPr>
              <a:t> </a:t>
            </a:r>
            <a:r>
              <a:rPr lang="en-US" sz="1800" b="0" i="0" dirty="0" err="1">
                <a:solidFill>
                  <a:srgbClr val="00A67D"/>
                </a:solidFill>
                <a:effectLst/>
                <a:latin typeface="Söhne Mono"/>
              </a:rPr>
              <a:t>seu</a:t>
            </a:r>
            <a:r>
              <a:rPr lang="en-US" sz="1800" b="0" i="0" dirty="0">
                <a:solidFill>
                  <a:srgbClr val="00A67D"/>
                </a:solidFill>
                <a:effectLst/>
                <a:latin typeface="Söhne Mono"/>
              </a:rPr>
              <a:t> som."</a:t>
            </a:r>
            <a:r>
              <a:rPr lang="en-US" dirty="0"/>
              <a:t>); </a:t>
            </a:r>
            <a:endParaRPr lang="en-US" sz="18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800" b="0" i="0" dirty="0" err="1">
                <a:solidFill>
                  <a:srgbClr val="F22C3D"/>
                </a:solidFill>
                <a:effectLst/>
                <a:latin typeface="Söhne Mono"/>
              </a:rPr>
              <a:t>Cachorro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8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800" b="0" i="0" dirty="0">
                <a:solidFill>
                  <a:srgbClr val="F22C3D"/>
                </a:solidFill>
                <a:effectLst/>
                <a:latin typeface="Söhne Mono"/>
              </a:rPr>
              <a:t>Animal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F22C3D"/>
                </a:solidFill>
                <a:effectLst/>
                <a:latin typeface="Söhne Mono"/>
              </a:rPr>
              <a:t>       </a:t>
            </a:r>
            <a:r>
              <a:rPr lang="en-US" sz="1800" b="0" i="0" dirty="0" err="1">
                <a:solidFill>
                  <a:srgbClr val="F22C3D"/>
                </a:solidFill>
                <a:effectLst/>
                <a:latin typeface="Söhne Mono"/>
              </a:rPr>
              <a:t>emitirSom</a:t>
            </a:r>
            <a:r>
              <a:rPr lang="en-US" dirty="0"/>
              <a:t>(): </a:t>
            </a:r>
            <a:r>
              <a:rPr lang="en-US" sz="1800" b="0" i="0" dirty="0">
                <a:solidFill>
                  <a:srgbClr val="E9950C"/>
                </a:solidFill>
                <a:effectLst/>
                <a:latin typeface="Söhne Mono"/>
              </a:rPr>
              <a:t>void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DF3079"/>
                </a:solidFill>
                <a:effectLst/>
                <a:latin typeface="Söhne Mono"/>
              </a:rPr>
              <a:t>                console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r>
              <a:rPr lang="en-US" sz="1800" b="0" i="0" dirty="0">
                <a:solidFill>
                  <a:srgbClr val="F22C3D"/>
                </a:solidFill>
                <a:effectLst/>
                <a:latin typeface="Söhne Mono"/>
              </a:rPr>
              <a:t>log</a:t>
            </a:r>
            <a:r>
              <a:rPr lang="en-US" dirty="0"/>
              <a:t>(</a:t>
            </a:r>
            <a:r>
              <a:rPr lang="en-US" sz="1800" b="0" i="0" dirty="0">
                <a:solidFill>
                  <a:srgbClr val="00A67D"/>
                </a:solidFill>
                <a:effectLst/>
                <a:latin typeface="Söhne Mono"/>
              </a:rPr>
              <a:t>“</a:t>
            </a:r>
            <a:r>
              <a:rPr lang="en-US" sz="1800" b="0" i="0" dirty="0" err="1">
                <a:solidFill>
                  <a:srgbClr val="00A67D"/>
                </a:solidFill>
                <a:effectLst/>
                <a:latin typeface="Söhne Mono"/>
              </a:rPr>
              <a:t>Latido</a:t>
            </a:r>
            <a:r>
              <a:rPr lang="en-US" sz="1800" b="0" i="0" dirty="0">
                <a:solidFill>
                  <a:srgbClr val="00A67D"/>
                </a:solidFill>
                <a:effectLst/>
                <a:latin typeface="Söhne Mono"/>
              </a:rPr>
              <a:t>"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  }     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800" b="0" i="0" dirty="0" err="1">
                <a:solidFill>
                  <a:srgbClr val="F22C3D"/>
                </a:solidFill>
                <a:effectLst/>
                <a:latin typeface="Söhne Mono"/>
              </a:rPr>
              <a:t>animalSom</a:t>
            </a:r>
            <a:r>
              <a:rPr lang="en-US" sz="1600" dirty="0"/>
              <a:t>(animal: Animal):</a:t>
            </a:r>
          </a:p>
          <a:p>
            <a:pPr marL="530352" lvl="1" indent="0">
              <a:buNone/>
            </a:pPr>
            <a:r>
              <a:rPr lang="en-US" sz="1800" b="0" i="0" dirty="0">
                <a:solidFill>
                  <a:srgbClr val="E9950C"/>
                </a:solidFill>
                <a:effectLst/>
                <a:latin typeface="Söhne Mono"/>
              </a:rPr>
              <a:t>void</a:t>
            </a:r>
            <a:r>
              <a:rPr lang="en-US" sz="1600" dirty="0"/>
              <a:t> { animal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r>
              <a:rPr lang="en-US" sz="1800" b="0" i="0" dirty="0">
                <a:solidFill>
                  <a:srgbClr val="F22C3D"/>
                </a:solidFill>
                <a:effectLst/>
                <a:latin typeface="Söhne Mono"/>
              </a:rPr>
              <a:t> </a:t>
            </a:r>
            <a:r>
              <a:rPr lang="en-US" sz="1800" b="0" i="0" dirty="0" err="1">
                <a:solidFill>
                  <a:srgbClr val="F22C3D"/>
                </a:solidFill>
                <a:effectLst/>
                <a:latin typeface="Söhne Mono"/>
              </a:rPr>
              <a:t>emitirSom</a:t>
            </a:r>
            <a:r>
              <a:rPr lang="en-US" sz="1600" dirty="0"/>
              <a:t>(); 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7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facilidade em descobrir falhas e bugs.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Tipagem estática. 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aplicação dos conceitos de OOP.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mais seguras.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Melhora na produtividade. 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Aberto.	</a:t>
            </a:r>
          </a:p>
        </p:txBody>
      </p:sp>
    </p:spTree>
    <p:extLst>
      <p:ext uri="{BB962C8B-B14F-4D97-AF65-F5344CB8AC3E}">
        <p14:creationId xmlns:p14="http://schemas.microsoft.com/office/powerpoint/2010/main" val="34743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Depoimento de Marco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é trabalhar utilizando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R: A vantagem da adição de tipos estáticos ao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torna o código mais seguro e confiável. A tipagem estática me ajuda a detectar erros de maneira antecipada, já que muitos problemas podem ser identificados durante a compilação. Isso juntamente com a utilização dos recursos de orientação a objetos torna a estruturação do código mais clara e fácil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42679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CB3-8074-0D76-7A1A-DE948EA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Depoimento de Marco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9BEFE-57E2-95E7-11DF-C8435DD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que escolheu a linguagem? Ou o que lhe atraiu ao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R: A tipagem estática me dá mais confiança ao escrever código, especialmente em projetos de grande porte, onde a manutenção e a escalabilidade são desafios importantes. Além disso,  posso aproveitar o ecossistema e boa parte das bibliotecas já existentes, pelo  fato de ser um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que facilita a transição e a integração em projetos existentes.</a:t>
            </a:r>
          </a:p>
        </p:txBody>
      </p:sp>
    </p:spTree>
    <p:extLst>
      <p:ext uri="{BB962C8B-B14F-4D97-AF65-F5344CB8AC3E}">
        <p14:creationId xmlns:p14="http://schemas.microsoft.com/office/powerpoint/2010/main" val="218022135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84</TotalTime>
  <Words>947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Söhne Mono</vt:lpstr>
      <vt:lpstr>Times New Roman</vt:lpstr>
      <vt:lpstr>Cortar</vt:lpstr>
      <vt:lpstr>TypeScript</vt:lpstr>
      <vt:lpstr>O que é TS?</vt:lpstr>
      <vt:lpstr>O que há de novo?</vt:lpstr>
      <vt:lpstr>O que há de novo?</vt:lpstr>
      <vt:lpstr>O que há de novo?</vt:lpstr>
      <vt:lpstr>O que há de novo?</vt:lpstr>
      <vt:lpstr>Vantagens</vt:lpstr>
      <vt:lpstr>Depoimento de Marco Rozo</vt:lpstr>
      <vt:lpstr>Depoimento de Marco Rozo</vt:lpstr>
      <vt:lpstr>Depoimento de Marco Rozo</vt:lpstr>
      <vt:lpstr>Depoimento de Marco Rozo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Jose Fachin</dc:creator>
  <cp:lastModifiedBy>Jose Fachin</cp:lastModifiedBy>
  <cp:revision>3</cp:revision>
  <dcterms:created xsi:type="dcterms:W3CDTF">2023-06-29T13:45:18Z</dcterms:created>
  <dcterms:modified xsi:type="dcterms:W3CDTF">2023-07-06T22:20:39Z</dcterms:modified>
</cp:coreProperties>
</file>