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7559675" cy="106918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0" roundtripDataSignature="AMtx7mi6M/3zqBhT9gvTC5u9kmwUHQh3E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5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customschemas.google.com/relationships/presentationmetadata" Target="metadata"/><Relationship Id="rId4" Type="http://schemas.openxmlformats.org/officeDocument/2006/relationships/slide" Target="slides/slide3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e6ab9ca3eb_0_5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g1e6ab9ca3e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00" cy="400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e6ab9ca3eb_0_0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g1e6ab9ca3e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3"/>
          <p:cNvSpPr txBox="1">
            <a:spLocks noGrp="1"/>
          </p:cNvSpPr>
          <p:nvPr>
            <p:ph type="ftr" idx="11"/>
          </p:nvPr>
        </p:nvSpPr>
        <p:spPr>
          <a:xfrm>
            <a:off x="6008760" y="856080"/>
            <a:ext cx="2244600" cy="299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0" rIns="90000" bIns="450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3"/>
          <p:cNvSpPr txBox="1">
            <a:spLocks noGrp="1"/>
          </p:cNvSpPr>
          <p:nvPr>
            <p:ph type="sldNum" idx="12"/>
          </p:nvPr>
        </p:nvSpPr>
        <p:spPr>
          <a:xfrm>
            <a:off x="7314480" y="548640"/>
            <a:ext cx="939240" cy="299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16" name="Google Shape;16;p23"/>
          <p:cNvSpPr txBox="1">
            <a:spLocks noGrp="1"/>
          </p:cNvSpPr>
          <p:nvPr>
            <p:ph type="dt" idx="10"/>
          </p:nvPr>
        </p:nvSpPr>
        <p:spPr>
          <a:xfrm>
            <a:off x="6007680" y="548640"/>
            <a:ext cx="1187280" cy="29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4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4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4"/>
          <p:cNvSpPr txBox="1">
            <a:spLocks noGrp="1"/>
          </p:cNvSpPr>
          <p:nvPr>
            <p:ph type="body" idx="2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4"/>
          <p:cNvSpPr txBox="1">
            <a:spLocks noGrp="1"/>
          </p:cNvSpPr>
          <p:nvPr>
            <p:ph type="ftr" idx="11"/>
          </p:nvPr>
        </p:nvSpPr>
        <p:spPr>
          <a:xfrm>
            <a:off x="6008760" y="856080"/>
            <a:ext cx="2244600" cy="299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0" rIns="90000" bIns="450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4"/>
          <p:cNvSpPr txBox="1">
            <a:spLocks noGrp="1"/>
          </p:cNvSpPr>
          <p:nvPr>
            <p:ph type="sldNum" idx="12"/>
          </p:nvPr>
        </p:nvSpPr>
        <p:spPr>
          <a:xfrm>
            <a:off x="7314480" y="548640"/>
            <a:ext cx="939240" cy="299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76" name="Google Shape;76;p34"/>
          <p:cNvSpPr txBox="1">
            <a:spLocks noGrp="1"/>
          </p:cNvSpPr>
          <p:nvPr>
            <p:ph type="dt" idx="10"/>
          </p:nvPr>
        </p:nvSpPr>
        <p:spPr>
          <a:xfrm>
            <a:off x="6007680" y="548640"/>
            <a:ext cx="1187280" cy="29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5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5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5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5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5"/>
          <p:cNvSpPr txBox="1">
            <a:spLocks noGrp="1"/>
          </p:cNvSpPr>
          <p:nvPr>
            <p:ph type="body" idx="4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5"/>
          <p:cNvSpPr txBox="1">
            <a:spLocks noGrp="1"/>
          </p:cNvSpPr>
          <p:nvPr>
            <p:ph type="ftr" idx="11"/>
          </p:nvPr>
        </p:nvSpPr>
        <p:spPr>
          <a:xfrm>
            <a:off x="6008760" y="856080"/>
            <a:ext cx="2244600" cy="299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0" rIns="90000" bIns="450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5"/>
          <p:cNvSpPr txBox="1">
            <a:spLocks noGrp="1"/>
          </p:cNvSpPr>
          <p:nvPr>
            <p:ph type="sldNum" idx="12"/>
          </p:nvPr>
        </p:nvSpPr>
        <p:spPr>
          <a:xfrm>
            <a:off x="7314480" y="548640"/>
            <a:ext cx="939240" cy="299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85" name="Google Shape;85;p35"/>
          <p:cNvSpPr txBox="1">
            <a:spLocks noGrp="1"/>
          </p:cNvSpPr>
          <p:nvPr>
            <p:ph type="dt" idx="10"/>
          </p:nvPr>
        </p:nvSpPr>
        <p:spPr>
          <a:xfrm>
            <a:off x="6007680" y="548640"/>
            <a:ext cx="1187280" cy="29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6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36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6"/>
          <p:cNvSpPr txBox="1">
            <a:spLocks noGrp="1"/>
          </p:cNvSpPr>
          <p:nvPr>
            <p:ph type="body" idx="2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6"/>
          <p:cNvSpPr txBox="1">
            <a:spLocks noGrp="1"/>
          </p:cNvSpPr>
          <p:nvPr>
            <p:ph type="body" idx="3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36"/>
          <p:cNvSpPr txBox="1">
            <a:spLocks noGrp="1"/>
          </p:cNvSpPr>
          <p:nvPr>
            <p:ph type="body" idx="4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36"/>
          <p:cNvSpPr txBox="1">
            <a:spLocks noGrp="1"/>
          </p:cNvSpPr>
          <p:nvPr>
            <p:ph type="body" idx="5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36"/>
          <p:cNvSpPr txBox="1">
            <a:spLocks noGrp="1"/>
          </p:cNvSpPr>
          <p:nvPr>
            <p:ph type="body" idx="6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36"/>
          <p:cNvSpPr txBox="1">
            <a:spLocks noGrp="1"/>
          </p:cNvSpPr>
          <p:nvPr>
            <p:ph type="ftr" idx="11"/>
          </p:nvPr>
        </p:nvSpPr>
        <p:spPr>
          <a:xfrm>
            <a:off x="6008760" y="856080"/>
            <a:ext cx="2244600" cy="299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0" rIns="90000" bIns="450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36"/>
          <p:cNvSpPr txBox="1">
            <a:spLocks noGrp="1"/>
          </p:cNvSpPr>
          <p:nvPr>
            <p:ph type="sldNum" idx="12"/>
          </p:nvPr>
        </p:nvSpPr>
        <p:spPr>
          <a:xfrm>
            <a:off x="7314480" y="548640"/>
            <a:ext cx="939240" cy="299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96" name="Google Shape;96;p36"/>
          <p:cNvSpPr txBox="1">
            <a:spLocks noGrp="1"/>
          </p:cNvSpPr>
          <p:nvPr>
            <p:ph type="dt" idx="10"/>
          </p:nvPr>
        </p:nvSpPr>
        <p:spPr>
          <a:xfrm>
            <a:off x="6007680" y="548640"/>
            <a:ext cx="1187280" cy="29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6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6"/>
          <p:cNvSpPr txBox="1">
            <a:spLocks noGrp="1"/>
          </p:cNvSpPr>
          <p:nvPr>
            <p:ph type="subTitle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6"/>
          <p:cNvSpPr txBox="1">
            <a:spLocks noGrp="1"/>
          </p:cNvSpPr>
          <p:nvPr>
            <p:ph type="ftr" idx="11"/>
          </p:nvPr>
        </p:nvSpPr>
        <p:spPr>
          <a:xfrm>
            <a:off x="6008760" y="856080"/>
            <a:ext cx="2244600" cy="299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0" rIns="90000" bIns="450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6"/>
          <p:cNvSpPr txBox="1">
            <a:spLocks noGrp="1"/>
          </p:cNvSpPr>
          <p:nvPr>
            <p:ph type="sldNum" idx="12"/>
          </p:nvPr>
        </p:nvSpPr>
        <p:spPr>
          <a:xfrm>
            <a:off x="7314480" y="548640"/>
            <a:ext cx="939240" cy="299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22" name="Google Shape;22;p26"/>
          <p:cNvSpPr txBox="1">
            <a:spLocks noGrp="1"/>
          </p:cNvSpPr>
          <p:nvPr>
            <p:ph type="dt" idx="10"/>
          </p:nvPr>
        </p:nvSpPr>
        <p:spPr>
          <a:xfrm>
            <a:off x="6007680" y="548640"/>
            <a:ext cx="1187280" cy="29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7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7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7"/>
          <p:cNvSpPr txBox="1">
            <a:spLocks noGrp="1"/>
          </p:cNvSpPr>
          <p:nvPr>
            <p:ph type="ftr" idx="11"/>
          </p:nvPr>
        </p:nvSpPr>
        <p:spPr>
          <a:xfrm>
            <a:off x="6008760" y="856080"/>
            <a:ext cx="2244600" cy="299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0" rIns="90000" bIns="450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7"/>
          <p:cNvSpPr txBox="1">
            <a:spLocks noGrp="1"/>
          </p:cNvSpPr>
          <p:nvPr>
            <p:ph type="sldNum" idx="12"/>
          </p:nvPr>
        </p:nvSpPr>
        <p:spPr>
          <a:xfrm>
            <a:off x="7314480" y="548640"/>
            <a:ext cx="939240" cy="299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28" name="Google Shape;28;p27"/>
          <p:cNvSpPr txBox="1">
            <a:spLocks noGrp="1"/>
          </p:cNvSpPr>
          <p:nvPr>
            <p:ph type="dt" idx="10"/>
          </p:nvPr>
        </p:nvSpPr>
        <p:spPr>
          <a:xfrm>
            <a:off x="6007680" y="548640"/>
            <a:ext cx="1187280" cy="29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8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8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8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8"/>
          <p:cNvSpPr txBox="1">
            <a:spLocks noGrp="1"/>
          </p:cNvSpPr>
          <p:nvPr>
            <p:ph type="ftr" idx="11"/>
          </p:nvPr>
        </p:nvSpPr>
        <p:spPr>
          <a:xfrm>
            <a:off x="6008760" y="856080"/>
            <a:ext cx="2244600" cy="299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0" rIns="90000" bIns="450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8"/>
          <p:cNvSpPr txBox="1">
            <a:spLocks noGrp="1"/>
          </p:cNvSpPr>
          <p:nvPr>
            <p:ph type="sldNum" idx="12"/>
          </p:nvPr>
        </p:nvSpPr>
        <p:spPr>
          <a:xfrm>
            <a:off x="7314480" y="548640"/>
            <a:ext cx="939240" cy="299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35" name="Google Shape;35;p28"/>
          <p:cNvSpPr txBox="1">
            <a:spLocks noGrp="1"/>
          </p:cNvSpPr>
          <p:nvPr>
            <p:ph type="dt" idx="10"/>
          </p:nvPr>
        </p:nvSpPr>
        <p:spPr>
          <a:xfrm>
            <a:off x="6007680" y="548640"/>
            <a:ext cx="1187280" cy="29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9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9"/>
          <p:cNvSpPr txBox="1">
            <a:spLocks noGrp="1"/>
          </p:cNvSpPr>
          <p:nvPr>
            <p:ph type="ftr" idx="11"/>
          </p:nvPr>
        </p:nvSpPr>
        <p:spPr>
          <a:xfrm>
            <a:off x="6008760" y="856080"/>
            <a:ext cx="2244600" cy="299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0" rIns="90000" bIns="450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9"/>
          <p:cNvSpPr txBox="1">
            <a:spLocks noGrp="1"/>
          </p:cNvSpPr>
          <p:nvPr>
            <p:ph type="sldNum" idx="12"/>
          </p:nvPr>
        </p:nvSpPr>
        <p:spPr>
          <a:xfrm>
            <a:off x="7314480" y="548640"/>
            <a:ext cx="939240" cy="299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40" name="Google Shape;40;p29"/>
          <p:cNvSpPr txBox="1">
            <a:spLocks noGrp="1"/>
          </p:cNvSpPr>
          <p:nvPr>
            <p:ph type="dt" idx="10"/>
          </p:nvPr>
        </p:nvSpPr>
        <p:spPr>
          <a:xfrm>
            <a:off x="6007680" y="548640"/>
            <a:ext cx="1187280" cy="29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0"/>
          <p:cNvSpPr txBox="1">
            <a:spLocks noGrp="1"/>
          </p:cNvSpPr>
          <p:nvPr>
            <p:ph type="subTitle" idx="1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0"/>
          <p:cNvSpPr txBox="1">
            <a:spLocks noGrp="1"/>
          </p:cNvSpPr>
          <p:nvPr>
            <p:ph type="ftr" idx="11"/>
          </p:nvPr>
        </p:nvSpPr>
        <p:spPr>
          <a:xfrm>
            <a:off x="6008760" y="856080"/>
            <a:ext cx="2244600" cy="299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0" rIns="90000" bIns="450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0"/>
          <p:cNvSpPr txBox="1">
            <a:spLocks noGrp="1"/>
          </p:cNvSpPr>
          <p:nvPr>
            <p:ph type="sldNum" idx="12"/>
          </p:nvPr>
        </p:nvSpPr>
        <p:spPr>
          <a:xfrm>
            <a:off x="7314480" y="548640"/>
            <a:ext cx="939240" cy="299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45" name="Google Shape;45;p30"/>
          <p:cNvSpPr txBox="1">
            <a:spLocks noGrp="1"/>
          </p:cNvSpPr>
          <p:nvPr>
            <p:ph type="dt" idx="10"/>
          </p:nvPr>
        </p:nvSpPr>
        <p:spPr>
          <a:xfrm>
            <a:off x="6007680" y="548640"/>
            <a:ext cx="1187280" cy="29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1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1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1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31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1"/>
          <p:cNvSpPr txBox="1">
            <a:spLocks noGrp="1"/>
          </p:cNvSpPr>
          <p:nvPr>
            <p:ph type="ftr" idx="11"/>
          </p:nvPr>
        </p:nvSpPr>
        <p:spPr>
          <a:xfrm>
            <a:off x="6008760" y="856080"/>
            <a:ext cx="2244600" cy="299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0" rIns="90000" bIns="450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1"/>
          <p:cNvSpPr txBox="1">
            <a:spLocks noGrp="1"/>
          </p:cNvSpPr>
          <p:nvPr>
            <p:ph type="sldNum" idx="12"/>
          </p:nvPr>
        </p:nvSpPr>
        <p:spPr>
          <a:xfrm>
            <a:off x="7314480" y="548640"/>
            <a:ext cx="939240" cy="299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53" name="Google Shape;53;p31"/>
          <p:cNvSpPr txBox="1">
            <a:spLocks noGrp="1"/>
          </p:cNvSpPr>
          <p:nvPr>
            <p:ph type="dt" idx="10"/>
          </p:nvPr>
        </p:nvSpPr>
        <p:spPr>
          <a:xfrm>
            <a:off x="6007680" y="548640"/>
            <a:ext cx="1187280" cy="29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2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2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2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2"/>
          <p:cNvSpPr txBox="1">
            <a:spLocks noGrp="1"/>
          </p:cNvSpPr>
          <p:nvPr>
            <p:ph type="body" idx="3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2"/>
          <p:cNvSpPr txBox="1">
            <a:spLocks noGrp="1"/>
          </p:cNvSpPr>
          <p:nvPr>
            <p:ph type="ftr" idx="11"/>
          </p:nvPr>
        </p:nvSpPr>
        <p:spPr>
          <a:xfrm>
            <a:off x="6008760" y="856080"/>
            <a:ext cx="2244600" cy="299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0" rIns="90000" bIns="450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2"/>
          <p:cNvSpPr txBox="1">
            <a:spLocks noGrp="1"/>
          </p:cNvSpPr>
          <p:nvPr>
            <p:ph type="sldNum" idx="12"/>
          </p:nvPr>
        </p:nvSpPr>
        <p:spPr>
          <a:xfrm>
            <a:off x="7314480" y="548640"/>
            <a:ext cx="939240" cy="299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61" name="Google Shape;61;p32"/>
          <p:cNvSpPr txBox="1">
            <a:spLocks noGrp="1"/>
          </p:cNvSpPr>
          <p:nvPr>
            <p:ph type="dt" idx="10"/>
          </p:nvPr>
        </p:nvSpPr>
        <p:spPr>
          <a:xfrm>
            <a:off x="6007680" y="548640"/>
            <a:ext cx="1187280" cy="29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3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3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3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3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3"/>
          <p:cNvSpPr txBox="1">
            <a:spLocks noGrp="1"/>
          </p:cNvSpPr>
          <p:nvPr>
            <p:ph type="ftr" idx="11"/>
          </p:nvPr>
        </p:nvSpPr>
        <p:spPr>
          <a:xfrm>
            <a:off x="6008760" y="856080"/>
            <a:ext cx="2244600" cy="299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0" rIns="90000" bIns="450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3"/>
          <p:cNvSpPr txBox="1">
            <a:spLocks noGrp="1"/>
          </p:cNvSpPr>
          <p:nvPr>
            <p:ph type="sldNum" idx="12"/>
          </p:nvPr>
        </p:nvSpPr>
        <p:spPr>
          <a:xfrm>
            <a:off x="7314480" y="548640"/>
            <a:ext cx="939240" cy="299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69" name="Google Shape;69;p33"/>
          <p:cNvSpPr txBox="1">
            <a:spLocks noGrp="1"/>
          </p:cNvSpPr>
          <p:nvPr>
            <p:ph type="dt" idx="10"/>
          </p:nvPr>
        </p:nvSpPr>
        <p:spPr>
          <a:xfrm>
            <a:off x="6007680" y="548640"/>
            <a:ext cx="1187280" cy="29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42C32"/>
            </a:gs>
            <a:gs pos="100000">
              <a:srgbClr val="272F36"/>
            </a:gs>
          </a:gsLst>
          <a:lin ang="540000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2"/>
          <p:cNvSpPr/>
          <p:nvPr/>
        </p:nvSpPr>
        <p:spPr>
          <a:xfrm>
            <a:off x="8435160" y="573840"/>
            <a:ext cx="84600" cy="57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22"/>
          <p:cNvSpPr/>
          <p:nvPr/>
        </p:nvSpPr>
        <p:spPr>
          <a:xfrm>
            <a:off x="8569440" y="573840"/>
            <a:ext cx="574200" cy="57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22"/>
          <p:cNvSpPr txBox="1">
            <a:spLocks noGrp="1"/>
          </p:cNvSpPr>
          <p:nvPr>
            <p:ph type="ftr" idx="11"/>
          </p:nvPr>
        </p:nvSpPr>
        <p:spPr>
          <a:xfrm>
            <a:off x="6008760" y="856080"/>
            <a:ext cx="2244600" cy="299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0" rIns="90000" bIns="450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" name="Google Shape;9;p22"/>
          <p:cNvSpPr txBox="1">
            <a:spLocks noGrp="1"/>
          </p:cNvSpPr>
          <p:nvPr>
            <p:ph type="sldNum" idx="12"/>
          </p:nvPr>
        </p:nvSpPr>
        <p:spPr>
          <a:xfrm>
            <a:off x="7314480" y="548640"/>
            <a:ext cx="939240" cy="299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Google Shape;10;p22"/>
          <p:cNvSpPr txBox="1">
            <a:spLocks noGrp="1"/>
          </p:cNvSpPr>
          <p:nvPr>
            <p:ph type="dt" idx="10"/>
          </p:nvPr>
        </p:nvSpPr>
        <p:spPr>
          <a:xfrm>
            <a:off x="6007680" y="548640"/>
            <a:ext cx="1187280" cy="29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1" name="Google Shape;11;p22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2" name="Google Shape;12;p22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 txBox="1">
            <a:spLocks noGrp="1"/>
          </p:cNvSpPr>
          <p:nvPr>
            <p:ph type="title" idx="4294967295"/>
          </p:nvPr>
        </p:nvSpPr>
        <p:spPr>
          <a:xfrm>
            <a:off x="1115640" y="548640"/>
            <a:ext cx="7313400" cy="2593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600"/>
              </a:buClr>
              <a:buSzPts val="6600"/>
              <a:buFont typeface="Arial"/>
              <a:buNone/>
            </a:pPr>
            <a:r>
              <a:rPr lang="pt-BR" sz="6600">
                <a:solidFill>
                  <a:srgbClr val="FF8600"/>
                </a:solidFill>
              </a:rPr>
              <a:t>TESTES DE SOFTWARE</a:t>
            </a:r>
            <a:endParaRPr sz="66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"/>
          <p:cNvSpPr txBox="1">
            <a:spLocks noGrp="1"/>
          </p:cNvSpPr>
          <p:nvPr>
            <p:ph type="subTitle" idx="4294967295"/>
          </p:nvPr>
        </p:nvSpPr>
        <p:spPr>
          <a:xfrm>
            <a:off x="914400" y="5166360"/>
            <a:ext cx="7313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None/>
            </a:pPr>
            <a:r>
              <a:rPr lang="pt-BR" sz="2200">
                <a:solidFill>
                  <a:srgbClr val="FFFFFF"/>
                </a:solidFill>
              </a:rPr>
              <a:t>Projeto de Testes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39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None/>
            </a:pPr>
            <a:r>
              <a:rPr lang="pt-BR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Por Huilson J. Lorenzi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39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None/>
            </a:pPr>
            <a:r>
              <a:rPr lang="pt-BR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2º Semestre - 202</a:t>
            </a:r>
            <a:r>
              <a:rPr lang="pt-BR" sz="2200">
                <a:solidFill>
                  <a:srgbClr val="FFFFFF"/>
                </a:solidFill>
              </a:rPr>
              <a:t>3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"/>
          <p:cNvSpPr txBox="1">
            <a:spLocks noGrp="1"/>
          </p:cNvSpPr>
          <p:nvPr>
            <p:ph type="title" idx="4294967295"/>
          </p:nvPr>
        </p:nvSpPr>
        <p:spPr>
          <a:xfrm>
            <a:off x="1115640" y="548640"/>
            <a:ext cx="7313400" cy="1152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600"/>
              </a:buClr>
              <a:buSzPts val="4000"/>
              <a:buFont typeface="Arial"/>
              <a:buNone/>
            </a:pPr>
            <a:r>
              <a:rPr lang="pt-BR" sz="4000">
                <a:solidFill>
                  <a:srgbClr val="FF8600"/>
                </a:solidFill>
              </a:rPr>
              <a:t>O que eu vou testar?</a:t>
            </a:r>
            <a:endParaRPr sz="4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"/>
          <p:cNvSpPr txBox="1">
            <a:spLocks noGrp="1"/>
          </p:cNvSpPr>
          <p:nvPr>
            <p:ph type="body" idx="4294967295"/>
          </p:nvPr>
        </p:nvSpPr>
        <p:spPr>
          <a:xfrm>
            <a:off x="914400" y="2769840"/>
            <a:ext cx="7313400" cy="3537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rmAutofit/>
          </a:bodyPr>
          <a:lstStyle/>
          <a:p>
            <a:pPr marL="228600" marR="0" lvl="0" indent="-18288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600"/>
              </a:buClr>
              <a:buSzPts val="2000"/>
              <a:buFont typeface="Noto Sans Symbols"/>
              <a:buChar char="▪"/>
            </a:pPr>
            <a:r>
              <a:rPr lang="pt-BR" sz="2000">
                <a:solidFill>
                  <a:schemeClr val="lt1"/>
                </a:solidFill>
              </a:rPr>
              <a:t>Quais são os requisitos funcionais e não-funcionais?</a:t>
            </a:r>
            <a:endParaRPr sz="2000">
              <a:solidFill>
                <a:srgbClr val="FFFFFF"/>
              </a:solidFill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FFFFFF"/>
              </a:solidFill>
            </a:endParaRPr>
          </a:p>
          <a:p>
            <a:pPr marL="228600" marR="0" lvl="0" indent="-18288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600"/>
              </a:buClr>
              <a:buSzPts val="2000"/>
              <a:buFont typeface="Noto Sans Symbols"/>
              <a:buChar char="▪"/>
            </a:pPr>
            <a:r>
              <a:rPr lang="pt-BR" sz="2000">
                <a:solidFill>
                  <a:schemeClr val="lt1"/>
                </a:solidFill>
              </a:rPr>
              <a:t>Qual a linguagem? Possui banco? Web, desktop ou mobile?</a:t>
            </a:r>
            <a:endParaRPr sz="2000">
              <a:solidFill>
                <a:srgbClr val="FFFFFF"/>
              </a:solidFill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FFFFFF"/>
              </a:solidFill>
            </a:endParaRPr>
          </a:p>
          <a:p>
            <a:pPr marL="228600" marR="0" lvl="0" indent="-18288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8600"/>
              </a:buClr>
              <a:buSzPts val="2000"/>
              <a:buFont typeface="Noto Sans Symbols"/>
              <a:buChar char="▪"/>
            </a:pPr>
            <a:r>
              <a:rPr lang="pt-BR" sz="2000">
                <a:solidFill>
                  <a:srgbClr val="FFFFFF"/>
                </a:solidFill>
              </a:rPr>
              <a:t>Quais são os objetivo(s) da aplicação?</a:t>
            </a:r>
            <a:endParaRPr sz="2000">
              <a:solidFill>
                <a:srgbClr val="FFFFFF"/>
              </a:solidFill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2000">
              <a:solidFill>
                <a:srgbClr val="FFFFFF"/>
              </a:solidFill>
            </a:endParaRPr>
          </a:p>
          <a:p>
            <a:pPr marL="228600" marR="0" lvl="0" indent="-18288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Char char="▪"/>
            </a:pPr>
            <a:r>
              <a:rPr lang="pt-BR" sz="2000">
                <a:solidFill>
                  <a:srgbClr val="FFFFFF"/>
                </a:solidFill>
              </a:rPr>
              <a:t>Tem Modelagem? </a:t>
            </a:r>
            <a:r>
              <a:rPr lang="pt-BR" sz="2000" i="1">
                <a:solidFill>
                  <a:srgbClr val="FFFFFF"/>
                </a:solidFill>
              </a:rPr>
              <a:t>(opcional)</a:t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"/>
          <p:cNvSpPr txBox="1">
            <a:spLocks noGrp="1"/>
          </p:cNvSpPr>
          <p:nvPr>
            <p:ph type="title" idx="4294967295"/>
          </p:nvPr>
        </p:nvSpPr>
        <p:spPr>
          <a:xfrm>
            <a:off x="1115640" y="548640"/>
            <a:ext cx="7313400" cy="1152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600"/>
              </a:buClr>
              <a:buSzPts val="4000"/>
              <a:buFont typeface="Arial"/>
              <a:buNone/>
            </a:pPr>
            <a:r>
              <a:rPr lang="pt-BR" sz="4000">
                <a:solidFill>
                  <a:srgbClr val="FF8600"/>
                </a:solidFill>
              </a:rPr>
              <a:t>Como eu vou testar?</a:t>
            </a:r>
            <a:endParaRPr sz="4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3"/>
          <p:cNvSpPr txBox="1">
            <a:spLocks noGrp="1"/>
          </p:cNvSpPr>
          <p:nvPr>
            <p:ph type="body" idx="4294967295"/>
          </p:nvPr>
        </p:nvSpPr>
        <p:spPr>
          <a:xfrm>
            <a:off x="914400" y="1989000"/>
            <a:ext cx="7313400" cy="4750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rmAutofit/>
          </a:bodyPr>
          <a:lstStyle/>
          <a:p>
            <a:pPr marL="228600" marR="0" lvl="0" indent="-21844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600"/>
              </a:buClr>
              <a:buSzPts val="2000"/>
              <a:buFont typeface="Noto Sans Symbols"/>
              <a:buChar char="▪"/>
            </a:pPr>
            <a:r>
              <a:rPr lang="pt-BR" sz="2000">
                <a:solidFill>
                  <a:schemeClr val="lt1"/>
                </a:solidFill>
              </a:rPr>
              <a:t>Definir técnica e tipo de teste</a:t>
            </a:r>
            <a:endParaRPr sz="2000">
              <a:solidFill>
                <a:schemeClr val="lt1"/>
              </a:solidFill>
            </a:endParaRPr>
          </a:p>
          <a:p>
            <a:pPr marL="457200" marR="0" lvl="0" indent="-355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-"/>
            </a:pPr>
            <a:r>
              <a:rPr lang="pt-BR" sz="2000">
                <a:solidFill>
                  <a:schemeClr val="lt1"/>
                </a:solidFill>
              </a:rPr>
              <a:t>Teste de Unidade</a:t>
            </a:r>
            <a:endParaRPr sz="2000">
              <a:solidFill>
                <a:schemeClr val="lt1"/>
              </a:solidFill>
            </a:endParaRPr>
          </a:p>
          <a:p>
            <a:pPr marL="457200" marR="0" lvl="0" indent="-355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-"/>
            </a:pPr>
            <a:r>
              <a:rPr lang="pt-BR" sz="2000">
                <a:solidFill>
                  <a:schemeClr val="lt1"/>
                </a:solidFill>
              </a:rPr>
              <a:t>Teste de Integração</a:t>
            </a:r>
            <a:endParaRPr sz="2000">
              <a:solidFill>
                <a:schemeClr val="lt1"/>
              </a:solidFill>
            </a:endParaRPr>
          </a:p>
          <a:p>
            <a:pPr marL="457200" marR="0" lvl="0" indent="-355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-"/>
            </a:pPr>
            <a:r>
              <a:rPr lang="pt-BR" sz="2000">
                <a:solidFill>
                  <a:schemeClr val="lt1"/>
                </a:solidFill>
              </a:rPr>
              <a:t>Teste de Sistema</a:t>
            </a:r>
            <a:endParaRPr sz="2000">
              <a:solidFill>
                <a:schemeClr val="lt1"/>
              </a:solidFill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</a:endParaRPr>
          </a:p>
          <a:p>
            <a:pPr marL="228600" marR="0" lvl="0" indent="-21844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600"/>
              </a:buClr>
              <a:buSzPts val="2000"/>
              <a:buFont typeface="Noto Sans Symbols"/>
              <a:buChar char="▪"/>
            </a:pPr>
            <a:r>
              <a:rPr lang="pt-BR" sz="2000">
                <a:solidFill>
                  <a:schemeClr val="lt1"/>
                </a:solidFill>
              </a:rPr>
              <a:t>Definir um roteiro</a:t>
            </a:r>
            <a:endParaRPr sz="2000">
              <a:solidFill>
                <a:schemeClr val="lt1"/>
              </a:solidFill>
            </a:endParaRPr>
          </a:p>
          <a:p>
            <a:pPr marL="4572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pt-BR">
                <a:solidFill>
                  <a:schemeClr val="lt1"/>
                </a:solidFill>
              </a:rPr>
              <a:t>Vou testar conforme o desenvolvimento</a:t>
            </a:r>
            <a:endParaRPr>
              <a:solidFill>
                <a:schemeClr val="lt1"/>
              </a:solidFill>
            </a:endParaRPr>
          </a:p>
          <a:p>
            <a:pPr marL="4572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pt-BR">
                <a:solidFill>
                  <a:schemeClr val="lt1"/>
                </a:solidFill>
              </a:rPr>
              <a:t>Vou testar no final do desenvolvimento</a:t>
            </a:r>
            <a:endParaRPr>
              <a:solidFill>
                <a:schemeClr val="lt1"/>
              </a:solidFill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</a:endParaRPr>
          </a:p>
          <a:p>
            <a:pPr marL="228600" marR="0" lvl="0" indent="-21844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600"/>
              </a:buClr>
              <a:buSzPts val="2000"/>
              <a:buFont typeface="Noto Sans Symbols"/>
              <a:buChar char="▪"/>
            </a:pPr>
            <a:r>
              <a:rPr lang="pt-BR" sz="2000">
                <a:solidFill>
                  <a:schemeClr val="lt1"/>
                </a:solidFill>
              </a:rPr>
              <a:t>Definir informações do diário de teste</a:t>
            </a:r>
            <a:endParaRPr sz="2000">
              <a:solidFill>
                <a:schemeClr val="lt1"/>
              </a:solidFill>
            </a:endParaRPr>
          </a:p>
          <a:p>
            <a:pPr marL="4572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pt-BR">
                <a:solidFill>
                  <a:schemeClr val="lt1"/>
                </a:solidFill>
              </a:rPr>
              <a:t>Vou fazer um planilha</a:t>
            </a:r>
            <a:endParaRPr>
              <a:solidFill>
                <a:schemeClr val="lt1"/>
              </a:solidFill>
            </a:endParaRPr>
          </a:p>
          <a:p>
            <a:pPr marL="4572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pt-BR">
                <a:solidFill>
                  <a:schemeClr val="lt1"/>
                </a:solidFill>
              </a:rPr>
              <a:t>Vou criar um relatório em PDF/HTML</a:t>
            </a:r>
            <a:endParaRPr>
              <a:solidFill>
                <a:schemeClr val="lt1"/>
              </a:solidFill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</a:endParaRPr>
          </a:p>
          <a:p>
            <a:pPr marL="228600" marR="0" lvl="0" indent="-21844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600"/>
              </a:buClr>
              <a:buSzPts val="2000"/>
              <a:buFont typeface="Noto Sans Symbols"/>
              <a:buChar char="▪"/>
            </a:pPr>
            <a:r>
              <a:rPr lang="pt-BR" sz="2000">
                <a:solidFill>
                  <a:schemeClr val="lt1"/>
                </a:solidFill>
              </a:rPr>
              <a:t>Vai utilizar uma ferramenta de teste?</a:t>
            </a:r>
            <a:endParaRPr sz="2000">
              <a:solidFill>
                <a:schemeClr val="lt1"/>
              </a:solidFill>
            </a:endParaRPr>
          </a:p>
          <a:p>
            <a:pPr marL="4572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pt-BR" i="1">
                <a:solidFill>
                  <a:schemeClr val="lt1"/>
                </a:solidFill>
              </a:rPr>
              <a:t>Exemplo o Framework JUnit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e6ab9ca3eb_0_5"/>
          <p:cNvSpPr txBox="1">
            <a:spLocks noGrp="1"/>
          </p:cNvSpPr>
          <p:nvPr>
            <p:ph type="title" idx="4294967295"/>
          </p:nvPr>
        </p:nvSpPr>
        <p:spPr>
          <a:xfrm>
            <a:off x="1115640" y="548640"/>
            <a:ext cx="7313400" cy="11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600"/>
              </a:buClr>
              <a:buSzPts val="4000"/>
              <a:buFont typeface="Arial"/>
              <a:buNone/>
            </a:pPr>
            <a:r>
              <a:rPr lang="pt-BR" sz="4000">
                <a:solidFill>
                  <a:srgbClr val="FF8600"/>
                </a:solidFill>
              </a:rPr>
              <a:t>Definir datas para o roteiro</a:t>
            </a:r>
            <a:endParaRPr sz="4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g1e6ab9ca3eb_0_5"/>
          <p:cNvSpPr txBox="1">
            <a:spLocks noGrp="1"/>
          </p:cNvSpPr>
          <p:nvPr>
            <p:ph type="body" idx="4294967295"/>
          </p:nvPr>
        </p:nvSpPr>
        <p:spPr>
          <a:xfrm>
            <a:off x="914400" y="1989000"/>
            <a:ext cx="7313400" cy="47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rmAutofit/>
          </a:bodyPr>
          <a:lstStyle/>
          <a:p>
            <a:pPr marL="228600" marR="0" lvl="0" indent="-21844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600"/>
              </a:buClr>
              <a:buSzPts val="2000"/>
              <a:buFont typeface="Noto Sans Symbols"/>
              <a:buChar char="▪"/>
            </a:pPr>
            <a:r>
              <a:rPr lang="pt-BR" sz="2000">
                <a:solidFill>
                  <a:schemeClr val="lt1"/>
                </a:solidFill>
              </a:rPr>
              <a:t>Quando vou testar</a:t>
            </a:r>
            <a:endParaRPr sz="2000">
              <a:solidFill>
                <a:schemeClr val="lt1"/>
              </a:solidFill>
            </a:endParaRPr>
          </a:p>
          <a:p>
            <a:pPr marL="457200" marR="0" lvl="0" indent="-355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-"/>
            </a:pPr>
            <a:r>
              <a:rPr lang="pt-BR" sz="2000">
                <a:solidFill>
                  <a:schemeClr val="lt1"/>
                </a:solidFill>
              </a:rPr>
              <a:t>Planejar um dia para realizar os testes</a:t>
            </a:r>
            <a:endParaRPr sz="2000">
              <a:solidFill>
                <a:schemeClr val="lt1"/>
              </a:solidFill>
            </a:endParaRPr>
          </a:p>
          <a:p>
            <a:pPr marL="457200" marR="0" lvl="0" indent="-355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-"/>
            </a:pPr>
            <a:r>
              <a:rPr lang="pt-BR" sz="2000">
                <a:solidFill>
                  <a:schemeClr val="lt1"/>
                </a:solidFill>
              </a:rPr>
              <a:t>Planejar o que vai testar na data</a:t>
            </a:r>
            <a:endParaRPr sz="2000">
              <a:solidFill>
                <a:schemeClr val="lt1"/>
              </a:solidFill>
            </a:endParaRPr>
          </a:p>
          <a:p>
            <a:pPr marL="457200" marR="0" lvl="0" indent="-355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-"/>
            </a:pPr>
            <a:r>
              <a:rPr lang="pt-BR" sz="2000">
                <a:solidFill>
                  <a:schemeClr val="lt1"/>
                </a:solidFill>
              </a:rPr>
              <a:t>Planejar o lançamento de novas versões, se houver</a:t>
            </a:r>
            <a:endParaRPr sz="2000">
              <a:solidFill>
                <a:schemeClr val="lt1"/>
              </a:solidFill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</a:endParaRPr>
          </a:p>
          <a:p>
            <a:pPr marL="228600" marR="0" lvl="0" indent="-21844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600"/>
              </a:buClr>
              <a:buSzPts val="2000"/>
              <a:buFont typeface="Noto Sans Symbols"/>
              <a:buChar char="▪"/>
            </a:pPr>
            <a:r>
              <a:rPr lang="pt-BR" sz="2000">
                <a:solidFill>
                  <a:schemeClr val="lt1"/>
                </a:solidFill>
              </a:rPr>
              <a:t>Quando pretendo terminar</a:t>
            </a:r>
            <a:endParaRPr sz="2000">
              <a:solidFill>
                <a:schemeClr val="lt1"/>
              </a:solidFill>
            </a:endParaRPr>
          </a:p>
          <a:p>
            <a:pPr marL="4572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pt-BR">
                <a:solidFill>
                  <a:schemeClr val="lt1"/>
                </a:solidFill>
              </a:rPr>
              <a:t>Estipular um dia para a data de entrega e a apresentação do Diário de Testes</a:t>
            </a:r>
            <a:endParaRPr>
              <a:solidFill>
                <a:schemeClr val="lt1"/>
              </a:solidFill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</a:endParaRPr>
          </a:p>
          <a:p>
            <a:pPr marL="228600" marR="0" lvl="0" indent="-21844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600"/>
              </a:buClr>
              <a:buSzPts val="2000"/>
              <a:buFont typeface="Noto Sans Symbols"/>
              <a:buChar char="▪"/>
            </a:pPr>
            <a:r>
              <a:rPr lang="pt-BR" sz="2000">
                <a:solidFill>
                  <a:schemeClr val="lt1"/>
                </a:solidFill>
              </a:rPr>
              <a:t>Apresentar dados</a:t>
            </a:r>
            <a:endParaRPr sz="2000">
              <a:solidFill>
                <a:schemeClr val="lt1"/>
              </a:solidFill>
            </a:endParaRPr>
          </a:p>
          <a:p>
            <a:pPr marL="4572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pt-BR">
                <a:solidFill>
                  <a:schemeClr val="lt1"/>
                </a:solidFill>
              </a:rPr>
              <a:t>Criar uma apresentação mostrando os principais pontos testados e os resultados de cada teste.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e6ab9ca3eb_0_0"/>
          <p:cNvSpPr txBox="1">
            <a:spLocks noGrp="1"/>
          </p:cNvSpPr>
          <p:nvPr>
            <p:ph type="title" idx="4294967295"/>
          </p:nvPr>
        </p:nvSpPr>
        <p:spPr>
          <a:xfrm>
            <a:off x="1115640" y="548640"/>
            <a:ext cx="7313400" cy="11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600"/>
              </a:buClr>
              <a:buSzPts val="4000"/>
              <a:buFont typeface="Arial"/>
              <a:buNone/>
            </a:pPr>
            <a:r>
              <a:rPr lang="pt-BR" sz="4000">
                <a:solidFill>
                  <a:srgbClr val="FF8600"/>
                </a:solidFill>
              </a:rPr>
              <a:t>Datas</a:t>
            </a:r>
            <a:endParaRPr sz="4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g1e6ab9ca3eb_0_0"/>
          <p:cNvSpPr txBox="1">
            <a:spLocks noGrp="1"/>
          </p:cNvSpPr>
          <p:nvPr>
            <p:ph type="body" idx="4294967295"/>
          </p:nvPr>
        </p:nvSpPr>
        <p:spPr>
          <a:xfrm>
            <a:off x="914400" y="1989000"/>
            <a:ext cx="7313400" cy="47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rmAutofit/>
          </a:bodyPr>
          <a:lstStyle/>
          <a:p>
            <a:pPr marL="228600" marR="0" lvl="0" indent="-21844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600"/>
              </a:buClr>
              <a:buSzPts val="2000"/>
              <a:buFont typeface="Noto Sans Symbols"/>
              <a:buChar char="▪"/>
            </a:pPr>
            <a:r>
              <a:rPr lang="pt-BR" sz="2000" dirty="0">
                <a:solidFill>
                  <a:schemeClr val="lt1"/>
                </a:solidFill>
              </a:rPr>
              <a:t>Apresentação do Seminário de Planejamento de Testes</a:t>
            </a:r>
            <a:endParaRPr sz="2000" dirty="0">
              <a:solidFill>
                <a:schemeClr val="lt1"/>
              </a:solidFill>
            </a:endParaRPr>
          </a:p>
          <a:p>
            <a:pPr marL="457200" marR="0" lvl="0" indent="-355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-"/>
            </a:pPr>
            <a:r>
              <a:rPr lang="pt-BR" sz="2000" dirty="0">
                <a:solidFill>
                  <a:schemeClr val="lt1"/>
                </a:solidFill>
              </a:rPr>
              <a:t>Entre 03 e 10 de Maio</a:t>
            </a:r>
            <a:endParaRPr sz="2000" dirty="0">
              <a:solidFill>
                <a:schemeClr val="lt1"/>
              </a:solidFill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lt1"/>
              </a:solidFill>
            </a:endParaRPr>
          </a:p>
          <a:p>
            <a:pPr marL="228600" marR="0" lvl="0" indent="-21844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600"/>
              </a:buClr>
              <a:buSzPts val="2000"/>
              <a:buFont typeface="Noto Sans Symbols"/>
              <a:buChar char="▪"/>
            </a:pPr>
            <a:r>
              <a:rPr lang="pt-BR" sz="2000" dirty="0">
                <a:solidFill>
                  <a:schemeClr val="lt1"/>
                </a:solidFill>
              </a:rPr>
              <a:t>Entrega e Apresentação dos dados do Diário de Testes</a:t>
            </a:r>
            <a:endParaRPr sz="2000" dirty="0">
              <a:solidFill>
                <a:schemeClr val="lt1"/>
              </a:solidFill>
            </a:endParaRPr>
          </a:p>
          <a:p>
            <a:pPr marL="4572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pt-BR" dirty="0">
                <a:solidFill>
                  <a:schemeClr val="lt1"/>
                </a:solidFill>
              </a:rPr>
              <a:t>Entre 07 de Junho a 28 de Junho.</a:t>
            </a:r>
            <a:endParaRPr dirty="0">
              <a:solidFill>
                <a:schemeClr val="lt1"/>
              </a:solidFill>
            </a:endParaRPr>
          </a:p>
          <a:p>
            <a:pPr marL="9144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219</Words>
  <Application>Microsoft Office PowerPoint</Application>
  <PresentationFormat>Apresentação na tela (4:3)</PresentationFormat>
  <Paragraphs>45</Paragraphs>
  <Slides>5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Noto Sans Symbols</vt:lpstr>
      <vt:lpstr>Times New Roman</vt:lpstr>
      <vt:lpstr>Office Theme</vt:lpstr>
      <vt:lpstr>TESTES DE SOFTWARE</vt:lpstr>
      <vt:lpstr>O que eu vou testar?</vt:lpstr>
      <vt:lpstr>Como eu vou testar?</vt:lpstr>
      <vt:lpstr>Definir datas para o roteiro</vt:lpstr>
      <vt:lpstr>Datas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TESTES DE SOFTWARE</dc:title>
  <dc:creator>Tais Prado</dc:creator>
  <cp:lastModifiedBy>Huilson Lorenzi</cp:lastModifiedBy>
  <cp:revision>1</cp:revision>
  <dcterms:created xsi:type="dcterms:W3CDTF">2022-07-13T21:52:01Z</dcterms:created>
  <dcterms:modified xsi:type="dcterms:W3CDTF">2024-04-12T22:43:10Z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Apresentação na tela (4:3)</vt:lpwstr>
  </property>
  <property fmtid="{D5CDD505-2E9C-101B-9397-08002B2CF9AE}" pid="3" name="Slides">
    <vt:i4>20</vt:i4>
  </property>
</Properties>
</file>