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2" d="100"/>
          <a:sy n="82" d="100"/>
        </p:scale>
        <p:origin x="72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30E3-4367-6AF0-DF44-921DC2A7D44C}"/>
              </a:ext>
            </a:extLst>
          </p:cNvPr>
          <p:cNvSpPr>
            <a:spLocks noGrp="1"/>
          </p:cNvSpPr>
          <p:nvPr>
            <p:ph type="ctrTitle"/>
          </p:nvPr>
        </p:nvSpPr>
        <p:spPr/>
        <p:txBody>
          <a:bodyPr/>
          <a:lstStyle/>
          <a:p>
            <a:br>
              <a:rPr lang="en-US" sz="1800" b="0" i="0" u="none" strike="noStrike" baseline="0" dirty="0">
                <a:solidFill>
                  <a:srgbClr val="000000"/>
                </a:solidFill>
                <a:latin typeface="Calibri" panose="020F0502020204030204" pitchFamily="34" charset="0"/>
              </a:rPr>
            </a:br>
            <a:r>
              <a:rPr lang="en-US" sz="4000" b="1" i="0" u="none" strike="noStrike" baseline="0" dirty="0">
                <a:solidFill>
                  <a:srgbClr val="000000"/>
                </a:solidFill>
                <a:latin typeface="Calibri" panose="020F0502020204030204" pitchFamily="34" charset="0"/>
              </a:rPr>
              <a:t> hotel aggregator  Analysis</a:t>
            </a:r>
            <a:endParaRPr lang="en-US" sz="4000" b="1" dirty="0"/>
          </a:p>
        </p:txBody>
      </p:sp>
      <p:sp>
        <p:nvSpPr>
          <p:cNvPr id="3" name="Subtitle 2">
            <a:extLst>
              <a:ext uri="{FF2B5EF4-FFF2-40B4-BE49-F238E27FC236}">
                <a16:creationId xmlns:a16="http://schemas.microsoft.com/office/drawing/2014/main" id="{07055EEB-3C57-5440-9B13-FAD626102B37}"/>
              </a:ext>
            </a:extLst>
          </p:cNvPr>
          <p:cNvSpPr>
            <a:spLocks noGrp="1"/>
          </p:cNvSpPr>
          <p:nvPr>
            <p:ph type="subTitle" idx="1"/>
          </p:nvPr>
        </p:nvSpPr>
        <p:spPr/>
        <p:txBody>
          <a:bodyPr/>
          <a:lstStyle/>
          <a:p>
            <a:pPr algn="l"/>
            <a:r>
              <a:rPr lang="en-US" sz="1800" b="1" dirty="0">
                <a:latin typeface="Arial Narrow" panose="020B0606020202030204" pitchFamily="34" charset="0"/>
              </a:rPr>
              <a:t>Mentorness Internship Program</a:t>
            </a:r>
          </a:p>
          <a:p>
            <a:pPr algn="l"/>
            <a:r>
              <a:rPr lang="en-US" sz="1800" b="1" dirty="0">
                <a:latin typeface="Arial Narrow" panose="020B0606020202030204" pitchFamily="34" charset="0"/>
              </a:rPr>
              <a:t>Prepared By: Ann Wangechi</a:t>
            </a:r>
          </a:p>
          <a:p>
            <a:pPr algn="l"/>
            <a:endParaRPr lang="en-US" b="1" dirty="0">
              <a:latin typeface="Arial Narrow" panose="020B0606020202030204" pitchFamily="34" charset="0"/>
            </a:endParaRPr>
          </a:p>
        </p:txBody>
      </p:sp>
    </p:spTree>
    <p:extLst>
      <p:ext uri="{BB962C8B-B14F-4D97-AF65-F5344CB8AC3E}">
        <p14:creationId xmlns:p14="http://schemas.microsoft.com/office/powerpoint/2010/main" val="487040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3B39-AC88-EED6-ACA4-CFDA1829919A}"/>
              </a:ext>
            </a:extLst>
          </p:cNvPr>
          <p:cNvSpPr>
            <a:spLocks noGrp="1"/>
          </p:cNvSpPr>
          <p:nvPr>
            <p:ph type="title"/>
          </p:nvPr>
        </p:nvSpPr>
        <p:spPr>
          <a:xfrm>
            <a:off x="1371600" y="685800"/>
            <a:ext cx="9162661" cy="611155"/>
          </a:xfrm>
        </p:spPr>
        <p:txBody>
          <a:bodyPr>
            <a:normAutofit fontScale="90000"/>
          </a:bodyPr>
          <a:lstStyle/>
          <a:p>
            <a:r>
              <a:rPr lang="en-US" dirty="0"/>
              <a:t>Summary and conclusions</a:t>
            </a:r>
          </a:p>
        </p:txBody>
      </p:sp>
      <p:sp>
        <p:nvSpPr>
          <p:cNvPr id="3" name="Content Placeholder 2">
            <a:extLst>
              <a:ext uri="{FF2B5EF4-FFF2-40B4-BE49-F238E27FC236}">
                <a16:creationId xmlns:a16="http://schemas.microsoft.com/office/drawing/2014/main" id="{C83E17B3-AA06-2EC2-3EEE-69AD6246C54D}"/>
              </a:ext>
            </a:extLst>
          </p:cNvPr>
          <p:cNvSpPr>
            <a:spLocks noGrp="1"/>
          </p:cNvSpPr>
          <p:nvPr>
            <p:ph idx="1"/>
          </p:nvPr>
        </p:nvSpPr>
        <p:spPr>
          <a:xfrm>
            <a:off x="1371600" y="2211356"/>
            <a:ext cx="9433249" cy="2006082"/>
          </a:xfrm>
        </p:spPr>
        <p:txBody>
          <a:bodyPr/>
          <a:lstStyle/>
          <a:p>
            <a:r>
              <a:rPr lang="en-US" dirty="0"/>
              <a:t>The Power BI analysis of hotel aggregator listings offers valuable insights into geographical distribution, pricing dynamics, host performance, and guest satisfaction. Through interactive dashboards we can uncovered trends in property types, room preferences, and factors influencing listing performance. The analysis highlights opportunities for hosts to enhance competitiveness by optimizing pricing strategies, improving responsiveness, and addressing guest feedback.</a:t>
            </a:r>
          </a:p>
        </p:txBody>
      </p:sp>
    </p:spTree>
    <p:extLst>
      <p:ext uri="{BB962C8B-B14F-4D97-AF65-F5344CB8AC3E}">
        <p14:creationId xmlns:p14="http://schemas.microsoft.com/office/powerpoint/2010/main" val="410033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67F5-52FD-21CB-4F43-39250AA94979}"/>
              </a:ext>
            </a:extLst>
          </p:cNvPr>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219431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034CA-E7C0-3351-3A23-572370532954}"/>
              </a:ext>
            </a:extLst>
          </p:cNvPr>
          <p:cNvSpPr>
            <a:spLocks noGrp="1"/>
          </p:cNvSpPr>
          <p:nvPr>
            <p:ph type="title"/>
          </p:nvPr>
        </p:nvSpPr>
        <p:spPr>
          <a:xfrm>
            <a:off x="765025" y="1301361"/>
            <a:ext cx="9494543" cy="874911"/>
          </a:xfrm>
        </p:spPr>
        <p:txBody>
          <a:bodyPr>
            <a:normAutofit/>
          </a:bodyPr>
          <a:lstStyle/>
          <a:p>
            <a:pPr algn="ctr"/>
            <a:r>
              <a:rPr lang="en-US" sz="4000" dirty="0">
                <a:latin typeface="Arial Narrow" panose="020B0606020202030204" pitchFamily="34" charset="0"/>
              </a:rPr>
              <a:t>Problem statement</a:t>
            </a:r>
          </a:p>
        </p:txBody>
      </p:sp>
      <p:sp>
        <p:nvSpPr>
          <p:cNvPr id="3" name="Text Placeholder 2">
            <a:extLst>
              <a:ext uri="{FF2B5EF4-FFF2-40B4-BE49-F238E27FC236}">
                <a16:creationId xmlns:a16="http://schemas.microsoft.com/office/drawing/2014/main" id="{2A33332F-A370-7632-D9F5-F3462C670E96}"/>
              </a:ext>
            </a:extLst>
          </p:cNvPr>
          <p:cNvSpPr>
            <a:spLocks noGrp="1"/>
          </p:cNvSpPr>
          <p:nvPr>
            <p:ph type="body" idx="1"/>
          </p:nvPr>
        </p:nvSpPr>
        <p:spPr>
          <a:xfrm>
            <a:off x="765025" y="2880360"/>
            <a:ext cx="9631703" cy="2479292"/>
          </a:xfrm>
        </p:spPr>
        <p:txBody>
          <a:bodyPr/>
          <a:lstStyle/>
          <a:p>
            <a:pPr algn="l"/>
            <a:r>
              <a:rPr lang="en-US" sz="1800" dirty="0">
                <a:solidFill>
                  <a:schemeClr val="tx1"/>
                </a:solidFill>
                <a:latin typeface="Calibri" panose="020F0502020204030204" pitchFamily="34" charset="0"/>
              </a:rPr>
              <a:t>The </a:t>
            </a:r>
            <a:r>
              <a:rPr lang="en-US" sz="1800" b="0" i="0" u="none" strike="noStrike" baseline="0" dirty="0">
                <a:solidFill>
                  <a:schemeClr val="tx1"/>
                </a:solidFill>
                <a:latin typeface="Calibri" panose="020F0502020204030204" pitchFamily="34" charset="0"/>
              </a:rPr>
              <a:t>project aims to analyze a dataset of hotel aggregator listings using Power BI. The dataset comprises various attributes related to listings, hosts, reviews, and availability. The objective is to create comprehensive visualizations and insights that shed light on trends, patterns, and factors influencing the performance of listings. Through Power BI we’ll explore key metrics such as pricing, availability, host characteristics, and review scores to derive actionable insights for improving the overall quality and competitiveness of the listings. </a:t>
            </a:r>
            <a:endParaRPr lang="en-US" dirty="0">
              <a:solidFill>
                <a:schemeClr val="tx1"/>
              </a:solidFill>
            </a:endParaRPr>
          </a:p>
        </p:txBody>
      </p:sp>
    </p:spTree>
    <p:extLst>
      <p:ext uri="{BB962C8B-B14F-4D97-AF65-F5344CB8AC3E}">
        <p14:creationId xmlns:p14="http://schemas.microsoft.com/office/powerpoint/2010/main" val="42379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3C2B-F5A9-57F0-8A8F-60E9853B7BFF}"/>
              </a:ext>
            </a:extLst>
          </p:cNvPr>
          <p:cNvSpPr>
            <a:spLocks noGrp="1"/>
          </p:cNvSpPr>
          <p:nvPr>
            <p:ph type="title"/>
          </p:nvPr>
        </p:nvSpPr>
        <p:spPr>
          <a:xfrm>
            <a:off x="1371600" y="685800"/>
            <a:ext cx="7260336" cy="1453896"/>
          </a:xfrm>
        </p:spPr>
        <p:txBody>
          <a:bodyPr/>
          <a:lstStyle/>
          <a:p>
            <a:pPr algn="ctr"/>
            <a:br>
              <a:rPr lang="en-US" sz="1800" b="0" i="0" u="none" strike="noStrike" baseline="0" dirty="0">
                <a:solidFill>
                  <a:srgbClr val="000000"/>
                </a:solidFill>
                <a:latin typeface="Calibri" panose="020F0502020204030204" pitchFamily="34" charset="0"/>
              </a:rPr>
            </a:br>
            <a:r>
              <a:rPr lang="en-US" sz="3200" b="0" i="0" u="none" strike="noStrike" baseline="0" dirty="0">
                <a:solidFill>
                  <a:srgbClr val="000000"/>
                </a:solidFill>
                <a:latin typeface="Calibri" panose="020F0502020204030204" pitchFamily="34" charset="0"/>
              </a:rPr>
              <a:t> </a:t>
            </a:r>
            <a:r>
              <a:rPr lang="en-US" sz="3200" b="1" i="0" u="none" strike="noStrike" baseline="0" dirty="0">
                <a:solidFill>
                  <a:srgbClr val="000000"/>
                </a:solidFill>
                <a:latin typeface="Calibri" panose="020F0502020204030204" pitchFamily="34" charset="0"/>
              </a:rPr>
              <a:t>Dataset Description</a:t>
            </a:r>
            <a:endParaRPr lang="en-US" sz="3200" dirty="0"/>
          </a:p>
        </p:txBody>
      </p:sp>
      <p:sp>
        <p:nvSpPr>
          <p:cNvPr id="3" name="Content Placeholder 2">
            <a:extLst>
              <a:ext uri="{FF2B5EF4-FFF2-40B4-BE49-F238E27FC236}">
                <a16:creationId xmlns:a16="http://schemas.microsoft.com/office/drawing/2014/main" id="{72D5ABF5-AB4F-0E06-B2EC-D651E2C65528}"/>
              </a:ext>
            </a:extLst>
          </p:cNvPr>
          <p:cNvSpPr>
            <a:spLocks noGrp="1"/>
          </p:cNvSpPr>
          <p:nvPr>
            <p:ph idx="1"/>
          </p:nvPr>
        </p:nvSpPr>
        <p:spPr>
          <a:xfrm>
            <a:off x="1371600" y="1746504"/>
            <a:ext cx="9537192" cy="4120896"/>
          </a:xfrm>
        </p:spPr>
        <p:txBody>
          <a:bodyPr>
            <a:normAutofit fontScale="92500" lnSpcReduction="10000"/>
          </a:bodyPr>
          <a:lstStyle/>
          <a:p>
            <a:r>
              <a:rPr lang="en-US" dirty="0"/>
              <a:t>id: Unique identifier for each listing.</a:t>
            </a:r>
          </a:p>
          <a:p>
            <a:r>
              <a:rPr lang="en-US" dirty="0"/>
              <a:t> listing url: URL of the listing on the hotel aggregator platform.</a:t>
            </a:r>
          </a:p>
          <a:p>
            <a:r>
              <a:rPr lang="en-US" dirty="0"/>
              <a:t>scrape_id: Identifier for the data scraping event.</a:t>
            </a:r>
          </a:p>
          <a:p>
            <a:r>
              <a:rPr lang="en-US" dirty="0"/>
              <a:t>last_scraped: Date of the last data scrape.</a:t>
            </a:r>
          </a:p>
          <a:p>
            <a:r>
              <a:rPr lang="en-US" dirty="0"/>
              <a:t>source: Source of the listing information.</a:t>
            </a:r>
          </a:p>
          <a:p>
            <a:r>
              <a:rPr lang="en-US" dirty="0"/>
              <a:t> name: Name of the listing.</a:t>
            </a:r>
          </a:p>
          <a:p>
            <a:r>
              <a:rPr lang="en-US" dirty="0"/>
              <a:t>description: Description of the listing.</a:t>
            </a:r>
          </a:p>
          <a:p>
            <a:r>
              <a:rPr lang="en-US" dirty="0"/>
              <a:t>neighborhood_overview: Overview of the neighborhood where the listing is located.</a:t>
            </a:r>
          </a:p>
          <a:p>
            <a:r>
              <a:rPr lang="en-US" dirty="0"/>
              <a:t> picture_url: URL of the listing's picture.</a:t>
            </a:r>
          </a:p>
          <a:p>
            <a:r>
              <a:rPr lang="en-US" dirty="0"/>
              <a:t>Host id: Unique identifier for the host.</a:t>
            </a:r>
          </a:p>
        </p:txBody>
      </p:sp>
    </p:spTree>
    <p:extLst>
      <p:ext uri="{BB962C8B-B14F-4D97-AF65-F5344CB8AC3E}">
        <p14:creationId xmlns:p14="http://schemas.microsoft.com/office/powerpoint/2010/main" val="417992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8121-4D02-24F2-FA76-6D3C00205640}"/>
              </a:ext>
            </a:extLst>
          </p:cNvPr>
          <p:cNvSpPr>
            <a:spLocks noGrp="1"/>
          </p:cNvSpPr>
          <p:nvPr>
            <p:ph type="ctrTitle"/>
          </p:nvPr>
        </p:nvSpPr>
        <p:spPr>
          <a:xfrm>
            <a:off x="1801368" y="1207008"/>
            <a:ext cx="8513064" cy="877824"/>
          </a:xfrm>
        </p:spPr>
        <p:txBody>
          <a:bodyPr/>
          <a:lstStyle/>
          <a:p>
            <a:br>
              <a:rPr lang="en-US" sz="3200" b="0" i="0" u="none" strike="noStrike" baseline="0" dirty="0">
                <a:solidFill>
                  <a:srgbClr val="000000"/>
                </a:solidFill>
                <a:latin typeface="Calibri" panose="020F0502020204030204" pitchFamily="34" charset="0"/>
              </a:rPr>
            </a:br>
            <a:r>
              <a:rPr lang="en-US" sz="3200" b="0" i="0" u="none" strike="noStrike" baseline="0" dirty="0">
                <a:solidFill>
                  <a:srgbClr val="000000"/>
                </a:solidFill>
                <a:latin typeface="Calibri" panose="020F0502020204030204" pitchFamily="34" charset="0"/>
              </a:rPr>
              <a:t> </a:t>
            </a:r>
            <a:r>
              <a:rPr lang="en-US" sz="3200" b="1" i="0" u="none" strike="noStrike" baseline="0" dirty="0">
                <a:solidFill>
                  <a:srgbClr val="000000"/>
                </a:solidFill>
                <a:latin typeface="Calibri" panose="020F0502020204030204" pitchFamily="34" charset="0"/>
              </a:rPr>
              <a:t>Project Objectives</a:t>
            </a:r>
            <a:endParaRPr lang="en-US" sz="3200" dirty="0"/>
          </a:p>
        </p:txBody>
      </p:sp>
      <p:sp>
        <p:nvSpPr>
          <p:cNvPr id="3" name="Subtitle 2">
            <a:extLst>
              <a:ext uri="{FF2B5EF4-FFF2-40B4-BE49-F238E27FC236}">
                <a16:creationId xmlns:a16="http://schemas.microsoft.com/office/drawing/2014/main" id="{618847E3-3A3B-F4F4-EE9A-3045AFED1AA8}"/>
              </a:ext>
            </a:extLst>
          </p:cNvPr>
          <p:cNvSpPr>
            <a:spLocks noGrp="1"/>
          </p:cNvSpPr>
          <p:nvPr>
            <p:ph type="subTitle" idx="1"/>
          </p:nvPr>
        </p:nvSpPr>
        <p:spPr>
          <a:xfrm>
            <a:off x="2248677" y="2565918"/>
            <a:ext cx="8285583" cy="1772817"/>
          </a:xfrm>
        </p:spPr>
        <p:txBody>
          <a:bodyPr>
            <a:noAutofit/>
          </a:bodyPr>
          <a:lstStyle/>
          <a:p>
            <a:pPr marL="342900" indent="-342900" algn="l">
              <a:buFont typeface="Arial" panose="020B0604020202020204" pitchFamily="34" charset="0"/>
              <a:buChar char="•"/>
            </a:pPr>
            <a:r>
              <a:rPr lang="en-US" sz="2000" dirty="0">
                <a:latin typeface="Arial Narrow" panose="020B0606020202030204" pitchFamily="34" charset="0"/>
              </a:rPr>
              <a:t>Geographical Insights Analysis</a:t>
            </a:r>
          </a:p>
          <a:p>
            <a:pPr marL="342900" indent="-342900" algn="l">
              <a:buFont typeface="Arial" panose="020B0604020202020204" pitchFamily="34" charset="0"/>
              <a:buChar char="•"/>
            </a:pPr>
            <a:r>
              <a:rPr lang="en-US" sz="2000" dirty="0">
                <a:latin typeface="Arial Narrow" panose="020B0606020202030204" pitchFamily="34" charset="0"/>
              </a:rPr>
              <a:t>Pricing and Availability Analysis</a:t>
            </a:r>
          </a:p>
          <a:p>
            <a:pPr marL="342900" indent="-342900" algn="l">
              <a:buFont typeface="Arial" panose="020B0604020202020204" pitchFamily="34" charset="0"/>
              <a:buChar char="•"/>
            </a:pPr>
            <a:r>
              <a:rPr lang="en-US" sz="2000" dirty="0">
                <a:latin typeface="Arial Narrow" panose="020B0606020202030204" pitchFamily="34" charset="0"/>
              </a:rPr>
              <a:t>Host Performance Analysis</a:t>
            </a:r>
          </a:p>
          <a:p>
            <a:pPr marL="342900" indent="-342900" algn="l">
              <a:buFont typeface="Arial" panose="020B0604020202020204" pitchFamily="34" charset="0"/>
              <a:buChar char="•"/>
            </a:pPr>
            <a:r>
              <a:rPr lang="en-US" sz="2000" dirty="0">
                <a:latin typeface="Arial Narrow" panose="020B0606020202030204" pitchFamily="34" charset="0"/>
              </a:rPr>
              <a:t>Review Scores and Guest Satisfaction Analysis</a:t>
            </a:r>
          </a:p>
          <a:p>
            <a:pPr marL="342900" indent="-342900" algn="l">
              <a:buFont typeface="Arial" panose="020B0604020202020204" pitchFamily="34" charset="0"/>
              <a:buChar char="•"/>
            </a:pPr>
            <a:r>
              <a:rPr lang="en-US" sz="2000" dirty="0">
                <a:latin typeface="Arial Narrow" panose="020B0606020202030204" pitchFamily="34" charset="0"/>
              </a:rPr>
              <a:t>Property Type and Room Analysis</a:t>
            </a:r>
          </a:p>
        </p:txBody>
      </p:sp>
    </p:spTree>
    <p:extLst>
      <p:ext uri="{BB962C8B-B14F-4D97-AF65-F5344CB8AC3E}">
        <p14:creationId xmlns:p14="http://schemas.microsoft.com/office/powerpoint/2010/main" val="38243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7D88-E76A-40CA-BEB7-7DF29B4AFC54}"/>
              </a:ext>
            </a:extLst>
          </p:cNvPr>
          <p:cNvSpPr>
            <a:spLocks noGrp="1"/>
          </p:cNvSpPr>
          <p:nvPr>
            <p:ph type="title"/>
          </p:nvPr>
        </p:nvSpPr>
        <p:spPr>
          <a:xfrm>
            <a:off x="1371600" y="685800"/>
            <a:ext cx="9367935" cy="807098"/>
          </a:xfrm>
        </p:spPr>
        <p:txBody>
          <a:bodyPr>
            <a:normAutofit fontScale="90000"/>
          </a:bodyPr>
          <a:lstStyle/>
          <a:p>
            <a:r>
              <a:rPr lang="en-US" sz="4400" dirty="0">
                <a:latin typeface="Arial Narrow" panose="020B0606020202030204" pitchFamily="34" charset="0"/>
              </a:rPr>
              <a:t>1.Geographical Insights Analysis</a:t>
            </a:r>
            <a:br>
              <a:rPr lang="en-US" sz="4400" dirty="0">
                <a:latin typeface="Arial Narrow" panose="020B0606020202030204" pitchFamily="34" charset="0"/>
              </a:rPr>
            </a:br>
            <a:endParaRPr lang="en-US" dirty="0"/>
          </a:p>
        </p:txBody>
      </p:sp>
      <p:pic>
        <p:nvPicPr>
          <p:cNvPr id="5" name="Content Placeholder 4">
            <a:extLst>
              <a:ext uri="{FF2B5EF4-FFF2-40B4-BE49-F238E27FC236}">
                <a16:creationId xmlns:a16="http://schemas.microsoft.com/office/drawing/2014/main" id="{97CDCB3C-E458-CD93-AEAE-6874B3AC1AFB}"/>
              </a:ext>
            </a:extLst>
          </p:cNvPr>
          <p:cNvPicPr>
            <a:picLocks noGrp="1" noChangeAspect="1"/>
          </p:cNvPicPr>
          <p:nvPr>
            <p:ph idx="1"/>
          </p:nvPr>
        </p:nvPicPr>
        <p:blipFill>
          <a:blip r:embed="rId2"/>
          <a:stretch>
            <a:fillRect/>
          </a:stretch>
        </p:blipFill>
        <p:spPr>
          <a:xfrm>
            <a:off x="1184335" y="1716833"/>
            <a:ext cx="9191306" cy="5141167"/>
          </a:xfrm>
        </p:spPr>
      </p:pic>
    </p:spTree>
    <p:extLst>
      <p:ext uri="{BB962C8B-B14F-4D97-AF65-F5344CB8AC3E}">
        <p14:creationId xmlns:p14="http://schemas.microsoft.com/office/powerpoint/2010/main" val="143317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86FF-FED1-299B-034B-1F82F63B31E6}"/>
              </a:ext>
            </a:extLst>
          </p:cNvPr>
          <p:cNvSpPr>
            <a:spLocks noGrp="1"/>
          </p:cNvSpPr>
          <p:nvPr>
            <p:ph type="title"/>
          </p:nvPr>
        </p:nvSpPr>
        <p:spPr>
          <a:xfrm>
            <a:off x="1371600" y="685800"/>
            <a:ext cx="9601200" cy="797767"/>
          </a:xfrm>
        </p:spPr>
        <p:txBody>
          <a:bodyPr>
            <a:normAutofit fontScale="90000"/>
          </a:bodyPr>
          <a:lstStyle/>
          <a:p>
            <a:r>
              <a:rPr lang="en-US" sz="4400" dirty="0">
                <a:latin typeface="Arial Narrow" panose="020B0606020202030204" pitchFamily="34" charset="0"/>
              </a:rPr>
              <a:t>2.Pricing and Availability Analysis</a:t>
            </a:r>
            <a:br>
              <a:rPr lang="en-US" sz="4400" dirty="0">
                <a:latin typeface="Arial Narrow" panose="020B0606020202030204" pitchFamily="34" charset="0"/>
              </a:rPr>
            </a:br>
            <a:endParaRPr lang="en-US" dirty="0"/>
          </a:p>
        </p:txBody>
      </p:sp>
      <p:pic>
        <p:nvPicPr>
          <p:cNvPr id="5" name="Content Placeholder 4">
            <a:extLst>
              <a:ext uri="{FF2B5EF4-FFF2-40B4-BE49-F238E27FC236}">
                <a16:creationId xmlns:a16="http://schemas.microsoft.com/office/drawing/2014/main" id="{B43279C2-896F-6E05-3768-1E3B24A3A886}"/>
              </a:ext>
            </a:extLst>
          </p:cNvPr>
          <p:cNvPicPr>
            <a:picLocks noGrp="1" noChangeAspect="1"/>
          </p:cNvPicPr>
          <p:nvPr>
            <p:ph idx="1"/>
          </p:nvPr>
        </p:nvPicPr>
        <p:blipFill>
          <a:blip r:embed="rId2"/>
          <a:stretch>
            <a:fillRect/>
          </a:stretch>
        </p:blipFill>
        <p:spPr>
          <a:xfrm>
            <a:off x="1548883" y="1518913"/>
            <a:ext cx="9246636" cy="5115571"/>
          </a:xfrm>
        </p:spPr>
      </p:pic>
    </p:spTree>
    <p:extLst>
      <p:ext uri="{BB962C8B-B14F-4D97-AF65-F5344CB8AC3E}">
        <p14:creationId xmlns:p14="http://schemas.microsoft.com/office/powerpoint/2010/main" val="272222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AF95-CE48-0DF7-91BA-B517A8BFDAC5}"/>
              </a:ext>
            </a:extLst>
          </p:cNvPr>
          <p:cNvSpPr>
            <a:spLocks noGrp="1"/>
          </p:cNvSpPr>
          <p:nvPr>
            <p:ph type="title"/>
          </p:nvPr>
        </p:nvSpPr>
        <p:spPr>
          <a:xfrm>
            <a:off x="1371599" y="685800"/>
            <a:ext cx="9703837" cy="620486"/>
          </a:xfrm>
        </p:spPr>
        <p:txBody>
          <a:bodyPr>
            <a:normAutofit fontScale="90000"/>
          </a:bodyPr>
          <a:lstStyle/>
          <a:p>
            <a:r>
              <a:rPr lang="en-US" sz="4400" dirty="0">
                <a:latin typeface="Arial Narrow" panose="020B0606020202030204" pitchFamily="34" charset="0"/>
              </a:rPr>
              <a:t>3.Host Performance Analysis</a:t>
            </a:r>
            <a:br>
              <a:rPr lang="en-US" sz="4400" dirty="0">
                <a:latin typeface="Arial Narrow" panose="020B0606020202030204" pitchFamily="34" charset="0"/>
              </a:rPr>
            </a:br>
            <a:endParaRPr lang="en-US" dirty="0"/>
          </a:p>
        </p:txBody>
      </p:sp>
      <p:pic>
        <p:nvPicPr>
          <p:cNvPr id="5" name="Content Placeholder 4">
            <a:extLst>
              <a:ext uri="{FF2B5EF4-FFF2-40B4-BE49-F238E27FC236}">
                <a16:creationId xmlns:a16="http://schemas.microsoft.com/office/drawing/2014/main" id="{116F0B70-6EEB-25BF-FCB2-7BF70AF9AC1C}"/>
              </a:ext>
            </a:extLst>
          </p:cNvPr>
          <p:cNvPicPr>
            <a:picLocks noGrp="1" noChangeAspect="1"/>
          </p:cNvPicPr>
          <p:nvPr>
            <p:ph idx="1"/>
          </p:nvPr>
        </p:nvPicPr>
        <p:blipFill>
          <a:blip r:embed="rId2"/>
          <a:stretch>
            <a:fillRect/>
          </a:stretch>
        </p:blipFill>
        <p:spPr>
          <a:xfrm>
            <a:off x="1681884" y="1523905"/>
            <a:ext cx="9038989" cy="5072837"/>
          </a:xfrm>
        </p:spPr>
      </p:pic>
    </p:spTree>
    <p:extLst>
      <p:ext uri="{BB962C8B-B14F-4D97-AF65-F5344CB8AC3E}">
        <p14:creationId xmlns:p14="http://schemas.microsoft.com/office/powerpoint/2010/main" val="195944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BA9AF-3E9A-B47F-6518-70C9C9471EB5}"/>
              </a:ext>
            </a:extLst>
          </p:cNvPr>
          <p:cNvSpPr>
            <a:spLocks noGrp="1"/>
          </p:cNvSpPr>
          <p:nvPr>
            <p:ph type="title"/>
          </p:nvPr>
        </p:nvSpPr>
        <p:spPr>
          <a:xfrm>
            <a:off x="1371600" y="685800"/>
            <a:ext cx="9601200" cy="695131"/>
          </a:xfrm>
        </p:spPr>
        <p:txBody>
          <a:bodyPr>
            <a:normAutofit fontScale="90000"/>
          </a:bodyPr>
          <a:lstStyle/>
          <a:p>
            <a:r>
              <a:rPr lang="en-US" sz="4400" dirty="0">
                <a:latin typeface="Arial Narrow" panose="020B0606020202030204" pitchFamily="34" charset="0"/>
              </a:rPr>
              <a:t>4.Review Scores and Guest Satisfaction Analysis</a:t>
            </a:r>
            <a:br>
              <a:rPr lang="en-US" sz="4400" dirty="0">
                <a:latin typeface="Arial Narrow" panose="020B0606020202030204" pitchFamily="34" charset="0"/>
              </a:rPr>
            </a:br>
            <a:endParaRPr lang="en-US" dirty="0"/>
          </a:p>
        </p:txBody>
      </p:sp>
      <p:pic>
        <p:nvPicPr>
          <p:cNvPr id="5" name="Content Placeholder 4">
            <a:extLst>
              <a:ext uri="{FF2B5EF4-FFF2-40B4-BE49-F238E27FC236}">
                <a16:creationId xmlns:a16="http://schemas.microsoft.com/office/drawing/2014/main" id="{A69C2C34-0C00-6689-A928-72C46CDF62E3}"/>
              </a:ext>
            </a:extLst>
          </p:cNvPr>
          <p:cNvPicPr>
            <a:picLocks noGrp="1" noChangeAspect="1"/>
          </p:cNvPicPr>
          <p:nvPr>
            <p:ph idx="1"/>
          </p:nvPr>
        </p:nvPicPr>
        <p:blipFill>
          <a:blip r:embed="rId2"/>
          <a:stretch>
            <a:fillRect/>
          </a:stretch>
        </p:blipFill>
        <p:spPr>
          <a:xfrm>
            <a:off x="1632857" y="1571007"/>
            <a:ext cx="9041363" cy="5032157"/>
          </a:xfrm>
        </p:spPr>
      </p:pic>
    </p:spTree>
    <p:extLst>
      <p:ext uri="{BB962C8B-B14F-4D97-AF65-F5344CB8AC3E}">
        <p14:creationId xmlns:p14="http://schemas.microsoft.com/office/powerpoint/2010/main" val="115281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7735-872D-E9EB-87C4-98CCD919F781}"/>
              </a:ext>
            </a:extLst>
          </p:cNvPr>
          <p:cNvSpPr>
            <a:spLocks noGrp="1"/>
          </p:cNvSpPr>
          <p:nvPr>
            <p:ph type="title"/>
          </p:nvPr>
        </p:nvSpPr>
        <p:spPr>
          <a:xfrm>
            <a:off x="1371600" y="685800"/>
            <a:ext cx="9601200" cy="601824"/>
          </a:xfrm>
        </p:spPr>
        <p:txBody>
          <a:bodyPr>
            <a:normAutofit fontScale="90000"/>
          </a:bodyPr>
          <a:lstStyle/>
          <a:p>
            <a:r>
              <a:rPr lang="en-US" dirty="0"/>
              <a:t>5.</a:t>
            </a:r>
            <a:r>
              <a:rPr lang="en-US" sz="4400" dirty="0">
                <a:latin typeface="Arial Narrow" panose="020B0606020202030204" pitchFamily="34" charset="0"/>
              </a:rPr>
              <a:t> Property Type and Room Analysis</a:t>
            </a:r>
            <a:br>
              <a:rPr lang="en-US" sz="4400" dirty="0">
                <a:latin typeface="Arial Narrow" panose="020B0606020202030204" pitchFamily="34" charset="0"/>
              </a:rPr>
            </a:br>
            <a:endParaRPr lang="en-US" dirty="0"/>
          </a:p>
        </p:txBody>
      </p:sp>
      <p:pic>
        <p:nvPicPr>
          <p:cNvPr id="5" name="Content Placeholder 4">
            <a:extLst>
              <a:ext uri="{FF2B5EF4-FFF2-40B4-BE49-F238E27FC236}">
                <a16:creationId xmlns:a16="http://schemas.microsoft.com/office/drawing/2014/main" id="{D81E933C-26B4-5B76-4EB7-F1BE1F6F696D}"/>
              </a:ext>
            </a:extLst>
          </p:cNvPr>
          <p:cNvPicPr>
            <a:picLocks noGrp="1" noChangeAspect="1"/>
          </p:cNvPicPr>
          <p:nvPr>
            <p:ph idx="1"/>
          </p:nvPr>
        </p:nvPicPr>
        <p:blipFill>
          <a:blip r:embed="rId2"/>
          <a:stretch>
            <a:fillRect/>
          </a:stretch>
        </p:blipFill>
        <p:spPr>
          <a:xfrm>
            <a:off x="1856792" y="1539551"/>
            <a:ext cx="8952153" cy="4898467"/>
          </a:xfrm>
        </p:spPr>
      </p:pic>
    </p:spTree>
    <p:extLst>
      <p:ext uri="{BB962C8B-B14F-4D97-AF65-F5344CB8AC3E}">
        <p14:creationId xmlns:p14="http://schemas.microsoft.com/office/powerpoint/2010/main" val="296262864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{F67973FD-AFDA-4DF6-8C69-E6EA3F4CB9DC}tf10001105</Template>
  <TotalTime>74</TotalTime>
  <Words>344</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Calibri</vt:lpstr>
      <vt:lpstr>Franklin Gothic Book</vt:lpstr>
      <vt:lpstr>Crop</vt:lpstr>
      <vt:lpstr>  hotel aggregator  Analysis</vt:lpstr>
      <vt:lpstr>Problem statement</vt:lpstr>
      <vt:lpstr>  Dataset Description</vt:lpstr>
      <vt:lpstr>  Project Objectives</vt:lpstr>
      <vt:lpstr>1.Geographical Insights Analysis </vt:lpstr>
      <vt:lpstr>2.Pricing and Availability Analysis </vt:lpstr>
      <vt:lpstr>3.Host Performance Analysis </vt:lpstr>
      <vt:lpstr>4.Review Scores and Guest Satisfaction Analysis </vt:lpstr>
      <vt:lpstr>5. Property Type and Room Analysis </vt:lpstr>
      <vt:lpstr>Summary and 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hotel aggregator  Analysis</dc:title>
  <dc:creator>Admin</dc:creator>
  <cp:lastModifiedBy>Admin</cp:lastModifiedBy>
  <cp:revision>2</cp:revision>
  <dcterms:created xsi:type="dcterms:W3CDTF">2024-05-09T07:00:54Z</dcterms:created>
  <dcterms:modified xsi:type="dcterms:W3CDTF">2024-05-09T08:15:07Z</dcterms:modified>
</cp:coreProperties>
</file>