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17"/>
  </p:notesMasterIdLst>
  <p:sldIdLst>
    <p:sldId id="285" r:id="rId2"/>
    <p:sldId id="298" r:id="rId3"/>
    <p:sldId id="299" r:id="rId4"/>
    <p:sldId id="260" r:id="rId5"/>
    <p:sldId id="300" r:id="rId6"/>
    <p:sldId id="301" r:id="rId7"/>
    <p:sldId id="279" r:id="rId8"/>
    <p:sldId id="292" r:id="rId9"/>
    <p:sldId id="291" r:id="rId10"/>
    <p:sldId id="293" r:id="rId11"/>
    <p:sldId id="294" r:id="rId12"/>
    <p:sldId id="295" r:id="rId13"/>
    <p:sldId id="296" r:id="rId14"/>
    <p:sldId id="297" r:id="rId15"/>
    <p:sldId id="302"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D31"/>
    <a:srgbClr val="F97396"/>
    <a:srgbClr val="00A1F1"/>
    <a:srgbClr val="F7F7F7"/>
    <a:srgbClr val="F5F5F5"/>
    <a:srgbClr val="FFFFFF"/>
    <a:srgbClr val="FAFAFC"/>
    <a:srgbClr val="F6F6F8"/>
    <a:srgbClr val="F1F2F5"/>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3086" autoAdjust="0"/>
  </p:normalViewPr>
  <p:slideViewPr>
    <p:cSldViewPr snapToGrid="0">
      <p:cViewPr>
        <p:scale>
          <a:sx n="75" d="100"/>
          <a:sy n="75" d="100"/>
        </p:scale>
        <p:origin x="946" y="19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902197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258900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421886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7518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217500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69125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419703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296526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380261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33821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95001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214898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80261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496680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193697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3" name="图片占位符 12">
            <a:extLst>
              <a:ext uri="{FF2B5EF4-FFF2-40B4-BE49-F238E27FC236}">
                <a16:creationId xmlns:a16="http://schemas.microsoft.com/office/drawing/2014/main" id="{DDCBDD63-1177-44D3-90F9-83E1282B0B60}"/>
              </a:ext>
            </a:extLst>
          </p:cNvPr>
          <p:cNvSpPr>
            <a:spLocks noGrp="1"/>
          </p:cNvSpPr>
          <p:nvPr>
            <p:ph type="pic" sz="quarter" idx="10"/>
          </p:nvPr>
        </p:nvSpPr>
        <p:spPr>
          <a:xfrm>
            <a:off x="1485899" y="2755900"/>
            <a:ext cx="1706480" cy="1706480"/>
          </a:xfrm>
          <a:custGeom>
            <a:avLst/>
            <a:gdLst>
              <a:gd name="connsiteX0" fmla="*/ 853241 w 1706480"/>
              <a:gd name="connsiteY0" fmla="*/ 0 h 1706480"/>
              <a:gd name="connsiteX1" fmla="*/ 1706480 w 1706480"/>
              <a:gd name="connsiteY1" fmla="*/ 0 h 1706480"/>
              <a:gd name="connsiteX2" fmla="*/ 1706480 w 1706480"/>
              <a:gd name="connsiteY2" fmla="*/ 853240 h 1706480"/>
              <a:gd name="connsiteX3" fmla="*/ 853240 w 1706480"/>
              <a:gd name="connsiteY3" fmla="*/ 1706480 h 1706480"/>
              <a:gd name="connsiteX4" fmla="*/ 0 w 1706480"/>
              <a:gd name="connsiteY4" fmla="*/ 853240 h 1706480"/>
              <a:gd name="connsiteX5" fmla="*/ 1 w 1706480"/>
              <a:gd name="connsiteY5" fmla="*/ 853240 h 1706480"/>
              <a:gd name="connsiteX6" fmla="*/ 853241 w 1706480"/>
              <a:gd name="connsiteY6" fmla="*/ 0 h 170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480" h="1706480">
                <a:moveTo>
                  <a:pt x="853241" y="0"/>
                </a:moveTo>
                <a:lnTo>
                  <a:pt x="1706480" y="0"/>
                </a:lnTo>
                <a:lnTo>
                  <a:pt x="1706480" y="853240"/>
                </a:lnTo>
                <a:cubicBezTo>
                  <a:pt x="1706480" y="1324471"/>
                  <a:pt x="1324471" y="1706480"/>
                  <a:pt x="853240" y="1706480"/>
                </a:cubicBezTo>
                <a:cubicBezTo>
                  <a:pt x="382009" y="1706480"/>
                  <a:pt x="0" y="1324471"/>
                  <a:pt x="0" y="853240"/>
                </a:cubicBezTo>
                <a:lnTo>
                  <a:pt x="1" y="853240"/>
                </a:lnTo>
                <a:cubicBezTo>
                  <a:pt x="1" y="382009"/>
                  <a:pt x="382010" y="0"/>
                  <a:pt x="853241" y="0"/>
                </a:cubicBez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A6F58EE4-5B4F-44D1-902A-236A096A327D}"/>
              </a:ext>
            </a:extLst>
          </p:cNvPr>
          <p:cNvSpPr>
            <a:spLocks noGrp="1"/>
          </p:cNvSpPr>
          <p:nvPr>
            <p:ph type="pic" sz="quarter" idx="11"/>
          </p:nvPr>
        </p:nvSpPr>
        <p:spPr>
          <a:xfrm>
            <a:off x="3990473" y="2755900"/>
            <a:ext cx="1706480" cy="1706480"/>
          </a:xfrm>
          <a:custGeom>
            <a:avLst/>
            <a:gdLst>
              <a:gd name="connsiteX0" fmla="*/ 853241 w 1706480"/>
              <a:gd name="connsiteY0" fmla="*/ 0 h 1706480"/>
              <a:gd name="connsiteX1" fmla="*/ 1706480 w 1706480"/>
              <a:gd name="connsiteY1" fmla="*/ 0 h 1706480"/>
              <a:gd name="connsiteX2" fmla="*/ 1706480 w 1706480"/>
              <a:gd name="connsiteY2" fmla="*/ 853240 h 1706480"/>
              <a:gd name="connsiteX3" fmla="*/ 853240 w 1706480"/>
              <a:gd name="connsiteY3" fmla="*/ 1706480 h 1706480"/>
              <a:gd name="connsiteX4" fmla="*/ 0 w 1706480"/>
              <a:gd name="connsiteY4" fmla="*/ 853240 h 1706480"/>
              <a:gd name="connsiteX5" fmla="*/ 1 w 1706480"/>
              <a:gd name="connsiteY5" fmla="*/ 853240 h 1706480"/>
              <a:gd name="connsiteX6" fmla="*/ 853241 w 1706480"/>
              <a:gd name="connsiteY6" fmla="*/ 0 h 170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480" h="1706480">
                <a:moveTo>
                  <a:pt x="853241" y="0"/>
                </a:moveTo>
                <a:lnTo>
                  <a:pt x="1706480" y="0"/>
                </a:lnTo>
                <a:lnTo>
                  <a:pt x="1706480" y="853240"/>
                </a:lnTo>
                <a:cubicBezTo>
                  <a:pt x="1706480" y="1324471"/>
                  <a:pt x="1324471" y="1706480"/>
                  <a:pt x="853240" y="1706480"/>
                </a:cubicBezTo>
                <a:cubicBezTo>
                  <a:pt x="382009" y="1706480"/>
                  <a:pt x="0" y="1324471"/>
                  <a:pt x="0" y="853240"/>
                </a:cubicBezTo>
                <a:lnTo>
                  <a:pt x="1" y="853240"/>
                </a:lnTo>
                <a:cubicBezTo>
                  <a:pt x="1" y="382009"/>
                  <a:pt x="382010" y="0"/>
                  <a:pt x="853241" y="0"/>
                </a:cubicBez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E4867E8D-4CDE-4A96-B007-E07A0359AA70}"/>
              </a:ext>
            </a:extLst>
          </p:cNvPr>
          <p:cNvSpPr>
            <a:spLocks noGrp="1"/>
          </p:cNvSpPr>
          <p:nvPr>
            <p:ph type="pic" sz="quarter" idx="12"/>
          </p:nvPr>
        </p:nvSpPr>
        <p:spPr>
          <a:xfrm>
            <a:off x="6495047" y="2755900"/>
            <a:ext cx="1706480" cy="1706480"/>
          </a:xfrm>
          <a:custGeom>
            <a:avLst/>
            <a:gdLst>
              <a:gd name="connsiteX0" fmla="*/ 853241 w 1706480"/>
              <a:gd name="connsiteY0" fmla="*/ 0 h 1706480"/>
              <a:gd name="connsiteX1" fmla="*/ 1706480 w 1706480"/>
              <a:gd name="connsiteY1" fmla="*/ 0 h 1706480"/>
              <a:gd name="connsiteX2" fmla="*/ 1706480 w 1706480"/>
              <a:gd name="connsiteY2" fmla="*/ 853240 h 1706480"/>
              <a:gd name="connsiteX3" fmla="*/ 853240 w 1706480"/>
              <a:gd name="connsiteY3" fmla="*/ 1706480 h 1706480"/>
              <a:gd name="connsiteX4" fmla="*/ 0 w 1706480"/>
              <a:gd name="connsiteY4" fmla="*/ 853240 h 1706480"/>
              <a:gd name="connsiteX5" fmla="*/ 1 w 1706480"/>
              <a:gd name="connsiteY5" fmla="*/ 853240 h 1706480"/>
              <a:gd name="connsiteX6" fmla="*/ 853241 w 1706480"/>
              <a:gd name="connsiteY6" fmla="*/ 0 h 170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480" h="1706480">
                <a:moveTo>
                  <a:pt x="853241" y="0"/>
                </a:moveTo>
                <a:lnTo>
                  <a:pt x="1706480" y="0"/>
                </a:lnTo>
                <a:lnTo>
                  <a:pt x="1706480" y="853240"/>
                </a:lnTo>
                <a:cubicBezTo>
                  <a:pt x="1706480" y="1324471"/>
                  <a:pt x="1324471" y="1706480"/>
                  <a:pt x="853240" y="1706480"/>
                </a:cubicBezTo>
                <a:cubicBezTo>
                  <a:pt x="382009" y="1706480"/>
                  <a:pt x="0" y="1324471"/>
                  <a:pt x="0" y="853240"/>
                </a:cubicBezTo>
                <a:lnTo>
                  <a:pt x="1" y="853240"/>
                </a:lnTo>
                <a:cubicBezTo>
                  <a:pt x="1" y="382009"/>
                  <a:pt x="382010" y="0"/>
                  <a:pt x="853241" y="0"/>
                </a:cubicBez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4275CC7C-0311-42CF-A568-114C4476D63D}"/>
              </a:ext>
            </a:extLst>
          </p:cNvPr>
          <p:cNvSpPr>
            <a:spLocks noGrp="1"/>
          </p:cNvSpPr>
          <p:nvPr>
            <p:ph type="pic" sz="quarter" idx="13"/>
          </p:nvPr>
        </p:nvSpPr>
        <p:spPr>
          <a:xfrm>
            <a:off x="8999620" y="2755900"/>
            <a:ext cx="1706480" cy="1706480"/>
          </a:xfrm>
          <a:custGeom>
            <a:avLst/>
            <a:gdLst>
              <a:gd name="connsiteX0" fmla="*/ 853241 w 1706480"/>
              <a:gd name="connsiteY0" fmla="*/ 0 h 1706480"/>
              <a:gd name="connsiteX1" fmla="*/ 1706480 w 1706480"/>
              <a:gd name="connsiteY1" fmla="*/ 0 h 1706480"/>
              <a:gd name="connsiteX2" fmla="*/ 1706480 w 1706480"/>
              <a:gd name="connsiteY2" fmla="*/ 853240 h 1706480"/>
              <a:gd name="connsiteX3" fmla="*/ 853240 w 1706480"/>
              <a:gd name="connsiteY3" fmla="*/ 1706480 h 1706480"/>
              <a:gd name="connsiteX4" fmla="*/ 0 w 1706480"/>
              <a:gd name="connsiteY4" fmla="*/ 853240 h 1706480"/>
              <a:gd name="connsiteX5" fmla="*/ 1 w 1706480"/>
              <a:gd name="connsiteY5" fmla="*/ 853240 h 1706480"/>
              <a:gd name="connsiteX6" fmla="*/ 853241 w 1706480"/>
              <a:gd name="connsiteY6" fmla="*/ 0 h 170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6480" h="1706480">
                <a:moveTo>
                  <a:pt x="853241" y="0"/>
                </a:moveTo>
                <a:lnTo>
                  <a:pt x="1706480" y="0"/>
                </a:lnTo>
                <a:lnTo>
                  <a:pt x="1706480" y="853240"/>
                </a:lnTo>
                <a:cubicBezTo>
                  <a:pt x="1706480" y="1324471"/>
                  <a:pt x="1324471" y="1706480"/>
                  <a:pt x="853240" y="1706480"/>
                </a:cubicBezTo>
                <a:cubicBezTo>
                  <a:pt x="382009" y="1706480"/>
                  <a:pt x="0" y="1324471"/>
                  <a:pt x="0" y="853240"/>
                </a:cubicBezTo>
                <a:lnTo>
                  <a:pt x="1" y="853240"/>
                </a:lnTo>
                <a:cubicBezTo>
                  <a:pt x="1" y="382009"/>
                  <a:pt x="382010" y="0"/>
                  <a:pt x="85324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4918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F11C0F55-6AE2-4F31-9B24-3B2C8F5616C6}"/>
              </a:ext>
            </a:extLst>
          </p:cNvPr>
          <p:cNvSpPr>
            <a:spLocks noGrp="1"/>
          </p:cNvSpPr>
          <p:nvPr>
            <p:ph type="pic" sz="quarter" idx="10"/>
          </p:nvPr>
        </p:nvSpPr>
        <p:spPr>
          <a:xfrm>
            <a:off x="1567543" y="2294357"/>
            <a:ext cx="2287814" cy="2420194"/>
          </a:xfrm>
          <a:custGeom>
            <a:avLst/>
            <a:gdLst>
              <a:gd name="connsiteX0" fmla="*/ 0 w 2287814"/>
              <a:gd name="connsiteY0" fmla="*/ 0 h 2420194"/>
              <a:gd name="connsiteX1" fmla="*/ 2287814 w 2287814"/>
              <a:gd name="connsiteY1" fmla="*/ 0 h 2420194"/>
              <a:gd name="connsiteX2" fmla="*/ 2287814 w 2287814"/>
              <a:gd name="connsiteY2" fmla="*/ 2420194 h 2420194"/>
              <a:gd name="connsiteX3" fmla="*/ 0 w 2287814"/>
              <a:gd name="connsiteY3" fmla="*/ 2420194 h 2420194"/>
            </a:gdLst>
            <a:ahLst/>
            <a:cxnLst>
              <a:cxn ang="0">
                <a:pos x="connsiteX0" y="connsiteY0"/>
              </a:cxn>
              <a:cxn ang="0">
                <a:pos x="connsiteX1" y="connsiteY1"/>
              </a:cxn>
              <a:cxn ang="0">
                <a:pos x="connsiteX2" y="connsiteY2"/>
              </a:cxn>
              <a:cxn ang="0">
                <a:pos x="connsiteX3" y="connsiteY3"/>
              </a:cxn>
            </a:cxnLst>
            <a:rect l="l" t="t" r="r" b="b"/>
            <a:pathLst>
              <a:path w="2287814" h="2420194">
                <a:moveTo>
                  <a:pt x="0" y="0"/>
                </a:moveTo>
                <a:lnTo>
                  <a:pt x="2287814" y="0"/>
                </a:lnTo>
                <a:lnTo>
                  <a:pt x="2287814" y="2420194"/>
                </a:lnTo>
                <a:lnTo>
                  <a:pt x="0" y="2420194"/>
                </a:lnTo>
                <a:close/>
              </a:path>
            </a:pathLst>
          </a:custGeom>
        </p:spPr>
        <p:txBody>
          <a:bodyPr wrap="square">
            <a:noAutofit/>
          </a:bodyPr>
          <a:lstStyle/>
          <a:p>
            <a:endParaRPr lang="zh-CN" altLang="en-US"/>
          </a:p>
        </p:txBody>
      </p:sp>
      <p:sp>
        <p:nvSpPr>
          <p:cNvPr id="10" name="图片占位符 9">
            <a:extLst>
              <a:ext uri="{FF2B5EF4-FFF2-40B4-BE49-F238E27FC236}">
                <a16:creationId xmlns:a16="http://schemas.microsoft.com/office/drawing/2014/main" id="{B8EBACA9-4AAE-4FF2-8E3B-317ED515CA2A}"/>
              </a:ext>
            </a:extLst>
          </p:cNvPr>
          <p:cNvSpPr>
            <a:spLocks noGrp="1"/>
          </p:cNvSpPr>
          <p:nvPr>
            <p:ph type="pic" sz="quarter" idx="11"/>
          </p:nvPr>
        </p:nvSpPr>
        <p:spPr>
          <a:xfrm>
            <a:off x="4952093" y="2294357"/>
            <a:ext cx="2287814" cy="2420194"/>
          </a:xfrm>
          <a:custGeom>
            <a:avLst/>
            <a:gdLst>
              <a:gd name="connsiteX0" fmla="*/ 0 w 2287814"/>
              <a:gd name="connsiteY0" fmla="*/ 0 h 2420194"/>
              <a:gd name="connsiteX1" fmla="*/ 2287814 w 2287814"/>
              <a:gd name="connsiteY1" fmla="*/ 0 h 2420194"/>
              <a:gd name="connsiteX2" fmla="*/ 2287814 w 2287814"/>
              <a:gd name="connsiteY2" fmla="*/ 2420194 h 2420194"/>
              <a:gd name="connsiteX3" fmla="*/ 0 w 2287814"/>
              <a:gd name="connsiteY3" fmla="*/ 2420194 h 2420194"/>
            </a:gdLst>
            <a:ahLst/>
            <a:cxnLst>
              <a:cxn ang="0">
                <a:pos x="connsiteX0" y="connsiteY0"/>
              </a:cxn>
              <a:cxn ang="0">
                <a:pos x="connsiteX1" y="connsiteY1"/>
              </a:cxn>
              <a:cxn ang="0">
                <a:pos x="connsiteX2" y="connsiteY2"/>
              </a:cxn>
              <a:cxn ang="0">
                <a:pos x="connsiteX3" y="connsiteY3"/>
              </a:cxn>
            </a:cxnLst>
            <a:rect l="l" t="t" r="r" b="b"/>
            <a:pathLst>
              <a:path w="2287814" h="2420194">
                <a:moveTo>
                  <a:pt x="0" y="0"/>
                </a:moveTo>
                <a:lnTo>
                  <a:pt x="2287814" y="0"/>
                </a:lnTo>
                <a:lnTo>
                  <a:pt x="2287814" y="2420194"/>
                </a:lnTo>
                <a:lnTo>
                  <a:pt x="0" y="242019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A0C9E946-E83C-4FA6-870F-0142C58E5971}"/>
              </a:ext>
            </a:extLst>
          </p:cNvPr>
          <p:cNvSpPr>
            <a:spLocks noGrp="1"/>
          </p:cNvSpPr>
          <p:nvPr>
            <p:ph type="pic" sz="quarter" idx="12"/>
          </p:nvPr>
        </p:nvSpPr>
        <p:spPr>
          <a:xfrm>
            <a:off x="8336645" y="2294357"/>
            <a:ext cx="2287814" cy="2420194"/>
          </a:xfrm>
          <a:custGeom>
            <a:avLst/>
            <a:gdLst>
              <a:gd name="connsiteX0" fmla="*/ 0 w 2287814"/>
              <a:gd name="connsiteY0" fmla="*/ 0 h 2420194"/>
              <a:gd name="connsiteX1" fmla="*/ 2287814 w 2287814"/>
              <a:gd name="connsiteY1" fmla="*/ 0 h 2420194"/>
              <a:gd name="connsiteX2" fmla="*/ 2287814 w 2287814"/>
              <a:gd name="connsiteY2" fmla="*/ 2420194 h 2420194"/>
              <a:gd name="connsiteX3" fmla="*/ 0 w 2287814"/>
              <a:gd name="connsiteY3" fmla="*/ 2420194 h 2420194"/>
            </a:gdLst>
            <a:ahLst/>
            <a:cxnLst>
              <a:cxn ang="0">
                <a:pos x="connsiteX0" y="connsiteY0"/>
              </a:cxn>
              <a:cxn ang="0">
                <a:pos x="connsiteX1" y="connsiteY1"/>
              </a:cxn>
              <a:cxn ang="0">
                <a:pos x="connsiteX2" y="connsiteY2"/>
              </a:cxn>
              <a:cxn ang="0">
                <a:pos x="connsiteX3" y="connsiteY3"/>
              </a:cxn>
            </a:cxnLst>
            <a:rect l="l" t="t" r="r" b="b"/>
            <a:pathLst>
              <a:path w="2287814" h="2420194">
                <a:moveTo>
                  <a:pt x="0" y="0"/>
                </a:moveTo>
                <a:lnTo>
                  <a:pt x="2287814" y="0"/>
                </a:lnTo>
                <a:lnTo>
                  <a:pt x="2287814" y="2420194"/>
                </a:lnTo>
                <a:lnTo>
                  <a:pt x="0" y="242019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76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2FE2AEF3-1062-458A-BEC8-316ECBC4E7A4}"/>
              </a:ext>
            </a:extLst>
          </p:cNvPr>
          <p:cNvSpPr>
            <a:spLocks noGrp="1"/>
          </p:cNvSpPr>
          <p:nvPr>
            <p:ph type="pic" sz="quarter" idx="10"/>
          </p:nvPr>
        </p:nvSpPr>
        <p:spPr>
          <a:xfrm>
            <a:off x="1019175" y="2160588"/>
            <a:ext cx="3247146" cy="1727200"/>
          </a:xfrm>
          <a:custGeom>
            <a:avLst/>
            <a:gdLst>
              <a:gd name="connsiteX0" fmla="*/ 0 w 3247146"/>
              <a:gd name="connsiteY0" fmla="*/ 0 h 1727200"/>
              <a:gd name="connsiteX1" fmla="*/ 3247146 w 3247146"/>
              <a:gd name="connsiteY1" fmla="*/ 0 h 1727200"/>
              <a:gd name="connsiteX2" fmla="*/ 3247146 w 3247146"/>
              <a:gd name="connsiteY2" fmla="*/ 1727200 h 1727200"/>
              <a:gd name="connsiteX3" fmla="*/ 0 w 3247146"/>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3247146" h="1727200">
                <a:moveTo>
                  <a:pt x="0" y="0"/>
                </a:moveTo>
                <a:lnTo>
                  <a:pt x="3247146" y="0"/>
                </a:lnTo>
                <a:lnTo>
                  <a:pt x="3247146" y="1727200"/>
                </a:lnTo>
                <a:lnTo>
                  <a:pt x="0" y="1727200"/>
                </a:lnTo>
                <a:close/>
              </a:path>
            </a:pathLst>
          </a:custGeom>
        </p:spPr>
        <p:txBody>
          <a:bodyPr wrap="square">
            <a:noAutofit/>
          </a:bodyPr>
          <a:lstStyle/>
          <a:p>
            <a:endParaRPr lang="zh-CN" altLang="en-US"/>
          </a:p>
        </p:txBody>
      </p:sp>
      <p:sp>
        <p:nvSpPr>
          <p:cNvPr id="10" name="图片占位符 9">
            <a:extLst>
              <a:ext uri="{FF2B5EF4-FFF2-40B4-BE49-F238E27FC236}">
                <a16:creationId xmlns:a16="http://schemas.microsoft.com/office/drawing/2014/main" id="{B616E8BD-51A0-4E3D-B9AE-F69B82875ABE}"/>
              </a:ext>
            </a:extLst>
          </p:cNvPr>
          <p:cNvSpPr>
            <a:spLocks noGrp="1"/>
          </p:cNvSpPr>
          <p:nvPr>
            <p:ph type="pic" sz="quarter" idx="11"/>
          </p:nvPr>
        </p:nvSpPr>
        <p:spPr>
          <a:xfrm>
            <a:off x="4472427" y="4094163"/>
            <a:ext cx="3247146" cy="1727200"/>
          </a:xfrm>
          <a:custGeom>
            <a:avLst/>
            <a:gdLst>
              <a:gd name="connsiteX0" fmla="*/ 0 w 3247146"/>
              <a:gd name="connsiteY0" fmla="*/ 0 h 1727200"/>
              <a:gd name="connsiteX1" fmla="*/ 3247146 w 3247146"/>
              <a:gd name="connsiteY1" fmla="*/ 0 h 1727200"/>
              <a:gd name="connsiteX2" fmla="*/ 3247146 w 3247146"/>
              <a:gd name="connsiteY2" fmla="*/ 1727200 h 1727200"/>
              <a:gd name="connsiteX3" fmla="*/ 0 w 3247146"/>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3247146" h="1727200">
                <a:moveTo>
                  <a:pt x="0" y="0"/>
                </a:moveTo>
                <a:lnTo>
                  <a:pt x="3247146" y="0"/>
                </a:lnTo>
                <a:lnTo>
                  <a:pt x="3247146" y="1727200"/>
                </a:lnTo>
                <a:lnTo>
                  <a:pt x="0" y="1727200"/>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C886ED18-A6C2-48E7-AB05-CE6A6182E22B}"/>
              </a:ext>
            </a:extLst>
          </p:cNvPr>
          <p:cNvSpPr>
            <a:spLocks noGrp="1"/>
          </p:cNvSpPr>
          <p:nvPr>
            <p:ph type="pic" sz="quarter" idx="12"/>
          </p:nvPr>
        </p:nvSpPr>
        <p:spPr>
          <a:xfrm>
            <a:off x="7925679" y="2160588"/>
            <a:ext cx="3247146" cy="1727200"/>
          </a:xfrm>
          <a:custGeom>
            <a:avLst/>
            <a:gdLst>
              <a:gd name="connsiteX0" fmla="*/ 0 w 3247146"/>
              <a:gd name="connsiteY0" fmla="*/ 0 h 1727200"/>
              <a:gd name="connsiteX1" fmla="*/ 3247146 w 3247146"/>
              <a:gd name="connsiteY1" fmla="*/ 0 h 1727200"/>
              <a:gd name="connsiteX2" fmla="*/ 3247146 w 3247146"/>
              <a:gd name="connsiteY2" fmla="*/ 1727200 h 1727200"/>
              <a:gd name="connsiteX3" fmla="*/ 0 w 3247146"/>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3247146" h="1727200">
                <a:moveTo>
                  <a:pt x="0" y="0"/>
                </a:moveTo>
                <a:lnTo>
                  <a:pt x="3247146" y="0"/>
                </a:lnTo>
                <a:lnTo>
                  <a:pt x="3247146" y="1727200"/>
                </a:lnTo>
                <a:lnTo>
                  <a:pt x="0" y="1727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7152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51956ADD-8657-4D2E-9ADD-C575C6D0EF4D}"/>
              </a:ext>
            </a:extLst>
          </p:cNvPr>
          <p:cNvSpPr>
            <a:spLocks noGrp="1"/>
          </p:cNvSpPr>
          <p:nvPr>
            <p:ph type="pic" sz="quarter" idx="10"/>
          </p:nvPr>
        </p:nvSpPr>
        <p:spPr>
          <a:xfrm>
            <a:off x="1833118" y="2042955"/>
            <a:ext cx="2053082" cy="2381570"/>
          </a:xfrm>
          <a:custGeom>
            <a:avLst/>
            <a:gdLst>
              <a:gd name="connsiteX0" fmla="*/ 1026541 w 2053082"/>
              <a:gd name="connsiteY0" fmla="*/ 0 h 2381570"/>
              <a:gd name="connsiteX1" fmla="*/ 2053082 w 2053082"/>
              <a:gd name="connsiteY1" fmla="*/ 513271 h 2381570"/>
              <a:gd name="connsiteX2" fmla="*/ 2053082 w 2053082"/>
              <a:gd name="connsiteY2" fmla="*/ 1868300 h 2381570"/>
              <a:gd name="connsiteX3" fmla="*/ 1026541 w 2053082"/>
              <a:gd name="connsiteY3" fmla="*/ 2381570 h 2381570"/>
              <a:gd name="connsiteX4" fmla="*/ 0 w 2053082"/>
              <a:gd name="connsiteY4" fmla="*/ 1868300 h 2381570"/>
              <a:gd name="connsiteX5" fmla="*/ 0 w 2053082"/>
              <a:gd name="connsiteY5" fmla="*/ 513271 h 238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3082" h="2381570">
                <a:moveTo>
                  <a:pt x="1026541" y="0"/>
                </a:moveTo>
                <a:lnTo>
                  <a:pt x="2053082" y="513271"/>
                </a:lnTo>
                <a:lnTo>
                  <a:pt x="2053082" y="1868300"/>
                </a:lnTo>
                <a:lnTo>
                  <a:pt x="1026541" y="2381570"/>
                </a:lnTo>
                <a:lnTo>
                  <a:pt x="0" y="1868300"/>
                </a:lnTo>
                <a:lnTo>
                  <a:pt x="0" y="513271"/>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1FF0A973-C809-4F5B-B9EB-65A75714DBE3}"/>
              </a:ext>
            </a:extLst>
          </p:cNvPr>
          <p:cNvSpPr>
            <a:spLocks noGrp="1"/>
          </p:cNvSpPr>
          <p:nvPr>
            <p:ph type="pic" sz="quarter" idx="11"/>
          </p:nvPr>
        </p:nvSpPr>
        <p:spPr>
          <a:xfrm>
            <a:off x="8305800" y="2042957"/>
            <a:ext cx="2053082" cy="2381570"/>
          </a:xfrm>
          <a:custGeom>
            <a:avLst/>
            <a:gdLst>
              <a:gd name="connsiteX0" fmla="*/ 1026541 w 2053082"/>
              <a:gd name="connsiteY0" fmla="*/ 0 h 2381570"/>
              <a:gd name="connsiteX1" fmla="*/ 2053082 w 2053082"/>
              <a:gd name="connsiteY1" fmla="*/ 513271 h 2381570"/>
              <a:gd name="connsiteX2" fmla="*/ 2053082 w 2053082"/>
              <a:gd name="connsiteY2" fmla="*/ 1868300 h 2381570"/>
              <a:gd name="connsiteX3" fmla="*/ 1026541 w 2053082"/>
              <a:gd name="connsiteY3" fmla="*/ 2381570 h 2381570"/>
              <a:gd name="connsiteX4" fmla="*/ 0 w 2053082"/>
              <a:gd name="connsiteY4" fmla="*/ 1868300 h 2381570"/>
              <a:gd name="connsiteX5" fmla="*/ 0 w 2053082"/>
              <a:gd name="connsiteY5" fmla="*/ 513271 h 238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3082" h="2381570">
                <a:moveTo>
                  <a:pt x="1026541" y="0"/>
                </a:moveTo>
                <a:lnTo>
                  <a:pt x="2053082" y="513271"/>
                </a:lnTo>
                <a:lnTo>
                  <a:pt x="2053082" y="1868300"/>
                </a:lnTo>
                <a:lnTo>
                  <a:pt x="1026541" y="2381570"/>
                </a:lnTo>
                <a:lnTo>
                  <a:pt x="0" y="1868300"/>
                </a:lnTo>
                <a:lnTo>
                  <a:pt x="0" y="513271"/>
                </a:lnTo>
                <a:close/>
              </a:path>
            </a:pathLst>
          </a:custGeom>
        </p:spPr>
        <p:txBody>
          <a:bodyPr wrap="square">
            <a:noAutofit/>
          </a:bodyPr>
          <a:lstStyle/>
          <a:p>
            <a:endParaRPr lang="zh-CN" altLang="en-US"/>
          </a:p>
        </p:txBody>
      </p:sp>
      <p:sp>
        <p:nvSpPr>
          <p:cNvPr id="9" name="图片占位符 8">
            <a:extLst>
              <a:ext uri="{FF2B5EF4-FFF2-40B4-BE49-F238E27FC236}">
                <a16:creationId xmlns:a16="http://schemas.microsoft.com/office/drawing/2014/main" id="{FF9E29E0-4A41-4091-9FC4-DEB2E2CA2CFB}"/>
              </a:ext>
            </a:extLst>
          </p:cNvPr>
          <p:cNvSpPr>
            <a:spLocks noGrp="1"/>
          </p:cNvSpPr>
          <p:nvPr>
            <p:ph type="pic" sz="quarter" idx="12"/>
          </p:nvPr>
        </p:nvSpPr>
        <p:spPr>
          <a:xfrm>
            <a:off x="0" y="0"/>
            <a:ext cx="12192000" cy="3233738"/>
          </a:xfrm>
          <a:custGeom>
            <a:avLst/>
            <a:gdLst>
              <a:gd name="connsiteX0" fmla="*/ 0 w 12192000"/>
              <a:gd name="connsiteY0" fmla="*/ 0 h 3233738"/>
              <a:gd name="connsiteX1" fmla="*/ 12192000 w 12192000"/>
              <a:gd name="connsiteY1" fmla="*/ 0 h 3233738"/>
              <a:gd name="connsiteX2" fmla="*/ 12192000 w 12192000"/>
              <a:gd name="connsiteY2" fmla="*/ 3233738 h 3233738"/>
              <a:gd name="connsiteX3" fmla="*/ 0 w 12192000"/>
              <a:gd name="connsiteY3" fmla="*/ 3233738 h 3233738"/>
            </a:gdLst>
            <a:ahLst/>
            <a:cxnLst>
              <a:cxn ang="0">
                <a:pos x="connsiteX0" y="connsiteY0"/>
              </a:cxn>
              <a:cxn ang="0">
                <a:pos x="connsiteX1" y="connsiteY1"/>
              </a:cxn>
              <a:cxn ang="0">
                <a:pos x="connsiteX2" y="connsiteY2"/>
              </a:cxn>
              <a:cxn ang="0">
                <a:pos x="connsiteX3" y="connsiteY3"/>
              </a:cxn>
            </a:cxnLst>
            <a:rect l="l" t="t" r="r" b="b"/>
            <a:pathLst>
              <a:path w="12192000" h="3233738">
                <a:moveTo>
                  <a:pt x="0" y="0"/>
                </a:moveTo>
                <a:lnTo>
                  <a:pt x="12192000" y="0"/>
                </a:lnTo>
                <a:lnTo>
                  <a:pt x="12192000" y="3233738"/>
                </a:lnTo>
                <a:lnTo>
                  <a:pt x="0" y="323373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24468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77CE97E6-DB66-41F1-AA70-7E2AFE2803BB}"/>
              </a:ext>
            </a:extLst>
          </p:cNvPr>
          <p:cNvSpPr>
            <a:spLocks noGrp="1"/>
          </p:cNvSpPr>
          <p:nvPr>
            <p:ph type="pic" sz="quarter" idx="10"/>
          </p:nvPr>
        </p:nvSpPr>
        <p:spPr>
          <a:xfrm>
            <a:off x="2466242" y="2118934"/>
            <a:ext cx="1769054" cy="2052099"/>
          </a:xfrm>
          <a:custGeom>
            <a:avLst/>
            <a:gdLst>
              <a:gd name="connsiteX0" fmla="*/ 884527 w 1769054"/>
              <a:gd name="connsiteY0" fmla="*/ 0 h 2052099"/>
              <a:gd name="connsiteX1" fmla="*/ 1769054 w 1769054"/>
              <a:gd name="connsiteY1" fmla="*/ 442264 h 2052099"/>
              <a:gd name="connsiteX2" fmla="*/ 1769054 w 1769054"/>
              <a:gd name="connsiteY2" fmla="*/ 1609836 h 2052099"/>
              <a:gd name="connsiteX3" fmla="*/ 884527 w 1769054"/>
              <a:gd name="connsiteY3" fmla="*/ 2052099 h 2052099"/>
              <a:gd name="connsiteX4" fmla="*/ 0 w 1769054"/>
              <a:gd name="connsiteY4" fmla="*/ 1609836 h 2052099"/>
              <a:gd name="connsiteX5" fmla="*/ 0 w 1769054"/>
              <a:gd name="connsiteY5" fmla="*/ 442264 h 205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9054" h="2052099">
                <a:moveTo>
                  <a:pt x="884527" y="0"/>
                </a:moveTo>
                <a:lnTo>
                  <a:pt x="1769054" y="442264"/>
                </a:lnTo>
                <a:lnTo>
                  <a:pt x="1769054" y="1609836"/>
                </a:lnTo>
                <a:lnTo>
                  <a:pt x="884527" y="2052099"/>
                </a:lnTo>
                <a:lnTo>
                  <a:pt x="0" y="1609836"/>
                </a:lnTo>
                <a:lnTo>
                  <a:pt x="0" y="44226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5F2A38D2-21A1-4D91-99C5-E0F48C566D4F}"/>
              </a:ext>
            </a:extLst>
          </p:cNvPr>
          <p:cNvSpPr>
            <a:spLocks noGrp="1"/>
          </p:cNvSpPr>
          <p:nvPr>
            <p:ph type="pic" sz="quarter" idx="11"/>
          </p:nvPr>
        </p:nvSpPr>
        <p:spPr>
          <a:xfrm>
            <a:off x="1500886" y="3862541"/>
            <a:ext cx="1769054" cy="2052099"/>
          </a:xfrm>
          <a:custGeom>
            <a:avLst/>
            <a:gdLst>
              <a:gd name="connsiteX0" fmla="*/ 884527 w 1769054"/>
              <a:gd name="connsiteY0" fmla="*/ 0 h 2052099"/>
              <a:gd name="connsiteX1" fmla="*/ 1769054 w 1769054"/>
              <a:gd name="connsiteY1" fmla="*/ 442264 h 2052099"/>
              <a:gd name="connsiteX2" fmla="*/ 1769054 w 1769054"/>
              <a:gd name="connsiteY2" fmla="*/ 1609836 h 2052099"/>
              <a:gd name="connsiteX3" fmla="*/ 884527 w 1769054"/>
              <a:gd name="connsiteY3" fmla="*/ 2052099 h 2052099"/>
              <a:gd name="connsiteX4" fmla="*/ 0 w 1769054"/>
              <a:gd name="connsiteY4" fmla="*/ 1609836 h 2052099"/>
              <a:gd name="connsiteX5" fmla="*/ 0 w 1769054"/>
              <a:gd name="connsiteY5" fmla="*/ 442264 h 205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9054" h="2052099">
                <a:moveTo>
                  <a:pt x="884527" y="0"/>
                </a:moveTo>
                <a:lnTo>
                  <a:pt x="1769054" y="442264"/>
                </a:lnTo>
                <a:lnTo>
                  <a:pt x="1769054" y="1609836"/>
                </a:lnTo>
                <a:lnTo>
                  <a:pt x="884527" y="2052099"/>
                </a:lnTo>
                <a:lnTo>
                  <a:pt x="0" y="1609836"/>
                </a:lnTo>
                <a:lnTo>
                  <a:pt x="0" y="442264"/>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A175440C-0FFA-4F39-A8B2-A8D1C77879DE}"/>
              </a:ext>
            </a:extLst>
          </p:cNvPr>
          <p:cNvSpPr>
            <a:spLocks noGrp="1"/>
          </p:cNvSpPr>
          <p:nvPr>
            <p:ph type="pic" sz="quarter" idx="12"/>
          </p:nvPr>
        </p:nvSpPr>
        <p:spPr>
          <a:xfrm>
            <a:off x="3431596" y="3862542"/>
            <a:ext cx="1769054" cy="2052099"/>
          </a:xfrm>
          <a:custGeom>
            <a:avLst/>
            <a:gdLst>
              <a:gd name="connsiteX0" fmla="*/ 884527 w 1769054"/>
              <a:gd name="connsiteY0" fmla="*/ 0 h 2052099"/>
              <a:gd name="connsiteX1" fmla="*/ 1769054 w 1769054"/>
              <a:gd name="connsiteY1" fmla="*/ 442264 h 2052099"/>
              <a:gd name="connsiteX2" fmla="*/ 1769054 w 1769054"/>
              <a:gd name="connsiteY2" fmla="*/ 1609836 h 2052099"/>
              <a:gd name="connsiteX3" fmla="*/ 884527 w 1769054"/>
              <a:gd name="connsiteY3" fmla="*/ 2052099 h 2052099"/>
              <a:gd name="connsiteX4" fmla="*/ 0 w 1769054"/>
              <a:gd name="connsiteY4" fmla="*/ 1609836 h 2052099"/>
              <a:gd name="connsiteX5" fmla="*/ 0 w 1769054"/>
              <a:gd name="connsiteY5" fmla="*/ 442264 h 205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9054" h="2052099">
                <a:moveTo>
                  <a:pt x="884527" y="0"/>
                </a:moveTo>
                <a:lnTo>
                  <a:pt x="1769054" y="442264"/>
                </a:lnTo>
                <a:lnTo>
                  <a:pt x="1769054" y="1609836"/>
                </a:lnTo>
                <a:lnTo>
                  <a:pt x="884527" y="2052099"/>
                </a:lnTo>
                <a:lnTo>
                  <a:pt x="0" y="1609836"/>
                </a:lnTo>
                <a:lnTo>
                  <a:pt x="0" y="44226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42867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a:extLst>
              <a:ext uri="{FF2B5EF4-FFF2-40B4-BE49-F238E27FC236}">
                <a16:creationId xmlns:a16="http://schemas.microsoft.com/office/drawing/2014/main" id="{785575DD-C93F-4C0F-BF42-0E706EAE12CF}"/>
              </a:ext>
            </a:extLst>
          </p:cNvPr>
          <p:cNvSpPr>
            <a:spLocks noGrp="1"/>
          </p:cNvSpPr>
          <p:nvPr>
            <p:ph type="pic" sz="quarter" idx="10"/>
          </p:nvPr>
        </p:nvSpPr>
        <p:spPr>
          <a:xfrm>
            <a:off x="6223780" y="2222834"/>
            <a:ext cx="2230856" cy="2802954"/>
          </a:xfrm>
          <a:custGeom>
            <a:avLst/>
            <a:gdLst>
              <a:gd name="connsiteX0" fmla="*/ 0 w 2230856"/>
              <a:gd name="connsiteY0" fmla="*/ 0 h 2802954"/>
              <a:gd name="connsiteX1" fmla="*/ 2230856 w 2230856"/>
              <a:gd name="connsiteY1" fmla="*/ 0 h 2802954"/>
              <a:gd name="connsiteX2" fmla="*/ 2230856 w 2230856"/>
              <a:gd name="connsiteY2" fmla="*/ 2802954 h 2802954"/>
              <a:gd name="connsiteX3" fmla="*/ 0 w 2230856"/>
              <a:gd name="connsiteY3" fmla="*/ 2802954 h 2802954"/>
            </a:gdLst>
            <a:ahLst/>
            <a:cxnLst>
              <a:cxn ang="0">
                <a:pos x="connsiteX0" y="connsiteY0"/>
              </a:cxn>
              <a:cxn ang="0">
                <a:pos x="connsiteX1" y="connsiteY1"/>
              </a:cxn>
              <a:cxn ang="0">
                <a:pos x="connsiteX2" y="connsiteY2"/>
              </a:cxn>
              <a:cxn ang="0">
                <a:pos x="connsiteX3" y="connsiteY3"/>
              </a:cxn>
            </a:cxnLst>
            <a:rect l="l" t="t" r="r" b="b"/>
            <a:pathLst>
              <a:path w="2230856" h="2802954">
                <a:moveTo>
                  <a:pt x="0" y="0"/>
                </a:moveTo>
                <a:lnTo>
                  <a:pt x="2230856" y="0"/>
                </a:lnTo>
                <a:lnTo>
                  <a:pt x="2230856" y="2802954"/>
                </a:lnTo>
                <a:lnTo>
                  <a:pt x="0" y="2802954"/>
                </a:lnTo>
                <a:close/>
              </a:path>
            </a:pathLst>
          </a:custGeom>
        </p:spPr>
        <p:txBody>
          <a:bodyPr wrap="square">
            <a:noAutofit/>
          </a:bodyPr>
          <a:lstStyle/>
          <a:p>
            <a:endParaRPr lang="zh-CN" altLang="en-US"/>
          </a:p>
        </p:txBody>
      </p:sp>
      <p:sp>
        <p:nvSpPr>
          <p:cNvPr id="8" name="图片占位符 7">
            <a:extLst>
              <a:ext uri="{FF2B5EF4-FFF2-40B4-BE49-F238E27FC236}">
                <a16:creationId xmlns:a16="http://schemas.microsoft.com/office/drawing/2014/main" id="{6DD0BCAF-5388-4CAA-AAEF-1CBE78213263}"/>
              </a:ext>
            </a:extLst>
          </p:cNvPr>
          <p:cNvSpPr>
            <a:spLocks noGrp="1"/>
          </p:cNvSpPr>
          <p:nvPr>
            <p:ph type="pic" sz="quarter" idx="11"/>
          </p:nvPr>
        </p:nvSpPr>
        <p:spPr>
          <a:xfrm>
            <a:off x="8710194" y="2222834"/>
            <a:ext cx="2230856" cy="2802954"/>
          </a:xfrm>
          <a:custGeom>
            <a:avLst/>
            <a:gdLst>
              <a:gd name="connsiteX0" fmla="*/ 0 w 2230856"/>
              <a:gd name="connsiteY0" fmla="*/ 0 h 2802954"/>
              <a:gd name="connsiteX1" fmla="*/ 2230856 w 2230856"/>
              <a:gd name="connsiteY1" fmla="*/ 0 h 2802954"/>
              <a:gd name="connsiteX2" fmla="*/ 2230856 w 2230856"/>
              <a:gd name="connsiteY2" fmla="*/ 2802954 h 2802954"/>
              <a:gd name="connsiteX3" fmla="*/ 0 w 2230856"/>
              <a:gd name="connsiteY3" fmla="*/ 2802954 h 2802954"/>
            </a:gdLst>
            <a:ahLst/>
            <a:cxnLst>
              <a:cxn ang="0">
                <a:pos x="connsiteX0" y="connsiteY0"/>
              </a:cxn>
              <a:cxn ang="0">
                <a:pos x="connsiteX1" y="connsiteY1"/>
              </a:cxn>
              <a:cxn ang="0">
                <a:pos x="connsiteX2" y="connsiteY2"/>
              </a:cxn>
              <a:cxn ang="0">
                <a:pos x="connsiteX3" y="connsiteY3"/>
              </a:cxn>
            </a:cxnLst>
            <a:rect l="l" t="t" r="r" b="b"/>
            <a:pathLst>
              <a:path w="2230856" h="2802954">
                <a:moveTo>
                  <a:pt x="0" y="0"/>
                </a:moveTo>
                <a:lnTo>
                  <a:pt x="2230856" y="0"/>
                </a:lnTo>
                <a:lnTo>
                  <a:pt x="2230856" y="2802954"/>
                </a:lnTo>
                <a:lnTo>
                  <a:pt x="0" y="280295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7059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0" r:id="rId3"/>
    <p:sldLayoutId id="2147483659" r:id="rId4"/>
    <p:sldLayoutId id="2147483658" r:id="rId5"/>
    <p:sldLayoutId id="2147483657" r:id="rId6"/>
    <p:sldLayoutId id="2147483656" r:id="rId7"/>
    <p:sldLayoutId id="2147483655" r:id="rId8"/>
    <p:sldLayoutId id="214748365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hyperlink" Target="https://www.pptstore.net/author/&#34923;&#38271;&#35044;&#30701;/" TargetMode="Externa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hyperlink" Target="https://www.pptstore.net/author/&#34923;&#38271;&#35044;&#30701;/" TargetMode="Externa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notesSlide" Target="../notesSlides/notesSlide2.xml"/><Relationship Id="rId5" Type="http://schemas.openxmlformats.org/officeDocument/2006/relationships/tags" Target="../tags/tag9.xml"/><Relationship Id="rId10"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036498" y="514350"/>
            <a:ext cx="6119004" cy="578477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55AAF16-BB59-4471-A93E-0C2F0712218E}"/>
              </a:ext>
            </a:extLst>
          </p:cNvPr>
          <p:cNvSpPr/>
          <p:nvPr/>
        </p:nvSpPr>
        <p:spPr>
          <a:xfrm>
            <a:off x="7477124" y="1949159"/>
            <a:ext cx="1371493" cy="113877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539162"/>
            <a:ext cx="5505236" cy="147098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BE4D0A4-6388-4739-A725-C2DE461327D1}"/>
              </a:ext>
            </a:extLst>
          </p:cNvPr>
          <p:cNvSpPr/>
          <p:nvPr/>
        </p:nvSpPr>
        <p:spPr>
          <a:xfrm>
            <a:off x="3387566" y="1931087"/>
            <a:ext cx="1781543" cy="119441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3387569" y="1949362"/>
            <a:ext cx="5416868" cy="1138773"/>
          </a:xfrm>
          <a:prstGeom prst="rect">
            <a:avLst/>
          </a:prstGeom>
          <a:noFill/>
        </p:spPr>
        <p:txBody>
          <a:bodyPr wrap="none" rtlCol="0">
            <a:spAutoFit/>
            <a:scene3d>
              <a:camera prst="orthographicFront"/>
              <a:lightRig rig="threePt" dir="t"/>
            </a:scene3d>
            <a:sp3d contourW="12700"/>
          </a:bodyPr>
          <a:lstStyle/>
          <a:p>
            <a:pPr algn="ctr"/>
            <a:r>
              <a:rPr lang="zh-CN" altLang="en-US" sz="6800" b="1" dirty="0">
                <a:latin typeface="微软雅黑" panose="020B0503020204020204" pitchFamily="34" charset="-122"/>
                <a:ea typeface="微软雅黑" panose="020B0503020204020204" pitchFamily="34" charset="-122"/>
              </a:rPr>
              <a:t>视频数据分析</a:t>
            </a: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336270" y="3064148"/>
            <a:ext cx="5519461"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年度百大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视频数据分析平台</a:t>
            </a:r>
          </a:p>
        </p:txBody>
      </p:sp>
      <p:grpSp>
        <p:nvGrpSpPr>
          <p:cNvPr id="20" name="组合 19">
            <a:extLst>
              <a:ext uri="{FF2B5EF4-FFF2-40B4-BE49-F238E27FC236}">
                <a16:creationId xmlns:a16="http://schemas.microsoft.com/office/drawing/2014/main" id="{E223F72C-7D64-476E-925E-C97F65034C4D}"/>
              </a:ext>
            </a:extLst>
          </p:cNvPr>
          <p:cNvGrpSpPr/>
          <p:nvPr/>
        </p:nvGrpSpPr>
        <p:grpSpPr>
          <a:xfrm>
            <a:off x="3521037" y="3746413"/>
            <a:ext cx="5149927" cy="605694"/>
            <a:chOff x="3521037" y="3746413"/>
            <a:chExt cx="5149927" cy="605694"/>
          </a:xfrm>
        </p:grpSpPr>
        <p:sp>
          <p:nvSpPr>
            <p:cNvPr id="6" name="矩形 5">
              <a:extLst>
                <a:ext uri="{FF2B5EF4-FFF2-40B4-BE49-F238E27FC236}">
                  <a16:creationId xmlns:a16="http://schemas.microsoft.com/office/drawing/2014/main" id="{7BAB8C09-0981-4C7C-91FC-D50EDE9D6967}"/>
                </a:ext>
              </a:extLst>
            </p:cNvPr>
            <p:cNvSpPr/>
            <p:nvPr/>
          </p:nvSpPr>
          <p:spPr>
            <a:xfrm>
              <a:off x="3521037" y="3746413"/>
              <a:ext cx="5149927" cy="605694"/>
            </a:xfrm>
            <a:prstGeom prst="rect">
              <a:avLst/>
            </a:prstGeom>
            <a:solidFill>
              <a:srgbClr val="F68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PA-文本框 8">
              <a:extLst>
                <a:ext uri="{FF2B5EF4-FFF2-40B4-BE49-F238E27FC236}">
                  <a16:creationId xmlns:a16="http://schemas.microsoft.com/office/drawing/2014/main" id="{4529483C-C671-446E-B4CC-BB796F5A8E32}"/>
                </a:ext>
              </a:extLst>
            </p:cNvPr>
            <p:cNvSpPr txBox="1"/>
            <p:nvPr>
              <p:custDataLst>
                <p:tags r:id="rId3"/>
              </p:custDataLst>
            </p:nvPr>
          </p:nvSpPr>
          <p:spPr>
            <a:xfrm>
              <a:off x="3596640" y="3828887"/>
              <a:ext cx="4978400" cy="461665"/>
            </a:xfrm>
            <a:prstGeom prst="rect">
              <a:avLst/>
            </a:prstGeom>
            <a:noFill/>
          </p:spPr>
          <p:txBody>
            <a:bodyPr wrap="square" rtlCol="0">
              <a:spAutoFit/>
              <a:scene3d>
                <a:camera prst="orthographicFront"/>
                <a:lightRig rig="threePt" dir="t"/>
              </a:scene3d>
              <a:sp3d contourW="12700"/>
            </a:bodyPr>
            <a:lstStyle/>
            <a:p>
              <a:pPr algn="dist"/>
              <a:r>
                <a:rPr lang="zh-CN" altLang="en-US" sz="2400" dirty="0">
                  <a:solidFill>
                    <a:schemeClr val="bg1"/>
                  </a:solidFill>
                  <a:latin typeface="微软雅黑" panose="020B0503020204020204" pitchFamily="34" charset="-122"/>
                  <a:ea typeface="微软雅黑" panose="020B0503020204020204" pitchFamily="34" charset="-122"/>
                </a:rPr>
                <a:t>答辩人：杨国杰 指导老师：陶建兵</a:t>
              </a:r>
            </a:p>
          </p:txBody>
        </p:sp>
      </p:grpSp>
      <p:sp>
        <p:nvSpPr>
          <p:cNvPr id="12" name="矩形 11">
            <a:extLst>
              <a:ext uri="{FF2B5EF4-FFF2-40B4-BE49-F238E27FC236}">
                <a16:creationId xmlns:a16="http://schemas.microsoft.com/office/drawing/2014/main" id="{4C906816-F98B-46B8-9DA9-B315CD17E20C}"/>
              </a:ext>
            </a:extLst>
          </p:cNvPr>
          <p:cNvSpPr/>
          <p:nvPr/>
        </p:nvSpPr>
        <p:spPr bwMode="auto">
          <a:xfrm>
            <a:off x="3453455" y="4438106"/>
            <a:ext cx="5350979" cy="29482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lumMod val="50000"/>
                  </a:schemeClr>
                </a:solidFill>
                <a:latin typeface="Segoe UI" panose="020B0502040204020203" pitchFamily="34" charset="0"/>
                <a:cs typeface="Segoe UI" panose="020B0502040204020203" pitchFamily="34" charset="0"/>
              </a:rPr>
              <a:t>大数据第二小组</a:t>
            </a:r>
            <a:r>
              <a:rPr lang="en-US" altLang="zh-CN" sz="1200" dirty="0">
                <a:solidFill>
                  <a:schemeClr val="bg1">
                    <a:lumMod val="50000"/>
                  </a:schemeClr>
                </a:solidFill>
                <a:latin typeface="Segoe UI" panose="020B0502040204020203" pitchFamily="34" charset="0"/>
                <a:cs typeface="Segoe UI" panose="020B0502040204020203" pitchFamily="34" charset="0"/>
              </a:rPr>
              <a:t>		</a:t>
            </a:r>
            <a:r>
              <a:rPr lang="zh-CN" altLang="en-US" sz="1200" dirty="0">
                <a:solidFill>
                  <a:schemeClr val="bg1">
                    <a:lumMod val="50000"/>
                  </a:schemeClr>
                </a:solidFill>
                <a:latin typeface="Segoe UI" panose="020B0502040204020203" pitchFamily="34" charset="0"/>
                <a:cs typeface="Segoe UI" panose="020B0502040204020203" pitchFamily="34" charset="0"/>
              </a:rPr>
              <a:t>组员：董晨露   李晖茜   陈真如   解沁林   马韵佳</a:t>
            </a:r>
            <a:endParaRPr lang="en-US" altLang="zh-CN" sz="1200" dirty="0">
              <a:solidFill>
                <a:schemeClr val="bg1">
                  <a:lumMod val="50000"/>
                </a:schemeClr>
              </a:solidFill>
              <a:latin typeface="Segoe UI" panose="020B0502040204020203" pitchFamily="34" charset="0"/>
              <a:cs typeface="Segoe UI" panose="020B0502040204020203" pitchFamily="34" charset="0"/>
            </a:endParaRPr>
          </a:p>
        </p:txBody>
      </p:sp>
      <p:sp>
        <p:nvSpPr>
          <p:cNvPr id="15" name="任意多边形: 形状 14">
            <a:hlinkClick r:id="rId6"/>
            <a:extLst>
              <a:ext uri="{FF2B5EF4-FFF2-40B4-BE49-F238E27FC236}">
                <a16:creationId xmlns:a16="http://schemas.microsoft.com/office/drawing/2014/main" id="{38429A35-C732-46E4-8B78-AC5A739F41D4}"/>
              </a:ext>
            </a:extLst>
          </p:cNvPr>
          <p:cNvSpPr/>
          <p:nvPr/>
        </p:nvSpPr>
        <p:spPr>
          <a:xfrm>
            <a:off x="5756899" y="5839406"/>
            <a:ext cx="678202" cy="339102"/>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作者QQ： 394222199">
            <a:extLst>
              <a:ext uri="{FF2B5EF4-FFF2-40B4-BE49-F238E27FC236}">
                <a16:creationId xmlns:a16="http://schemas.microsoft.com/office/drawing/2014/main" id="{1DF7D5BE-51BF-4760-AAE3-D7D1E99B5482}"/>
              </a:ext>
            </a:extLst>
          </p:cNvPr>
          <p:cNvSpPr/>
          <p:nvPr/>
        </p:nvSpPr>
        <p:spPr>
          <a:xfrm rot="16200000">
            <a:off x="8819394" y="2739450"/>
            <a:ext cx="506913" cy="253457"/>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3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down)">
                                      <p:cBhvr>
                                        <p:cTn id="14" dur="500"/>
                                        <p:tgtEl>
                                          <p:spTgt spid="10"/>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2" grpId="0"/>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4273229" y="589177"/>
            <a:ext cx="3645550"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latin typeface="微软雅黑" panose="020B0503020204020204" pitchFamily="34" charset="-122"/>
                <a:ea typeface="微软雅黑" panose="020B0503020204020204" pitchFamily="34" charset="-122"/>
              </a:rPr>
              <a:t>UP</a:t>
            </a:r>
            <a:r>
              <a:rPr lang="zh-CN" altLang="en-US" sz="3200" b="1" dirty="0">
                <a:latin typeface="微软雅黑" panose="020B0503020204020204" pitchFamily="34" charset="-122"/>
                <a:ea typeface="微软雅黑" panose="020B0503020204020204" pitchFamily="34" charset="-122"/>
              </a:rPr>
              <a:t>主商业价值总榜</a:t>
            </a:r>
          </a:p>
        </p:txBody>
      </p:sp>
      <p:grpSp>
        <p:nvGrpSpPr>
          <p:cNvPr id="3" name="组合 2">
            <a:extLst>
              <a:ext uri="{FF2B5EF4-FFF2-40B4-BE49-F238E27FC236}">
                <a16:creationId xmlns:a16="http://schemas.microsoft.com/office/drawing/2014/main" id="{B7D486F7-7C25-4600-A3A6-9091C11DA87D}"/>
              </a:ext>
            </a:extLst>
          </p:cNvPr>
          <p:cNvGrpSpPr/>
          <p:nvPr/>
        </p:nvGrpSpPr>
        <p:grpSpPr>
          <a:xfrm>
            <a:off x="7325360" y="1955849"/>
            <a:ext cx="4866640" cy="3935263"/>
            <a:chOff x="6900042" y="1881566"/>
            <a:chExt cx="4781102" cy="3859776"/>
          </a:xfrm>
        </p:grpSpPr>
        <p:sp>
          <p:nvSpPr>
            <p:cNvPr id="10" name="矩形 9">
              <a:extLst>
                <a:ext uri="{FF2B5EF4-FFF2-40B4-BE49-F238E27FC236}">
                  <a16:creationId xmlns:a16="http://schemas.microsoft.com/office/drawing/2014/main" id="{79823598-231E-4369-8704-6A55B4828B84}"/>
                </a:ext>
              </a:extLst>
            </p:cNvPr>
            <p:cNvSpPr/>
            <p:nvPr/>
          </p:nvSpPr>
          <p:spPr bwMode="auto">
            <a:xfrm>
              <a:off x="6900042" y="1881566"/>
              <a:ext cx="4781102" cy="3859776"/>
            </a:xfrm>
            <a:prstGeom prst="rect">
              <a:avLst/>
            </a:prstGeom>
            <a:solidFill>
              <a:schemeClr val="tx1">
                <a:lumMod val="75000"/>
                <a:lumOff val="25000"/>
                <a:alpha val="71000"/>
              </a:schemeClr>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sp>
          <p:nvSpPr>
            <p:cNvPr id="8" name="文本框 7">
              <a:extLst>
                <a:ext uri="{FF2B5EF4-FFF2-40B4-BE49-F238E27FC236}">
                  <a16:creationId xmlns:a16="http://schemas.microsoft.com/office/drawing/2014/main" id="{343916EB-52C7-4A0E-A0FA-A15AA6790BA8}"/>
                </a:ext>
              </a:extLst>
            </p:cNvPr>
            <p:cNvSpPr txBox="1"/>
            <p:nvPr/>
          </p:nvSpPr>
          <p:spPr>
            <a:xfrm>
              <a:off x="7329243" y="3132555"/>
              <a:ext cx="4152271" cy="1357798"/>
            </a:xfrm>
            <a:prstGeom prst="rect">
              <a:avLst/>
            </a:prstGeom>
            <a:noFill/>
          </p:spPr>
          <p:txBody>
            <a:bodyPr wrap="square" rtlCol="0">
              <a:spAutoFit/>
            </a:bodyPr>
            <a:lstStyle/>
            <a:p>
              <a:pPr algn="ctr">
                <a:lnSpc>
                  <a:spcPct val="120000"/>
                </a:lnSpc>
              </a:pPr>
              <a:r>
                <a:rPr lang="zh-CN" altLang="en-US" sz="2000" dirty="0">
                  <a:solidFill>
                    <a:schemeClr val="bg1"/>
                  </a:solidFill>
                  <a:latin typeface="+mn-ea"/>
                  <a:cs typeface="Segoe UI" panose="020B0502040204020203" pitchFamily="34" charset="0"/>
                </a:rPr>
                <a:t>显示</a:t>
              </a:r>
              <a:r>
                <a:rPr lang="en-US" altLang="zh-CN" sz="2000" dirty="0">
                  <a:solidFill>
                    <a:schemeClr val="bg1"/>
                  </a:solidFill>
                  <a:latin typeface="+mn-ea"/>
                  <a:cs typeface="Segoe UI" panose="020B0502040204020203" pitchFamily="34" charset="0"/>
                </a:rPr>
                <a:t>100</a:t>
              </a:r>
              <a:r>
                <a:rPr lang="zh-CN" altLang="en-US" sz="2000" dirty="0">
                  <a:solidFill>
                    <a:schemeClr val="bg1"/>
                  </a:solidFill>
                  <a:latin typeface="+mn-ea"/>
                  <a:cs typeface="Segoe UI" panose="020B0502040204020203" pitchFamily="34" charset="0"/>
                </a:rPr>
                <a:t>个</a:t>
              </a:r>
              <a:r>
                <a:rPr lang="en-US" altLang="zh-CN" sz="2000" dirty="0">
                  <a:solidFill>
                    <a:schemeClr val="bg1"/>
                  </a:solidFill>
                  <a:latin typeface="+mn-ea"/>
                  <a:cs typeface="Segoe UI" panose="020B0502040204020203" pitchFamily="34" charset="0"/>
                </a:rPr>
                <a:t>UP</a:t>
              </a:r>
              <a:r>
                <a:rPr lang="zh-CN" altLang="en-US" sz="2000" dirty="0">
                  <a:solidFill>
                    <a:schemeClr val="bg1"/>
                  </a:solidFill>
                  <a:latin typeface="+mn-ea"/>
                  <a:cs typeface="Segoe UI" panose="020B0502040204020203" pitchFamily="34" charset="0"/>
                </a:rPr>
                <a:t>主的</a:t>
              </a:r>
              <a:r>
                <a:rPr lang="zh-CN" altLang="en-US" sz="2400" b="1" dirty="0">
                  <a:solidFill>
                    <a:schemeClr val="bg1"/>
                  </a:solidFill>
                  <a:latin typeface="+mn-ea"/>
                  <a:cs typeface="Segoe UI" panose="020B0502040204020203" pitchFamily="34" charset="0"/>
                </a:rPr>
                <a:t>总评论量、总弹幕量、总点赞量、总投币数、总收藏数</a:t>
              </a:r>
              <a:r>
                <a:rPr lang="zh-CN" altLang="en-US" sz="2000" dirty="0">
                  <a:solidFill>
                    <a:schemeClr val="bg1"/>
                  </a:solidFill>
                  <a:latin typeface="+mn-ea"/>
                  <a:cs typeface="Segoe UI" panose="020B0502040204020203" pitchFamily="34" charset="0"/>
                </a:rPr>
                <a:t>五条不同颜色的折线</a:t>
              </a:r>
              <a:endParaRPr lang="en-US" altLang="zh-CN" sz="2000" dirty="0">
                <a:solidFill>
                  <a:schemeClr val="bg1"/>
                </a:solidFill>
                <a:latin typeface="+mn-ea"/>
                <a:cs typeface="Segoe UI" panose="020B0502040204020203" pitchFamily="34" charset="0"/>
              </a:endParaRPr>
            </a:p>
          </p:txBody>
        </p:sp>
      </p:grpSp>
      <p:pic>
        <p:nvPicPr>
          <p:cNvPr id="12" name="图片 11">
            <a:extLst>
              <a:ext uri="{FF2B5EF4-FFF2-40B4-BE49-F238E27FC236}">
                <a16:creationId xmlns:a16="http://schemas.microsoft.com/office/drawing/2014/main" id="{69389BD2-E6BE-4CFF-904E-4D44A231A729}"/>
              </a:ext>
            </a:extLst>
          </p:cNvPr>
          <p:cNvPicPr>
            <a:picLocks noChangeAspect="1"/>
          </p:cNvPicPr>
          <p:nvPr/>
        </p:nvPicPr>
        <p:blipFill rotWithShape="1">
          <a:blip r:embed="rId4">
            <a:extLst>
              <a:ext uri="{28A0092B-C50C-407E-A947-70E740481C1C}">
                <a14:useLocalDpi xmlns:a14="http://schemas.microsoft.com/office/drawing/2010/main" val="0"/>
              </a:ext>
            </a:extLst>
          </a:blip>
          <a:srcRect l="25971" r="7997"/>
          <a:stretch/>
        </p:blipFill>
        <p:spPr>
          <a:xfrm>
            <a:off x="0" y="1173952"/>
            <a:ext cx="7325360" cy="5499058"/>
          </a:xfrm>
          <a:prstGeom prst="rect">
            <a:avLst/>
          </a:prstGeom>
        </p:spPr>
      </p:pic>
    </p:spTree>
    <p:extLst>
      <p:ext uri="{BB962C8B-B14F-4D97-AF65-F5344CB8AC3E}">
        <p14:creationId xmlns:p14="http://schemas.microsoft.com/office/powerpoint/2010/main" val="285899044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3492566" y="589177"/>
            <a:ext cx="5206875" cy="584775"/>
          </a:xfrm>
          <a:prstGeom prst="rect">
            <a:avLst/>
          </a:prstGeom>
          <a:noFill/>
        </p:spPr>
        <p:txBody>
          <a:bodyPr wrap="none" rtlCol="0">
            <a:spAutoFit/>
            <a:scene3d>
              <a:camera prst="orthographicFront"/>
              <a:lightRig rig="threePt" dir="t"/>
            </a:scene3d>
            <a:sp3d contourW="12700"/>
          </a:bodyPr>
          <a:lstStyle/>
          <a:p>
            <a:pPr algn="ctr"/>
            <a:r>
              <a:rPr lang="en-US" altLang="zh-CN" sz="3200" b="1" dirty="0">
                <a:latin typeface="微软雅黑" panose="020B0503020204020204" pitchFamily="34" charset="-122"/>
                <a:ea typeface="微软雅黑" panose="020B0503020204020204" pitchFamily="34" charset="-122"/>
              </a:rPr>
              <a:t>BILIBILI</a:t>
            </a:r>
            <a:r>
              <a:rPr lang="zh-CN" altLang="en-US" sz="3200" b="1" dirty="0">
                <a:latin typeface="微软雅黑" panose="020B0503020204020204" pitchFamily="34" charset="-122"/>
                <a:ea typeface="微软雅黑" panose="020B0503020204020204" pitchFamily="34" charset="-122"/>
              </a:rPr>
              <a:t>百大</a:t>
            </a:r>
            <a:r>
              <a:rPr lang="en-US" altLang="zh-CN" sz="3200" b="1" dirty="0">
                <a:latin typeface="微软雅黑" panose="020B0503020204020204" pitchFamily="34" charset="-122"/>
                <a:ea typeface="微软雅黑" panose="020B0503020204020204" pitchFamily="34" charset="-122"/>
              </a:rPr>
              <a:t>UP</a:t>
            </a:r>
            <a:r>
              <a:rPr lang="zh-CN" altLang="en-US" sz="3200" b="1" dirty="0">
                <a:latin typeface="微软雅黑" panose="020B0503020204020204" pitchFamily="34" charset="-122"/>
                <a:ea typeface="微软雅黑" panose="020B0503020204020204" pitchFamily="34" charset="-122"/>
              </a:rPr>
              <a:t>主分区情况</a:t>
            </a:r>
          </a:p>
        </p:txBody>
      </p:sp>
      <p:pic>
        <p:nvPicPr>
          <p:cNvPr id="5" name="图片 4">
            <a:extLst>
              <a:ext uri="{FF2B5EF4-FFF2-40B4-BE49-F238E27FC236}">
                <a16:creationId xmlns:a16="http://schemas.microsoft.com/office/drawing/2014/main" id="{5934AE48-B746-44B2-A7F2-A96BD8A8A9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09520" y="1277513"/>
            <a:ext cx="6900043" cy="4359633"/>
          </a:xfrm>
          <a:prstGeom prst="rect">
            <a:avLst/>
          </a:prstGeom>
        </p:spPr>
      </p:pic>
      <p:grpSp>
        <p:nvGrpSpPr>
          <p:cNvPr id="2" name="组合 1">
            <a:extLst>
              <a:ext uri="{FF2B5EF4-FFF2-40B4-BE49-F238E27FC236}">
                <a16:creationId xmlns:a16="http://schemas.microsoft.com/office/drawing/2014/main" id="{A179BFF7-5AD4-4E4C-B1A5-1144990C65F8}"/>
              </a:ext>
            </a:extLst>
          </p:cNvPr>
          <p:cNvGrpSpPr/>
          <p:nvPr/>
        </p:nvGrpSpPr>
        <p:grpSpPr>
          <a:xfrm>
            <a:off x="2509520" y="5637145"/>
            <a:ext cx="6900044" cy="934720"/>
            <a:chOff x="2509520" y="3708400"/>
            <a:chExt cx="6900044" cy="934720"/>
          </a:xfrm>
        </p:grpSpPr>
        <p:sp>
          <p:nvSpPr>
            <p:cNvPr id="22" name="矩形 21">
              <a:extLst>
                <a:ext uri="{FF2B5EF4-FFF2-40B4-BE49-F238E27FC236}">
                  <a16:creationId xmlns:a16="http://schemas.microsoft.com/office/drawing/2014/main" id="{6B4966C0-0356-4E86-8B0D-CEB08A8CD1D2}"/>
                </a:ext>
              </a:extLst>
            </p:cNvPr>
            <p:cNvSpPr/>
            <p:nvPr/>
          </p:nvSpPr>
          <p:spPr bwMode="auto">
            <a:xfrm>
              <a:off x="2509520" y="3708400"/>
              <a:ext cx="6900044" cy="934720"/>
            </a:xfrm>
            <a:prstGeom prst="rect">
              <a:avLst/>
            </a:prstGeom>
            <a:solidFill>
              <a:schemeClr val="tx1">
                <a:lumMod val="75000"/>
                <a:lumOff val="25000"/>
                <a:alpha val="71000"/>
              </a:schemeClr>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grpSp>
          <p:nvGrpSpPr>
            <p:cNvPr id="18" name="组合 17">
              <a:extLst>
                <a:ext uri="{FF2B5EF4-FFF2-40B4-BE49-F238E27FC236}">
                  <a16:creationId xmlns:a16="http://schemas.microsoft.com/office/drawing/2014/main" id="{C12C6805-D652-4820-A7DF-5E23CEDBF9D5}"/>
                </a:ext>
              </a:extLst>
            </p:cNvPr>
            <p:cNvGrpSpPr/>
            <p:nvPr/>
          </p:nvGrpSpPr>
          <p:grpSpPr>
            <a:xfrm>
              <a:off x="3459036" y="3807032"/>
              <a:ext cx="5001012" cy="762904"/>
              <a:chOff x="1058501" y="4236995"/>
              <a:chExt cx="2449036" cy="373600"/>
            </a:xfrm>
          </p:grpSpPr>
          <p:sp>
            <p:nvSpPr>
              <p:cNvPr id="19" name="矩形 18">
                <a:extLst>
                  <a:ext uri="{FF2B5EF4-FFF2-40B4-BE49-F238E27FC236}">
                    <a16:creationId xmlns:a16="http://schemas.microsoft.com/office/drawing/2014/main" id="{4D7E04F6-BBC9-45BF-8C02-004264201368}"/>
                  </a:ext>
                </a:extLst>
              </p:cNvPr>
              <p:cNvSpPr/>
              <p:nvPr/>
            </p:nvSpPr>
            <p:spPr>
              <a:xfrm>
                <a:off x="1058501" y="4236995"/>
                <a:ext cx="2449036" cy="195937"/>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各区投稿人数分布图</a:t>
                </a:r>
              </a:p>
            </p:txBody>
          </p:sp>
          <p:sp>
            <p:nvSpPr>
              <p:cNvPr id="20" name="文本框 19">
                <a:extLst>
                  <a:ext uri="{FF2B5EF4-FFF2-40B4-BE49-F238E27FC236}">
                    <a16:creationId xmlns:a16="http://schemas.microsoft.com/office/drawing/2014/main" id="{AE2AF34F-7D33-471A-A3A8-688FC8C94BCD}"/>
                  </a:ext>
                </a:extLst>
              </p:cNvPr>
              <p:cNvSpPr txBox="1"/>
              <p:nvPr/>
            </p:nvSpPr>
            <p:spPr>
              <a:xfrm>
                <a:off x="1058501" y="4432933"/>
                <a:ext cx="2449036" cy="177662"/>
              </a:xfrm>
              <a:prstGeom prst="rect">
                <a:avLst/>
              </a:prstGeom>
              <a:noFill/>
            </p:spPr>
            <p:txBody>
              <a:bodyPr wrap="square" rtlCol="0">
                <a:spAutoFit/>
              </a:bodyPr>
              <a:lstStyle/>
              <a:p>
                <a:pPr algn="ctr">
                  <a:lnSpc>
                    <a:spcPct val="120000"/>
                  </a:lnSpc>
                </a:pPr>
                <a:r>
                  <a:rPr lang="zh-CN" altLang="en-US" sz="1600" dirty="0">
                    <a:solidFill>
                      <a:schemeClr val="bg1"/>
                    </a:solidFill>
                    <a:latin typeface="+mn-ea"/>
                    <a:cs typeface="Segoe UI" panose="020B0502040204020203" pitchFamily="34" charset="0"/>
                  </a:rPr>
                  <a:t>显示</a:t>
                </a:r>
                <a:r>
                  <a:rPr lang="en-US" altLang="zh-CN" sz="1600" dirty="0">
                    <a:solidFill>
                      <a:schemeClr val="bg1"/>
                    </a:solidFill>
                    <a:latin typeface="+mn-ea"/>
                    <a:cs typeface="Segoe UI" panose="020B0502040204020203" pitchFamily="34" charset="0"/>
                  </a:rPr>
                  <a:t>15</a:t>
                </a:r>
                <a:r>
                  <a:rPr lang="zh-CN" altLang="en-US" sz="1600" dirty="0">
                    <a:solidFill>
                      <a:schemeClr val="bg1"/>
                    </a:solidFill>
                    <a:latin typeface="+mn-ea"/>
                    <a:cs typeface="Segoe UI" panose="020B0502040204020203" pitchFamily="34" charset="0"/>
                  </a:rPr>
                  <a:t>个分区下投稿过视频的</a:t>
                </a:r>
                <a:r>
                  <a:rPr lang="en-US" altLang="zh-CN" sz="1600" dirty="0">
                    <a:solidFill>
                      <a:schemeClr val="bg1"/>
                    </a:solidFill>
                    <a:latin typeface="+mn-ea"/>
                    <a:cs typeface="Segoe UI" panose="020B0502040204020203" pitchFamily="34" charset="0"/>
                  </a:rPr>
                  <a:t>UP</a:t>
                </a:r>
                <a:r>
                  <a:rPr lang="zh-CN" altLang="en-US" sz="1600" dirty="0">
                    <a:solidFill>
                      <a:schemeClr val="bg1"/>
                    </a:solidFill>
                    <a:latin typeface="+mn-ea"/>
                    <a:cs typeface="Segoe UI" panose="020B0502040204020203" pitchFamily="34" charset="0"/>
                  </a:rPr>
                  <a:t>主人数</a:t>
                </a:r>
                <a:endParaRPr lang="en-US" altLang="zh-CN" sz="1600" dirty="0">
                  <a:solidFill>
                    <a:schemeClr val="bg1"/>
                  </a:solidFill>
                  <a:latin typeface="+mn-ea"/>
                  <a:cs typeface="Segoe UI" panose="020B0502040204020203" pitchFamily="34" charset="0"/>
                </a:endParaRPr>
              </a:p>
            </p:txBody>
          </p:sp>
        </p:grpSp>
      </p:grpSp>
    </p:spTree>
    <p:extLst>
      <p:ext uri="{BB962C8B-B14F-4D97-AF65-F5344CB8AC3E}">
        <p14:creationId xmlns:p14="http://schemas.microsoft.com/office/powerpoint/2010/main" val="149981063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3657676" y="589177"/>
            <a:ext cx="4876656"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百大</a:t>
            </a:r>
            <a:r>
              <a:rPr lang="en-US" altLang="zh-CN" sz="3200" b="1" dirty="0">
                <a:latin typeface="微软雅黑" panose="020B0503020204020204" pitchFamily="34" charset="-122"/>
                <a:ea typeface="微软雅黑" panose="020B0503020204020204" pitchFamily="34" charset="-122"/>
              </a:rPr>
              <a:t>UP</a:t>
            </a:r>
            <a:r>
              <a:rPr lang="zh-CN" altLang="en-US" sz="3200" b="1" dirty="0">
                <a:latin typeface="微软雅黑" panose="020B0503020204020204" pitchFamily="34" charset="-122"/>
                <a:ea typeface="微软雅黑" panose="020B0503020204020204" pitchFamily="34" charset="-122"/>
              </a:rPr>
              <a:t>主作品质量对比图</a:t>
            </a:r>
          </a:p>
        </p:txBody>
      </p:sp>
      <p:pic>
        <p:nvPicPr>
          <p:cNvPr id="3" name="图片 2">
            <a:extLst>
              <a:ext uri="{FF2B5EF4-FFF2-40B4-BE49-F238E27FC236}">
                <a16:creationId xmlns:a16="http://schemas.microsoft.com/office/drawing/2014/main" id="{B2BB6D82-4622-4A59-94D5-056F74122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4185" y="1497373"/>
            <a:ext cx="8877815" cy="4620471"/>
          </a:xfrm>
          <a:prstGeom prst="rect">
            <a:avLst/>
          </a:prstGeom>
        </p:spPr>
      </p:pic>
      <p:grpSp>
        <p:nvGrpSpPr>
          <p:cNvPr id="4" name="组合 3">
            <a:extLst>
              <a:ext uri="{FF2B5EF4-FFF2-40B4-BE49-F238E27FC236}">
                <a16:creationId xmlns:a16="http://schemas.microsoft.com/office/drawing/2014/main" id="{0917A4B5-7C40-4FAC-A890-9D4E57B0353D}"/>
              </a:ext>
            </a:extLst>
          </p:cNvPr>
          <p:cNvGrpSpPr/>
          <p:nvPr/>
        </p:nvGrpSpPr>
        <p:grpSpPr>
          <a:xfrm>
            <a:off x="5901537" y="5752128"/>
            <a:ext cx="6488718" cy="658257"/>
            <a:chOff x="5901537" y="5752128"/>
            <a:chExt cx="6488718" cy="658257"/>
          </a:xfrm>
        </p:grpSpPr>
        <p:sp>
          <p:nvSpPr>
            <p:cNvPr id="16" name="矩形 15">
              <a:extLst>
                <a:ext uri="{FF2B5EF4-FFF2-40B4-BE49-F238E27FC236}">
                  <a16:creationId xmlns:a16="http://schemas.microsoft.com/office/drawing/2014/main" id="{DE1B7705-566C-4C73-9BEC-388C06CB336C}"/>
                </a:ext>
              </a:extLst>
            </p:cNvPr>
            <p:cNvSpPr/>
            <p:nvPr/>
          </p:nvSpPr>
          <p:spPr bwMode="auto">
            <a:xfrm>
              <a:off x="6582467" y="5752128"/>
              <a:ext cx="1047139" cy="613837"/>
            </a:xfrm>
            <a:prstGeom prst="rect">
              <a:avLst/>
            </a:prstGeom>
            <a:solidFill>
              <a:schemeClr val="tx1">
                <a:lumMod val="75000"/>
                <a:lumOff val="25000"/>
                <a:alpha val="71000"/>
              </a:schemeClr>
            </a:solidFill>
            <a:ln w="12700" cap="flat" cmpd="sng" algn="ctr">
              <a:noFill/>
              <a:prstDash val="solid"/>
              <a:miter lim="800000"/>
            </a:ln>
            <a:effectLst>
              <a:outerShdw blurRad="50800" dist="38100" dir="5400000" algn="t" rotWithShape="0">
                <a:prstClr val="black">
                  <a:alpha val="40000"/>
                </a:prstClr>
              </a:outerShdw>
            </a:effectLst>
          </p:spPr>
          <p:txBody>
            <a:bodyPr anchor="ctr"/>
            <a:lstStyle/>
            <a:p>
              <a:pPr algn="ctr" defTabSz="685737"/>
              <a:endParaRPr lang="zh-CN" altLang="en-US" sz="1200" kern="0" dirty="0">
                <a:solidFill>
                  <a:prstClr val="white"/>
                </a:solidFill>
                <a:latin typeface="华文细黑"/>
                <a:ea typeface="华文细黑"/>
              </a:endParaRPr>
            </a:p>
          </p:txBody>
        </p:sp>
        <p:sp>
          <p:nvSpPr>
            <p:cNvPr id="23" name="矩形 22">
              <a:extLst>
                <a:ext uri="{FF2B5EF4-FFF2-40B4-BE49-F238E27FC236}">
                  <a16:creationId xmlns:a16="http://schemas.microsoft.com/office/drawing/2014/main" id="{3C859EA2-5244-4927-8F70-F992D4731FDB}"/>
                </a:ext>
              </a:extLst>
            </p:cNvPr>
            <p:cNvSpPr/>
            <p:nvPr/>
          </p:nvSpPr>
          <p:spPr>
            <a:xfrm>
              <a:off x="5901537" y="5798801"/>
              <a:ext cx="2454902" cy="58477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联动</a:t>
              </a:r>
            </a:p>
          </p:txBody>
        </p:sp>
        <p:sp>
          <p:nvSpPr>
            <p:cNvPr id="24" name="矩形 23">
              <a:extLst>
                <a:ext uri="{FF2B5EF4-FFF2-40B4-BE49-F238E27FC236}">
                  <a16:creationId xmlns:a16="http://schemas.microsoft.com/office/drawing/2014/main" id="{4A2A37A0-B1A8-4471-92EE-B6DC1ABA85E5}"/>
                </a:ext>
              </a:extLst>
            </p:cNvPr>
            <p:cNvSpPr/>
            <p:nvPr/>
          </p:nvSpPr>
          <p:spPr bwMode="auto">
            <a:xfrm>
              <a:off x="7629606" y="5781190"/>
              <a:ext cx="4562394" cy="584775"/>
            </a:xfrm>
            <a:prstGeom prst="rect">
              <a:avLst/>
            </a:prstGeom>
            <a:solidFill>
              <a:schemeClr val="bg1"/>
            </a:solidFill>
            <a:ln w="12700" cap="flat" cmpd="sng" algn="ctr">
              <a:noFill/>
              <a:prstDash val="solid"/>
              <a:miter lim="800000"/>
            </a:ln>
            <a:effectLst>
              <a:outerShdw blurRad="50800" dist="38100" dir="5400000" algn="t" rotWithShape="0">
                <a:prstClr val="black">
                  <a:alpha val="40000"/>
                </a:prstClr>
              </a:outerShdw>
            </a:effectLst>
          </p:spPr>
          <p:txBody>
            <a:bodyPr anchor="ctr"/>
            <a:lstStyle/>
            <a:p>
              <a:pPr algn="ctr" defTabSz="685737"/>
              <a:endParaRPr lang="zh-CN" altLang="en-US" sz="1200" kern="0" dirty="0">
                <a:solidFill>
                  <a:prstClr val="white"/>
                </a:solidFill>
                <a:latin typeface="华文细黑"/>
                <a:ea typeface="华文细黑"/>
              </a:endParaRPr>
            </a:p>
          </p:txBody>
        </p:sp>
        <p:sp>
          <p:nvSpPr>
            <p:cNvPr id="22" name="文本框 21">
              <a:extLst>
                <a:ext uri="{FF2B5EF4-FFF2-40B4-BE49-F238E27FC236}">
                  <a16:creationId xmlns:a16="http://schemas.microsoft.com/office/drawing/2014/main" id="{6483A973-8FF6-4FEE-B1B3-323DE8803575}"/>
                </a:ext>
              </a:extLst>
            </p:cNvPr>
            <p:cNvSpPr txBox="1"/>
            <p:nvPr/>
          </p:nvSpPr>
          <p:spPr>
            <a:xfrm>
              <a:off x="7389243" y="5752128"/>
              <a:ext cx="5001012" cy="658257"/>
            </a:xfrm>
            <a:prstGeom prst="rect">
              <a:avLst/>
            </a:prstGeom>
            <a:noFill/>
          </p:spPr>
          <p:txBody>
            <a:bodyPr wrap="square" rtlCol="0">
              <a:spAutoFit/>
            </a:bodyPr>
            <a:lstStyle/>
            <a:p>
              <a:pPr algn="ctr">
                <a:lnSpc>
                  <a:spcPct val="120000"/>
                </a:lnSpc>
              </a:pPr>
              <a:r>
                <a:rPr lang="zh-CN" altLang="en-US" sz="1600" dirty="0">
                  <a:solidFill>
                    <a:schemeClr val="bg1">
                      <a:lumMod val="50000"/>
                    </a:schemeClr>
                  </a:solidFill>
                  <a:latin typeface="+mn-ea"/>
                  <a:cs typeface="Segoe UI" panose="020B0502040204020203" pitchFamily="34" charset="0"/>
                </a:rPr>
                <a:t>点击图中粉色柱形（商业价值）→雷达图、词云</a:t>
              </a:r>
              <a:endParaRPr lang="en-US" altLang="zh-CN" sz="1600" dirty="0">
                <a:solidFill>
                  <a:schemeClr val="bg1">
                    <a:lumMod val="50000"/>
                  </a:schemeClr>
                </a:solidFill>
                <a:latin typeface="+mn-ea"/>
                <a:cs typeface="Segoe UI" panose="020B0502040204020203" pitchFamily="34" charset="0"/>
              </a:endParaRPr>
            </a:p>
            <a:p>
              <a:pPr algn="ctr">
                <a:lnSpc>
                  <a:spcPct val="120000"/>
                </a:lnSpc>
              </a:pPr>
              <a:r>
                <a:rPr lang="zh-CN" altLang="en-US" sz="1600" dirty="0">
                  <a:solidFill>
                    <a:schemeClr val="bg1">
                      <a:lumMod val="50000"/>
                    </a:schemeClr>
                  </a:solidFill>
                  <a:latin typeface="+mn-ea"/>
                  <a:cs typeface="Segoe UI" panose="020B0502040204020203" pitchFamily="34" charset="0"/>
                </a:rPr>
                <a:t>点击图中蓝色柱形（作品质量）→圆环图、词云</a:t>
              </a:r>
              <a:endParaRPr lang="en-US" altLang="zh-CN" sz="1600" dirty="0">
                <a:solidFill>
                  <a:schemeClr val="bg1">
                    <a:lumMod val="50000"/>
                  </a:schemeClr>
                </a:solidFill>
                <a:latin typeface="+mn-ea"/>
                <a:cs typeface="Segoe UI" panose="020B0502040204020203" pitchFamily="34" charset="0"/>
              </a:endParaRPr>
            </a:p>
          </p:txBody>
        </p:sp>
      </p:grpSp>
      <p:sp>
        <p:nvSpPr>
          <p:cNvPr id="26" name="矩形 25">
            <a:extLst>
              <a:ext uri="{FF2B5EF4-FFF2-40B4-BE49-F238E27FC236}">
                <a16:creationId xmlns:a16="http://schemas.microsoft.com/office/drawing/2014/main" id="{4D0618E1-1F81-49FF-9A39-AE629A64FE29}"/>
              </a:ext>
            </a:extLst>
          </p:cNvPr>
          <p:cNvSpPr/>
          <p:nvPr/>
        </p:nvSpPr>
        <p:spPr bwMode="auto">
          <a:xfrm>
            <a:off x="0" y="1497373"/>
            <a:ext cx="3314185" cy="4620471"/>
          </a:xfrm>
          <a:prstGeom prst="rect">
            <a:avLst/>
          </a:prstGeom>
          <a:solidFill>
            <a:schemeClr val="tx1">
              <a:lumMod val="75000"/>
              <a:lumOff val="25000"/>
              <a:alpha val="71000"/>
            </a:schemeClr>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sp>
        <p:nvSpPr>
          <p:cNvPr id="19" name="文本框 18">
            <a:extLst>
              <a:ext uri="{FF2B5EF4-FFF2-40B4-BE49-F238E27FC236}">
                <a16:creationId xmlns:a16="http://schemas.microsoft.com/office/drawing/2014/main" id="{300B6F85-C865-43AA-AE4D-356C43AD8E2B}"/>
              </a:ext>
            </a:extLst>
          </p:cNvPr>
          <p:cNvSpPr txBox="1"/>
          <p:nvPr/>
        </p:nvSpPr>
        <p:spPr>
          <a:xfrm>
            <a:off x="0" y="3232742"/>
            <a:ext cx="3314185" cy="941155"/>
          </a:xfrm>
          <a:prstGeom prst="rect">
            <a:avLst/>
          </a:prstGeom>
          <a:noFill/>
        </p:spPr>
        <p:txBody>
          <a:bodyPr wrap="square" rtlCol="0">
            <a:spAutoFit/>
          </a:bodyPr>
          <a:lstStyle/>
          <a:p>
            <a:pPr algn="ctr">
              <a:lnSpc>
                <a:spcPct val="120000"/>
              </a:lnSpc>
            </a:pPr>
            <a:r>
              <a:rPr lang="zh-CN" altLang="en-US" sz="2000" dirty="0">
                <a:solidFill>
                  <a:schemeClr val="bg1"/>
                </a:solidFill>
                <a:latin typeface="+mn-ea"/>
                <a:cs typeface="Segoe UI" panose="020B0502040204020203" pitchFamily="34" charset="0"/>
              </a:rPr>
              <a:t>显示</a:t>
            </a:r>
            <a:r>
              <a:rPr lang="en-US" altLang="zh-CN" sz="2000" dirty="0">
                <a:solidFill>
                  <a:schemeClr val="bg1"/>
                </a:solidFill>
                <a:latin typeface="+mn-ea"/>
                <a:cs typeface="Segoe UI" panose="020B0502040204020203" pitchFamily="34" charset="0"/>
              </a:rPr>
              <a:t>100</a:t>
            </a:r>
            <a:r>
              <a:rPr lang="zh-CN" altLang="en-US" sz="2000" dirty="0">
                <a:solidFill>
                  <a:schemeClr val="bg1"/>
                </a:solidFill>
                <a:latin typeface="+mn-ea"/>
                <a:cs typeface="Segoe UI" panose="020B0502040204020203" pitchFamily="34" charset="0"/>
              </a:rPr>
              <a:t>个</a:t>
            </a:r>
            <a:r>
              <a:rPr lang="en-US" altLang="zh-CN" sz="2000" dirty="0">
                <a:solidFill>
                  <a:schemeClr val="bg1"/>
                </a:solidFill>
                <a:latin typeface="+mn-ea"/>
                <a:cs typeface="Segoe UI" panose="020B0502040204020203" pitchFamily="34" charset="0"/>
              </a:rPr>
              <a:t>UP</a:t>
            </a:r>
            <a:r>
              <a:rPr lang="zh-CN" altLang="en-US" sz="2000" dirty="0">
                <a:solidFill>
                  <a:schemeClr val="bg1"/>
                </a:solidFill>
                <a:latin typeface="+mn-ea"/>
                <a:cs typeface="Segoe UI" panose="020B0502040204020203" pitchFamily="34" charset="0"/>
              </a:rPr>
              <a:t>主的</a:t>
            </a:r>
            <a:r>
              <a:rPr lang="zh-CN" altLang="en-US" sz="2400" b="1" dirty="0">
                <a:solidFill>
                  <a:schemeClr val="bg1"/>
                </a:solidFill>
                <a:latin typeface="+mn-ea"/>
                <a:cs typeface="Segoe UI" panose="020B0502040204020203" pitchFamily="34" charset="0"/>
              </a:rPr>
              <a:t>总作品质量</a:t>
            </a:r>
            <a:r>
              <a:rPr lang="zh-CN" altLang="en-US" sz="2000" dirty="0">
                <a:solidFill>
                  <a:schemeClr val="bg1"/>
                </a:solidFill>
                <a:latin typeface="+mn-ea"/>
                <a:cs typeface="Segoe UI" panose="020B0502040204020203" pitchFamily="34" charset="0"/>
              </a:rPr>
              <a:t>及</a:t>
            </a:r>
            <a:r>
              <a:rPr lang="zh-CN" altLang="en-US" sz="2400" b="1" dirty="0">
                <a:solidFill>
                  <a:schemeClr val="bg1"/>
                </a:solidFill>
                <a:latin typeface="+mn-ea"/>
                <a:cs typeface="Segoe UI" panose="020B0502040204020203" pitchFamily="34" charset="0"/>
              </a:rPr>
              <a:t>商业价值</a:t>
            </a:r>
            <a:r>
              <a:rPr lang="zh-CN" altLang="en-US" sz="2000" dirty="0">
                <a:solidFill>
                  <a:schemeClr val="bg1"/>
                </a:solidFill>
                <a:latin typeface="+mn-ea"/>
                <a:cs typeface="Segoe UI" panose="020B0502040204020203" pitchFamily="34" charset="0"/>
              </a:rPr>
              <a:t>的条形图</a:t>
            </a:r>
            <a:endParaRPr lang="en-US" altLang="zh-CN" sz="2000" dirty="0">
              <a:solidFill>
                <a:schemeClr val="bg1"/>
              </a:solidFill>
              <a:latin typeface="+mn-ea"/>
              <a:cs typeface="Segoe UI" panose="020B0502040204020203" pitchFamily="34" charset="0"/>
            </a:endParaRPr>
          </a:p>
        </p:txBody>
      </p:sp>
    </p:spTree>
    <p:extLst>
      <p:ext uri="{BB962C8B-B14F-4D97-AF65-F5344CB8AC3E}">
        <p14:creationId xmlns:p14="http://schemas.microsoft.com/office/powerpoint/2010/main" val="31977555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66E5846-04C9-49DD-BBDD-95C0107612D9}"/>
              </a:ext>
            </a:extLst>
          </p:cNvPr>
          <p:cNvSpPr/>
          <p:nvPr/>
        </p:nvSpPr>
        <p:spPr bwMode="auto">
          <a:xfrm>
            <a:off x="9147957" y="1466231"/>
            <a:ext cx="3044044" cy="4760989"/>
          </a:xfrm>
          <a:prstGeom prst="rect">
            <a:avLst/>
          </a:prstGeom>
          <a:solidFill>
            <a:schemeClr val="bg1"/>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3657676" y="589177"/>
            <a:ext cx="4876656"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百大</a:t>
            </a:r>
            <a:r>
              <a:rPr lang="en-US" altLang="zh-CN" sz="3200" b="1" dirty="0">
                <a:latin typeface="微软雅黑" panose="020B0503020204020204" pitchFamily="34" charset="-122"/>
                <a:ea typeface="微软雅黑" panose="020B0503020204020204" pitchFamily="34" charset="-122"/>
              </a:rPr>
              <a:t>UP</a:t>
            </a:r>
            <a:r>
              <a:rPr lang="zh-CN" altLang="en-US" sz="3200" b="1" dirty="0">
                <a:latin typeface="微软雅黑" panose="020B0503020204020204" pitchFamily="34" charset="-122"/>
                <a:ea typeface="微软雅黑" panose="020B0503020204020204" pitchFamily="34" charset="-122"/>
              </a:rPr>
              <a:t>主作品质量对比图</a:t>
            </a:r>
          </a:p>
        </p:txBody>
      </p:sp>
      <p:grpSp>
        <p:nvGrpSpPr>
          <p:cNvPr id="9" name="组合 8">
            <a:extLst>
              <a:ext uri="{FF2B5EF4-FFF2-40B4-BE49-F238E27FC236}">
                <a16:creationId xmlns:a16="http://schemas.microsoft.com/office/drawing/2014/main" id="{C1CB704A-49CA-4EE7-99C2-E7C706BE9356}"/>
              </a:ext>
            </a:extLst>
          </p:cNvPr>
          <p:cNvGrpSpPr/>
          <p:nvPr/>
        </p:nvGrpSpPr>
        <p:grpSpPr>
          <a:xfrm>
            <a:off x="9082664" y="2007467"/>
            <a:ext cx="3174630" cy="1454617"/>
            <a:chOff x="948732" y="4300203"/>
            <a:chExt cx="2634529" cy="385451"/>
          </a:xfrm>
        </p:grpSpPr>
        <p:sp>
          <p:nvSpPr>
            <p:cNvPr id="10" name="矩形 9">
              <a:extLst>
                <a:ext uri="{FF2B5EF4-FFF2-40B4-BE49-F238E27FC236}">
                  <a16:creationId xmlns:a16="http://schemas.microsoft.com/office/drawing/2014/main" id="{ACB55111-5B37-4827-B98C-E36E679E6508}"/>
                </a:ext>
              </a:extLst>
            </p:cNvPr>
            <p:cNvSpPr/>
            <p:nvPr/>
          </p:nvSpPr>
          <p:spPr>
            <a:xfrm>
              <a:off x="948732" y="4300203"/>
              <a:ext cx="2634529" cy="106023"/>
            </a:xfrm>
            <a:prstGeom prst="rect">
              <a:avLst/>
            </a:prstGeom>
          </p:spPr>
          <p:txBody>
            <a:bodyPr wrap="square">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雷达图</a:t>
              </a:r>
            </a:p>
          </p:txBody>
        </p:sp>
        <p:sp>
          <p:nvSpPr>
            <p:cNvPr id="11" name="文本框 10">
              <a:extLst>
                <a:ext uri="{FF2B5EF4-FFF2-40B4-BE49-F238E27FC236}">
                  <a16:creationId xmlns:a16="http://schemas.microsoft.com/office/drawing/2014/main" id="{11457BBE-24AD-4FB3-8EE5-A407F99C5B24}"/>
                </a:ext>
              </a:extLst>
            </p:cNvPr>
            <p:cNvSpPr txBox="1"/>
            <p:nvPr/>
          </p:nvSpPr>
          <p:spPr>
            <a:xfrm>
              <a:off x="1058501" y="4432932"/>
              <a:ext cx="2524760" cy="252722"/>
            </a:xfrm>
            <a:prstGeom prst="rect">
              <a:avLst/>
            </a:prstGeom>
            <a:noFill/>
          </p:spPr>
          <p:txBody>
            <a:bodyPr wrap="square" rtlCol="0">
              <a:spAutoFit/>
            </a:bodyPr>
            <a:lstStyle/>
            <a:p>
              <a:pPr algn="ctr">
                <a:lnSpc>
                  <a:spcPct val="120000"/>
                </a:lnSpc>
              </a:pPr>
              <a:r>
                <a:rPr lang="zh-CN" altLang="en-US" sz="1600" dirty="0">
                  <a:solidFill>
                    <a:schemeClr val="bg1">
                      <a:lumMod val="50000"/>
                    </a:schemeClr>
                  </a:solidFill>
                  <a:latin typeface="+mn-ea"/>
                  <a:cs typeface="Segoe UI" panose="020B0502040204020203" pitchFamily="34" charset="0"/>
                </a:rPr>
                <a:t>显示条形图的粉色柱形横坐标对应的</a:t>
              </a:r>
              <a:r>
                <a:rPr lang="en-US" altLang="zh-CN" sz="1600" dirty="0">
                  <a:solidFill>
                    <a:schemeClr val="bg1">
                      <a:lumMod val="50000"/>
                    </a:schemeClr>
                  </a:solidFill>
                  <a:latin typeface="+mn-ea"/>
                  <a:cs typeface="Segoe UI" panose="020B0502040204020203" pitchFamily="34" charset="0"/>
                </a:rPr>
                <a:t>up</a:t>
              </a:r>
              <a:r>
                <a:rPr lang="zh-CN" altLang="en-US" sz="1600" dirty="0">
                  <a:solidFill>
                    <a:schemeClr val="bg1">
                      <a:lumMod val="50000"/>
                    </a:schemeClr>
                  </a:solidFill>
                  <a:latin typeface="+mn-ea"/>
                  <a:cs typeface="Segoe UI" panose="020B0502040204020203" pitchFamily="34" charset="0"/>
                </a:rPr>
                <a:t>主的各项指标雷达图以及该</a:t>
              </a:r>
              <a:r>
                <a:rPr lang="en-US" altLang="zh-CN" sz="1600" dirty="0">
                  <a:solidFill>
                    <a:schemeClr val="bg1">
                      <a:lumMod val="50000"/>
                    </a:schemeClr>
                  </a:solidFill>
                  <a:latin typeface="+mn-ea"/>
                  <a:cs typeface="Segoe UI" panose="020B0502040204020203" pitchFamily="34" charset="0"/>
                </a:rPr>
                <a:t>up</a:t>
              </a:r>
              <a:r>
                <a:rPr lang="zh-CN" altLang="en-US" sz="1600" dirty="0">
                  <a:solidFill>
                    <a:schemeClr val="bg1">
                      <a:lumMod val="50000"/>
                    </a:schemeClr>
                  </a:solidFill>
                  <a:latin typeface="+mn-ea"/>
                  <a:cs typeface="Segoe UI" panose="020B0502040204020203" pitchFamily="34" charset="0"/>
                </a:rPr>
                <a:t>主名称</a:t>
              </a:r>
              <a:endParaRPr lang="en-US" altLang="zh-CN" sz="1600" dirty="0">
                <a:solidFill>
                  <a:schemeClr val="bg1">
                    <a:lumMod val="50000"/>
                  </a:schemeClr>
                </a:solidFill>
                <a:latin typeface="+mn-ea"/>
                <a:cs typeface="Segoe UI" panose="020B0502040204020203" pitchFamily="34" charset="0"/>
              </a:endParaRPr>
            </a:p>
          </p:txBody>
        </p:sp>
      </p:grpSp>
      <p:pic>
        <p:nvPicPr>
          <p:cNvPr id="3" name="图片 2">
            <a:extLst>
              <a:ext uri="{FF2B5EF4-FFF2-40B4-BE49-F238E27FC236}">
                <a16:creationId xmlns:a16="http://schemas.microsoft.com/office/drawing/2014/main" id="{1D2E3DB8-53DE-4670-B734-DD3E407E6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66231"/>
            <a:ext cx="9147956" cy="4760989"/>
          </a:xfrm>
          <a:prstGeom prst="rect">
            <a:avLst/>
          </a:prstGeom>
        </p:spPr>
      </p:pic>
      <p:grpSp>
        <p:nvGrpSpPr>
          <p:cNvPr id="15" name="组合 14">
            <a:extLst>
              <a:ext uri="{FF2B5EF4-FFF2-40B4-BE49-F238E27FC236}">
                <a16:creationId xmlns:a16="http://schemas.microsoft.com/office/drawing/2014/main" id="{7DF37E46-0D48-4FC5-9B4C-6C0F9D49A686}"/>
              </a:ext>
            </a:extLst>
          </p:cNvPr>
          <p:cNvGrpSpPr/>
          <p:nvPr/>
        </p:nvGrpSpPr>
        <p:grpSpPr>
          <a:xfrm>
            <a:off x="9017370" y="4003318"/>
            <a:ext cx="3174630" cy="1159151"/>
            <a:chOff x="948732" y="4300203"/>
            <a:chExt cx="2634529" cy="307157"/>
          </a:xfrm>
        </p:grpSpPr>
        <p:sp>
          <p:nvSpPr>
            <p:cNvPr id="16" name="矩形 15">
              <a:extLst>
                <a:ext uri="{FF2B5EF4-FFF2-40B4-BE49-F238E27FC236}">
                  <a16:creationId xmlns:a16="http://schemas.microsoft.com/office/drawing/2014/main" id="{D598F9D8-0626-4DCB-862D-11B3A4FE0B2F}"/>
                </a:ext>
              </a:extLst>
            </p:cNvPr>
            <p:cNvSpPr/>
            <p:nvPr/>
          </p:nvSpPr>
          <p:spPr>
            <a:xfrm>
              <a:off x="948732" y="4300203"/>
              <a:ext cx="2634529" cy="106023"/>
            </a:xfrm>
            <a:prstGeom prst="rect">
              <a:avLst/>
            </a:prstGeom>
          </p:spPr>
          <p:txBody>
            <a:bodyPr wrap="square">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词云</a:t>
              </a:r>
            </a:p>
          </p:txBody>
        </p:sp>
        <p:sp>
          <p:nvSpPr>
            <p:cNvPr id="17" name="文本框 16">
              <a:extLst>
                <a:ext uri="{FF2B5EF4-FFF2-40B4-BE49-F238E27FC236}">
                  <a16:creationId xmlns:a16="http://schemas.microsoft.com/office/drawing/2014/main" id="{C3BD6E9E-98A3-4954-B1EF-561E5967281A}"/>
                </a:ext>
              </a:extLst>
            </p:cNvPr>
            <p:cNvSpPr txBox="1"/>
            <p:nvPr/>
          </p:nvSpPr>
          <p:spPr>
            <a:xfrm>
              <a:off x="1058501" y="4432932"/>
              <a:ext cx="2524760" cy="174428"/>
            </a:xfrm>
            <a:prstGeom prst="rect">
              <a:avLst/>
            </a:prstGeom>
            <a:noFill/>
          </p:spPr>
          <p:txBody>
            <a:bodyPr wrap="square" rtlCol="0">
              <a:spAutoFit/>
            </a:bodyPr>
            <a:lstStyle/>
            <a:p>
              <a:pPr algn="ctr">
                <a:lnSpc>
                  <a:spcPct val="120000"/>
                </a:lnSpc>
              </a:pPr>
              <a:r>
                <a:rPr lang="zh-CN" altLang="en-US" sz="1600" dirty="0">
                  <a:solidFill>
                    <a:schemeClr val="bg1">
                      <a:lumMod val="50000"/>
                    </a:schemeClr>
                  </a:solidFill>
                  <a:latin typeface="+mn-ea"/>
                  <a:cs typeface="Segoe UI" panose="020B0502040204020203" pitchFamily="34" charset="0"/>
                </a:rPr>
                <a:t>显示条形图柱形横坐标对应的</a:t>
              </a:r>
              <a:r>
                <a:rPr lang="en-US" altLang="zh-CN" sz="1600" dirty="0">
                  <a:solidFill>
                    <a:schemeClr val="bg1">
                      <a:lumMod val="50000"/>
                    </a:schemeClr>
                  </a:solidFill>
                  <a:latin typeface="+mn-ea"/>
                  <a:cs typeface="Segoe UI" panose="020B0502040204020203" pitchFamily="34" charset="0"/>
                </a:rPr>
                <a:t>up</a:t>
              </a:r>
              <a:r>
                <a:rPr lang="zh-CN" altLang="en-US" sz="1600" dirty="0">
                  <a:solidFill>
                    <a:schemeClr val="bg1">
                      <a:lumMod val="50000"/>
                    </a:schemeClr>
                  </a:solidFill>
                  <a:latin typeface="+mn-ea"/>
                  <a:cs typeface="Segoe UI" panose="020B0502040204020203" pitchFamily="34" charset="0"/>
                </a:rPr>
                <a:t>主的视频词条对应词云图</a:t>
              </a:r>
              <a:endParaRPr lang="en-US" altLang="zh-CN" sz="1600" dirty="0">
                <a:solidFill>
                  <a:schemeClr val="bg1">
                    <a:lumMod val="50000"/>
                  </a:schemeClr>
                </a:solidFill>
                <a:latin typeface="+mn-ea"/>
                <a:cs typeface="Segoe UI" panose="020B0502040204020203" pitchFamily="34" charset="0"/>
              </a:endParaRPr>
            </a:p>
          </p:txBody>
        </p:sp>
      </p:grpSp>
    </p:spTree>
    <p:extLst>
      <p:ext uri="{BB962C8B-B14F-4D97-AF65-F5344CB8AC3E}">
        <p14:creationId xmlns:p14="http://schemas.microsoft.com/office/powerpoint/2010/main" val="261550640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3657676" y="589177"/>
            <a:ext cx="4876656"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百大</a:t>
            </a:r>
            <a:r>
              <a:rPr lang="en-US" altLang="zh-CN" sz="3200" b="1" dirty="0">
                <a:latin typeface="微软雅黑" panose="020B0503020204020204" pitchFamily="34" charset="-122"/>
                <a:ea typeface="微软雅黑" panose="020B0503020204020204" pitchFamily="34" charset="-122"/>
              </a:rPr>
              <a:t>UP</a:t>
            </a:r>
            <a:r>
              <a:rPr lang="zh-CN" altLang="en-US" sz="3200" b="1" dirty="0">
                <a:latin typeface="微软雅黑" panose="020B0503020204020204" pitchFamily="34" charset="-122"/>
                <a:ea typeface="微软雅黑" panose="020B0503020204020204" pitchFamily="34" charset="-122"/>
              </a:rPr>
              <a:t>主作品质量对比图</a:t>
            </a:r>
          </a:p>
        </p:txBody>
      </p:sp>
      <p:grpSp>
        <p:nvGrpSpPr>
          <p:cNvPr id="12" name="组合 11">
            <a:extLst>
              <a:ext uri="{FF2B5EF4-FFF2-40B4-BE49-F238E27FC236}">
                <a16:creationId xmlns:a16="http://schemas.microsoft.com/office/drawing/2014/main" id="{EAAC379D-16BC-4CD7-AC2A-C6319E31767A}"/>
              </a:ext>
            </a:extLst>
          </p:cNvPr>
          <p:cNvGrpSpPr/>
          <p:nvPr/>
        </p:nvGrpSpPr>
        <p:grpSpPr>
          <a:xfrm>
            <a:off x="7731761" y="1734535"/>
            <a:ext cx="4460240" cy="3935263"/>
            <a:chOff x="6900042" y="2016047"/>
            <a:chExt cx="4781102" cy="3859776"/>
          </a:xfrm>
        </p:grpSpPr>
        <p:sp>
          <p:nvSpPr>
            <p:cNvPr id="13" name="矩形 12">
              <a:extLst>
                <a:ext uri="{FF2B5EF4-FFF2-40B4-BE49-F238E27FC236}">
                  <a16:creationId xmlns:a16="http://schemas.microsoft.com/office/drawing/2014/main" id="{09DD19D3-4C17-4224-BB80-AAAAE8817B3B}"/>
                </a:ext>
              </a:extLst>
            </p:cNvPr>
            <p:cNvSpPr/>
            <p:nvPr/>
          </p:nvSpPr>
          <p:spPr bwMode="auto">
            <a:xfrm>
              <a:off x="6900042" y="2016047"/>
              <a:ext cx="4781102" cy="3859776"/>
            </a:xfrm>
            <a:prstGeom prst="rect">
              <a:avLst/>
            </a:prstGeom>
            <a:solidFill>
              <a:schemeClr val="tx1">
                <a:lumMod val="75000"/>
                <a:lumOff val="25000"/>
                <a:alpha val="71000"/>
              </a:schemeClr>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grpSp>
          <p:nvGrpSpPr>
            <p:cNvPr id="14" name="组合 13">
              <a:extLst>
                <a:ext uri="{FF2B5EF4-FFF2-40B4-BE49-F238E27FC236}">
                  <a16:creationId xmlns:a16="http://schemas.microsoft.com/office/drawing/2014/main" id="{20DC87C2-DB38-471C-80FB-AFB63A1E2F9F}"/>
                </a:ext>
              </a:extLst>
            </p:cNvPr>
            <p:cNvGrpSpPr/>
            <p:nvPr/>
          </p:nvGrpSpPr>
          <p:grpSpPr>
            <a:xfrm>
              <a:off x="6900042" y="3202416"/>
              <a:ext cx="4781102" cy="1121226"/>
              <a:chOff x="1058501" y="4339135"/>
              <a:chExt cx="2449036" cy="549073"/>
            </a:xfrm>
          </p:grpSpPr>
          <p:sp>
            <p:nvSpPr>
              <p:cNvPr id="15" name="矩形 14">
                <a:extLst>
                  <a:ext uri="{FF2B5EF4-FFF2-40B4-BE49-F238E27FC236}">
                    <a16:creationId xmlns:a16="http://schemas.microsoft.com/office/drawing/2014/main" id="{D9B04FB3-1387-42C9-93D6-A92BB9D1EF5E}"/>
                  </a:ext>
                </a:extLst>
              </p:cNvPr>
              <p:cNvSpPr/>
              <p:nvPr/>
            </p:nvSpPr>
            <p:spPr>
              <a:xfrm>
                <a:off x="1058501" y="4339135"/>
                <a:ext cx="2449036" cy="195937"/>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单个</a:t>
                </a:r>
                <a:r>
                  <a:rPr lang="en-US" altLang="zh-CN" sz="2000" b="1" dirty="0">
                    <a:solidFill>
                      <a:schemeClr val="bg1"/>
                    </a:solidFill>
                    <a:latin typeface="微软雅黑" panose="020B0503020204020204" pitchFamily="34" charset="-122"/>
                    <a:ea typeface="微软雅黑" panose="020B0503020204020204" pitchFamily="34" charset="-122"/>
                  </a:rPr>
                  <a:t>UP</a:t>
                </a:r>
                <a:r>
                  <a:rPr lang="zh-CN" altLang="en-US" sz="2000" b="1" dirty="0">
                    <a:solidFill>
                      <a:schemeClr val="bg1"/>
                    </a:solidFill>
                    <a:latin typeface="微软雅黑" panose="020B0503020204020204" pitchFamily="34" charset="-122"/>
                    <a:ea typeface="微软雅黑" panose="020B0503020204020204" pitchFamily="34" charset="-122"/>
                  </a:rPr>
                  <a:t>视频投放分区</a:t>
                </a:r>
              </a:p>
            </p:txBody>
          </p:sp>
          <p:sp>
            <p:nvSpPr>
              <p:cNvPr id="16" name="文本框 15">
                <a:extLst>
                  <a:ext uri="{FF2B5EF4-FFF2-40B4-BE49-F238E27FC236}">
                    <a16:creationId xmlns:a16="http://schemas.microsoft.com/office/drawing/2014/main" id="{9934BFBF-A71C-436A-AD21-D8077A8F0A63}"/>
                  </a:ext>
                </a:extLst>
              </p:cNvPr>
              <p:cNvSpPr txBox="1"/>
              <p:nvPr/>
            </p:nvSpPr>
            <p:spPr>
              <a:xfrm>
                <a:off x="1058501" y="4572038"/>
                <a:ext cx="2449036" cy="316170"/>
              </a:xfrm>
              <a:prstGeom prst="rect">
                <a:avLst/>
              </a:prstGeom>
              <a:noFill/>
            </p:spPr>
            <p:txBody>
              <a:bodyPr wrap="square" rtlCol="0">
                <a:spAutoFit/>
              </a:bodyPr>
              <a:lstStyle/>
              <a:p>
                <a:pPr algn="ctr">
                  <a:lnSpc>
                    <a:spcPct val="120000"/>
                  </a:lnSpc>
                </a:pPr>
                <a:r>
                  <a:rPr lang="zh-CN" altLang="en-US" sz="1600" dirty="0">
                    <a:solidFill>
                      <a:schemeClr val="bg1"/>
                    </a:solidFill>
                    <a:latin typeface="+mn-ea"/>
                    <a:cs typeface="Segoe UI" panose="020B0502040204020203" pitchFamily="34" charset="0"/>
                  </a:rPr>
                  <a:t>显示条形图的蓝色柱形横坐标对应的</a:t>
                </a:r>
                <a:r>
                  <a:rPr lang="en-US" altLang="zh-CN" sz="1600" dirty="0">
                    <a:solidFill>
                      <a:schemeClr val="bg1"/>
                    </a:solidFill>
                    <a:latin typeface="+mn-ea"/>
                    <a:cs typeface="Segoe UI" panose="020B0502040204020203" pitchFamily="34" charset="0"/>
                  </a:rPr>
                  <a:t>up</a:t>
                </a:r>
                <a:r>
                  <a:rPr lang="zh-CN" altLang="en-US" sz="1600" dirty="0">
                    <a:solidFill>
                      <a:schemeClr val="bg1"/>
                    </a:solidFill>
                    <a:latin typeface="+mn-ea"/>
                    <a:cs typeface="Segoe UI" panose="020B0502040204020203" pitchFamily="34" charset="0"/>
                  </a:rPr>
                  <a:t>主的视频投放分区圆环图；分区以颜色区分</a:t>
                </a:r>
                <a:endParaRPr lang="en-US" altLang="zh-CN" sz="1600" dirty="0">
                  <a:solidFill>
                    <a:schemeClr val="bg1"/>
                  </a:solidFill>
                  <a:latin typeface="+mn-ea"/>
                  <a:cs typeface="Segoe UI" panose="020B0502040204020203" pitchFamily="34" charset="0"/>
                </a:endParaRPr>
              </a:p>
            </p:txBody>
          </p:sp>
        </p:grpSp>
      </p:grpSp>
      <p:pic>
        <p:nvPicPr>
          <p:cNvPr id="3" name="图片 2">
            <a:extLst>
              <a:ext uri="{FF2B5EF4-FFF2-40B4-BE49-F238E27FC236}">
                <a16:creationId xmlns:a16="http://schemas.microsoft.com/office/drawing/2014/main" id="{1CF72F94-D1C2-459C-B19F-A55162681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735814"/>
            <a:ext cx="7731760" cy="3945664"/>
          </a:xfrm>
          <a:prstGeom prst="rect">
            <a:avLst/>
          </a:prstGeom>
        </p:spPr>
      </p:pic>
    </p:spTree>
    <p:extLst>
      <p:ext uri="{BB962C8B-B14F-4D97-AF65-F5344CB8AC3E}">
        <p14:creationId xmlns:p14="http://schemas.microsoft.com/office/powerpoint/2010/main" val="28976107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036498" y="514350"/>
            <a:ext cx="6119004" cy="578477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55AAF16-BB59-4471-A93E-0C2F0712218E}"/>
              </a:ext>
            </a:extLst>
          </p:cNvPr>
          <p:cNvSpPr/>
          <p:nvPr/>
        </p:nvSpPr>
        <p:spPr>
          <a:xfrm>
            <a:off x="7477124" y="1949159"/>
            <a:ext cx="1371493" cy="113877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539162"/>
            <a:ext cx="5505236" cy="147098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BE4D0A4-6388-4739-A725-C2DE461327D1}"/>
              </a:ext>
            </a:extLst>
          </p:cNvPr>
          <p:cNvSpPr/>
          <p:nvPr/>
        </p:nvSpPr>
        <p:spPr>
          <a:xfrm>
            <a:off x="3387566" y="1931087"/>
            <a:ext cx="1781543" cy="119441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3387568" y="1949362"/>
            <a:ext cx="5416869" cy="1138773"/>
          </a:xfrm>
          <a:prstGeom prst="rect">
            <a:avLst/>
          </a:prstGeom>
          <a:noFill/>
        </p:spPr>
        <p:txBody>
          <a:bodyPr wrap="none" rtlCol="0">
            <a:spAutoFit/>
            <a:scene3d>
              <a:camera prst="orthographicFront"/>
              <a:lightRig rig="threePt" dir="t"/>
            </a:scene3d>
            <a:sp3d contourW="12700"/>
          </a:bodyPr>
          <a:lstStyle/>
          <a:p>
            <a:pPr algn="ctr"/>
            <a:r>
              <a:rPr lang="zh-CN" altLang="en-US" sz="6800" b="1" dirty="0">
                <a:latin typeface="微软雅黑" panose="020B0503020204020204" pitchFamily="34" charset="-122"/>
                <a:ea typeface="微软雅黑" panose="020B0503020204020204" pitchFamily="34" charset="-122"/>
              </a:rPr>
              <a:t>敬请批评指正</a:t>
            </a: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336270" y="3064148"/>
            <a:ext cx="5519461" cy="461665"/>
          </a:xfrm>
          <a:prstGeom prst="rect">
            <a:avLst/>
          </a:prstGeom>
          <a:noFill/>
        </p:spPr>
        <p:txBody>
          <a:bodyPr wrap="none" rtlCol="0">
            <a:spAutoFit/>
            <a:scene3d>
              <a:camera prst="orthographicFront"/>
              <a:lightRig rig="threePt" dir="t"/>
            </a:scene3d>
            <a:sp3d contourW="12700"/>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年度百大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视频数据分析平台</a:t>
            </a:r>
          </a:p>
        </p:txBody>
      </p:sp>
      <p:grpSp>
        <p:nvGrpSpPr>
          <p:cNvPr id="20" name="组合 19">
            <a:extLst>
              <a:ext uri="{FF2B5EF4-FFF2-40B4-BE49-F238E27FC236}">
                <a16:creationId xmlns:a16="http://schemas.microsoft.com/office/drawing/2014/main" id="{E223F72C-7D64-476E-925E-C97F65034C4D}"/>
              </a:ext>
            </a:extLst>
          </p:cNvPr>
          <p:cNvGrpSpPr/>
          <p:nvPr/>
        </p:nvGrpSpPr>
        <p:grpSpPr>
          <a:xfrm>
            <a:off x="3521037" y="3746413"/>
            <a:ext cx="5149927" cy="605694"/>
            <a:chOff x="3521037" y="3746413"/>
            <a:chExt cx="5149927" cy="605694"/>
          </a:xfrm>
        </p:grpSpPr>
        <p:sp>
          <p:nvSpPr>
            <p:cNvPr id="6" name="矩形 5">
              <a:extLst>
                <a:ext uri="{FF2B5EF4-FFF2-40B4-BE49-F238E27FC236}">
                  <a16:creationId xmlns:a16="http://schemas.microsoft.com/office/drawing/2014/main" id="{7BAB8C09-0981-4C7C-91FC-D50EDE9D6967}"/>
                </a:ext>
              </a:extLst>
            </p:cNvPr>
            <p:cNvSpPr/>
            <p:nvPr/>
          </p:nvSpPr>
          <p:spPr>
            <a:xfrm>
              <a:off x="3521037" y="3746413"/>
              <a:ext cx="5149927" cy="605694"/>
            </a:xfrm>
            <a:prstGeom prst="rect">
              <a:avLst/>
            </a:prstGeom>
            <a:solidFill>
              <a:srgbClr val="F68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PA-文本框 8">
              <a:extLst>
                <a:ext uri="{FF2B5EF4-FFF2-40B4-BE49-F238E27FC236}">
                  <a16:creationId xmlns:a16="http://schemas.microsoft.com/office/drawing/2014/main" id="{4529483C-C671-446E-B4CC-BB796F5A8E32}"/>
                </a:ext>
              </a:extLst>
            </p:cNvPr>
            <p:cNvSpPr txBox="1"/>
            <p:nvPr>
              <p:custDataLst>
                <p:tags r:id="rId3"/>
              </p:custDataLst>
            </p:nvPr>
          </p:nvSpPr>
          <p:spPr>
            <a:xfrm>
              <a:off x="3596640" y="3828887"/>
              <a:ext cx="4978400" cy="461665"/>
            </a:xfrm>
            <a:prstGeom prst="rect">
              <a:avLst/>
            </a:prstGeom>
            <a:noFill/>
          </p:spPr>
          <p:txBody>
            <a:bodyPr wrap="square" rtlCol="0">
              <a:spAutoFit/>
              <a:scene3d>
                <a:camera prst="orthographicFront"/>
                <a:lightRig rig="threePt" dir="t"/>
              </a:scene3d>
              <a:sp3d contourW="12700"/>
            </a:bodyPr>
            <a:lstStyle/>
            <a:p>
              <a:pPr algn="dist"/>
              <a:r>
                <a:rPr lang="zh-CN" altLang="en-US" sz="2400" dirty="0">
                  <a:solidFill>
                    <a:schemeClr val="bg1"/>
                  </a:solidFill>
                  <a:latin typeface="微软雅黑" panose="020B0503020204020204" pitchFamily="34" charset="-122"/>
                  <a:ea typeface="微软雅黑" panose="020B0503020204020204" pitchFamily="34" charset="-122"/>
                </a:rPr>
                <a:t>答辩人：杨国杰 指导老师：陶建兵</a:t>
              </a:r>
            </a:p>
          </p:txBody>
        </p:sp>
      </p:grpSp>
      <p:sp>
        <p:nvSpPr>
          <p:cNvPr id="12" name="矩形 11">
            <a:extLst>
              <a:ext uri="{FF2B5EF4-FFF2-40B4-BE49-F238E27FC236}">
                <a16:creationId xmlns:a16="http://schemas.microsoft.com/office/drawing/2014/main" id="{4C906816-F98B-46B8-9DA9-B315CD17E20C}"/>
              </a:ext>
            </a:extLst>
          </p:cNvPr>
          <p:cNvSpPr/>
          <p:nvPr/>
        </p:nvSpPr>
        <p:spPr bwMode="auto">
          <a:xfrm>
            <a:off x="3453455" y="4438106"/>
            <a:ext cx="5350979" cy="29482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lumMod val="50000"/>
                  </a:schemeClr>
                </a:solidFill>
                <a:latin typeface="Segoe UI" panose="020B0502040204020203" pitchFamily="34" charset="0"/>
                <a:cs typeface="Segoe UI" panose="020B0502040204020203" pitchFamily="34" charset="0"/>
              </a:rPr>
              <a:t>大数据第二小组</a:t>
            </a:r>
            <a:r>
              <a:rPr lang="en-US" altLang="zh-CN" sz="1200" dirty="0">
                <a:solidFill>
                  <a:schemeClr val="bg1">
                    <a:lumMod val="50000"/>
                  </a:schemeClr>
                </a:solidFill>
                <a:latin typeface="Segoe UI" panose="020B0502040204020203" pitchFamily="34" charset="0"/>
                <a:cs typeface="Segoe UI" panose="020B0502040204020203" pitchFamily="34" charset="0"/>
              </a:rPr>
              <a:t>		</a:t>
            </a:r>
            <a:r>
              <a:rPr lang="zh-CN" altLang="en-US" sz="1200" dirty="0">
                <a:solidFill>
                  <a:schemeClr val="bg1">
                    <a:lumMod val="50000"/>
                  </a:schemeClr>
                </a:solidFill>
                <a:latin typeface="Segoe UI" panose="020B0502040204020203" pitchFamily="34" charset="0"/>
                <a:cs typeface="Segoe UI" panose="020B0502040204020203" pitchFamily="34" charset="0"/>
              </a:rPr>
              <a:t>组员：董晨露   李晖茜   陈真如   解沁林   马韵佳</a:t>
            </a:r>
            <a:endParaRPr lang="en-US" altLang="zh-CN" sz="1200" dirty="0">
              <a:solidFill>
                <a:schemeClr val="bg1">
                  <a:lumMod val="50000"/>
                </a:schemeClr>
              </a:solidFill>
              <a:latin typeface="Segoe UI" panose="020B0502040204020203" pitchFamily="34" charset="0"/>
              <a:cs typeface="Segoe UI" panose="020B0502040204020203" pitchFamily="34" charset="0"/>
            </a:endParaRPr>
          </a:p>
        </p:txBody>
      </p:sp>
      <p:sp>
        <p:nvSpPr>
          <p:cNvPr id="15" name="任意多边形: 形状 14">
            <a:hlinkClick r:id="rId6"/>
            <a:extLst>
              <a:ext uri="{FF2B5EF4-FFF2-40B4-BE49-F238E27FC236}">
                <a16:creationId xmlns:a16="http://schemas.microsoft.com/office/drawing/2014/main" id="{38429A35-C732-46E4-8B78-AC5A739F41D4}"/>
              </a:ext>
            </a:extLst>
          </p:cNvPr>
          <p:cNvSpPr/>
          <p:nvPr/>
        </p:nvSpPr>
        <p:spPr>
          <a:xfrm>
            <a:off x="5756899" y="5839406"/>
            <a:ext cx="678202" cy="339102"/>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作者QQ： 394222199">
            <a:extLst>
              <a:ext uri="{FF2B5EF4-FFF2-40B4-BE49-F238E27FC236}">
                <a16:creationId xmlns:a16="http://schemas.microsoft.com/office/drawing/2014/main" id="{1DF7D5BE-51BF-4760-AAE3-D7D1E99B5482}"/>
              </a:ext>
            </a:extLst>
          </p:cNvPr>
          <p:cNvSpPr/>
          <p:nvPr/>
        </p:nvSpPr>
        <p:spPr>
          <a:xfrm rot="16200000">
            <a:off x="8819394" y="2739450"/>
            <a:ext cx="506913" cy="253457"/>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5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down)">
                                      <p:cBhvr>
                                        <p:cTn id="14" dur="500"/>
                                        <p:tgtEl>
                                          <p:spTgt spid="10"/>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2"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5232C8A-31BE-4834-A16F-46E9B5ACC15E}"/>
              </a:ext>
            </a:extLst>
          </p:cNvPr>
          <p:cNvGrpSpPr/>
          <p:nvPr/>
        </p:nvGrpSpPr>
        <p:grpSpPr>
          <a:xfrm>
            <a:off x="1214192" y="-1676400"/>
            <a:ext cx="9763616" cy="4615152"/>
            <a:chOff x="5291959" y="-274508"/>
            <a:chExt cx="1608085" cy="760124"/>
          </a:xfrm>
        </p:grpSpPr>
        <p:sp>
          <p:nvSpPr>
            <p:cNvPr id="2" name="任意多边形: 形状 1">
              <a:extLst>
                <a:ext uri="{FF2B5EF4-FFF2-40B4-BE49-F238E27FC236}">
                  <a16:creationId xmlns:a16="http://schemas.microsoft.com/office/drawing/2014/main" id="{C0341D02-7023-428D-8FA1-E0543E3D0D98}"/>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BE4B7527-6332-49ED-A04A-6E33C761EE7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文本框 8">
            <a:extLst>
              <a:ext uri="{FF2B5EF4-FFF2-40B4-BE49-F238E27FC236}">
                <a16:creationId xmlns:a16="http://schemas.microsoft.com/office/drawing/2014/main" id="{4145C032-80EB-4020-9EDF-2A3E381CE580}"/>
              </a:ext>
            </a:extLst>
          </p:cNvPr>
          <p:cNvSpPr txBox="1"/>
          <p:nvPr>
            <p:custDataLst>
              <p:tags r:id="rId1"/>
            </p:custDataLst>
          </p:nvPr>
        </p:nvSpPr>
        <p:spPr>
          <a:xfrm>
            <a:off x="4978837" y="589177"/>
            <a:ext cx="2234331"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CONTENT</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CDEA94BB-6964-4B87-8669-D5C5EFE46DA0}"/>
              </a:ext>
            </a:extLst>
          </p:cNvPr>
          <p:cNvGrpSpPr/>
          <p:nvPr/>
        </p:nvGrpSpPr>
        <p:grpSpPr>
          <a:xfrm>
            <a:off x="2066217" y="3259692"/>
            <a:ext cx="1902225" cy="707886"/>
            <a:chOff x="4060117" y="2234622"/>
            <a:chExt cx="1902225" cy="707886"/>
          </a:xfrm>
        </p:grpSpPr>
        <p:sp>
          <p:nvSpPr>
            <p:cNvPr id="8" name="PA-文本框 8">
              <a:extLst>
                <a:ext uri="{FF2B5EF4-FFF2-40B4-BE49-F238E27FC236}">
                  <a16:creationId xmlns:a16="http://schemas.microsoft.com/office/drawing/2014/main" id="{B889B4F4-3002-4834-A3E9-99AFED5EC977}"/>
                </a:ext>
              </a:extLst>
            </p:cNvPr>
            <p:cNvSpPr txBox="1"/>
            <p:nvPr>
              <p:custDataLst>
                <p:tags r:id="rId8"/>
              </p:custDataLst>
            </p:nvPr>
          </p:nvSpPr>
          <p:spPr>
            <a:xfrm>
              <a:off x="4854346" y="2363339"/>
              <a:ext cx="1107996" cy="369332"/>
            </a:xfrm>
            <a:prstGeom prst="rect">
              <a:avLst/>
            </a:prstGeom>
            <a:noFill/>
          </p:spPr>
          <p:txBody>
            <a:bodyPr wrap="none" rtlCol="0">
              <a:spAutoFit/>
              <a:scene3d>
                <a:camera prst="orthographicFront"/>
                <a:lightRig rig="threePt" dir="t"/>
              </a:scene3d>
              <a:sp3d contourW="12700"/>
            </a:bodyPr>
            <a:lstStyle/>
            <a:p>
              <a:r>
                <a:rPr lang="zh-CN" altLang="en-US" b="1" dirty="0">
                  <a:latin typeface="+mn-ea"/>
                </a:rPr>
                <a:t>项目简介</a:t>
              </a:r>
              <a:endParaRPr lang="en-US" altLang="zh-CN" b="1" dirty="0">
                <a:latin typeface="+mn-ea"/>
              </a:endParaRPr>
            </a:p>
          </p:txBody>
        </p:sp>
        <p:sp>
          <p:nvSpPr>
            <p:cNvPr id="9" name="PA-文本框 8">
              <a:extLst>
                <a:ext uri="{FF2B5EF4-FFF2-40B4-BE49-F238E27FC236}">
                  <a16:creationId xmlns:a16="http://schemas.microsoft.com/office/drawing/2014/main" id="{AD0970E5-4238-41AE-91C0-0CF108E92A26}"/>
                </a:ext>
              </a:extLst>
            </p:cNvPr>
            <p:cNvSpPr txBox="1"/>
            <p:nvPr>
              <p:custDataLst>
                <p:tags r:id="rId9"/>
              </p:custDataLst>
            </p:nvPr>
          </p:nvSpPr>
          <p:spPr>
            <a:xfrm>
              <a:off x="4060117" y="2234622"/>
              <a:ext cx="75533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F68D31"/>
                  </a:solidFill>
                  <a:latin typeface="Arial" panose="020B0604020202020204" pitchFamily="34" charset="0"/>
                  <a:ea typeface="微软雅黑" panose="020B0503020204020204" pitchFamily="34" charset="-122"/>
                  <a:cs typeface="Arial" panose="020B0604020202020204" pitchFamily="34" charset="0"/>
                </a:rPr>
                <a:t>01</a:t>
              </a:r>
              <a:endParaRPr lang="zh-CN" altLang="en-US" sz="4000" dirty="0">
                <a:solidFill>
                  <a:srgbClr val="F68D3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9">
            <a:extLst>
              <a:ext uri="{FF2B5EF4-FFF2-40B4-BE49-F238E27FC236}">
                <a16:creationId xmlns:a16="http://schemas.microsoft.com/office/drawing/2014/main" id="{931F841B-4352-4625-85A6-6B16D0EEFE7D}"/>
              </a:ext>
            </a:extLst>
          </p:cNvPr>
          <p:cNvGrpSpPr/>
          <p:nvPr/>
        </p:nvGrpSpPr>
        <p:grpSpPr>
          <a:xfrm>
            <a:off x="6771567" y="3259692"/>
            <a:ext cx="1902225" cy="707886"/>
            <a:chOff x="4060117" y="2234622"/>
            <a:chExt cx="1902225" cy="707886"/>
          </a:xfrm>
        </p:grpSpPr>
        <p:sp>
          <p:nvSpPr>
            <p:cNvPr id="12" name="PA-文本框 8">
              <a:extLst>
                <a:ext uri="{FF2B5EF4-FFF2-40B4-BE49-F238E27FC236}">
                  <a16:creationId xmlns:a16="http://schemas.microsoft.com/office/drawing/2014/main" id="{088095FF-5623-4868-B87E-8364A4AEAE89}"/>
                </a:ext>
              </a:extLst>
            </p:cNvPr>
            <p:cNvSpPr txBox="1"/>
            <p:nvPr>
              <p:custDataLst>
                <p:tags r:id="rId6"/>
              </p:custDataLst>
            </p:nvPr>
          </p:nvSpPr>
          <p:spPr>
            <a:xfrm>
              <a:off x="4854346" y="2363339"/>
              <a:ext cx="1107996" cy="369332"/>
            </a:xfrm>
            <a:prstGeom prst="rect">
              <a:avLst/>
            </a:prstGeom>
            <a:noFill/>
          </p:spPr>
          <p:txBody>
            <a:bodyPr wrap="none" rtlCol="0">
              <a:spAutoFit/>
              <a:scene3d>
                <a:camera prst="orthographicFront"/>
                <a:lightRig rig="threePt" dir="t"/>
              </a:scene3d>
              <a:sp3d contourW="12700"/>
            </a:bodyPr>
            <a:lstStyle/>
            <a:p>
              <a:r>
                <a:rPr lang="zh-CN" altLang="en-US" b="1" dirty="0">
                  <a:latin typeface="+mn-ea"/>
                </a:rPr>
                <a:t>数据说明</a:t>
              </a:r>
            </a:p>
          </p:txBody>
        </p:sp>
        <p:sp>
          <p:nvSpPr>
            <p:cNvPr id="13" name="PA-文本框 8">
              <a:extLst>
                <a:ext uri="{FF2B5EF4-FFF2-40B4-BE49-F238E27FC236}">
                  <a16:creationId xmlns:a16="http://schemas.microsoft.com/office/drawing/2014/main" id="{615D41FB-26FB-49FE-A28B-633FACEE23B6}"/>
                </a:ext>
              </a:extLst>
            </p:cNvPr>
            <p:cNvSpPr txBox="1"/>
            <p:nvPr>
              <p:custDataLst>
                <p:tags r:id="rId7"/>
              </p:custDataLst>
            </p:nvPr>
          </p:nvSpPr>
          <p:spPr>
            <a:xfrm>
              <a:off x="4060117" y="2234622"/>
              <a:ext cx="75533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F68D31"/>
                  </a:solidFill>
                  <a:latin typeface="Arial" panose="020B0604020202020204" pitchFamily="34" charset="0"/>
                  <a:ea typeface="微软雅黑" panose="020B0503020204020204" pitchFamily="34" charset="-122"/>
                  <a:cs typeface="Arial" panose="020B0604020202020204" pitchFamily="34" charset="0"/>
                </a:rPr>
                <a:t>02</a:t>
              </a:r>
              <a:endParaRPr lang="zh-CN" altLang="en-US" sz="4000" dirty="0">
                <a:solidFill>
                  <a:srgbClr val="F68D3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6" name="组合 15">
            <a:extLst>
              <a:ext uri="{FF2B5EF4-FFF2-40B4-BE49-F238E27FC236}">
                <a16:creationId xmlns:a16="http://schemas.microsoft.com/office/drawing/2014/main" id="{2F003CE0-3DC7-4EAB-AB78-461FA71B3545}"/>
              </a:ext>
            </a:extLst>
          </p:cNvPr>
          <p:cNvGrpSpPr/>
          <p:nvPr/>
        </p:nvGrpSpPr>
        <p:grpSpPr>
          <a:xfrm>
            <a:off x="2066217" y="4745592"/>
            <a:ext cx="1902225" cy="707886"/>
            <a:chOff x="4060117" y="2234622"/>
            <a:chExt cx="1902225" cy="707886"/>
          </a:xfrm>
        </p:grpSpPr>
        <p:sp>
          <p:nvSpPr>
            <p:cNvPr id="22" name="PA-文本框 8">
              <a:extLst>
                <a:ext uri="{FF2B5EF4-FFF2-40B4-BE49-F238E27FC236}">
                  <a16:creationId xmlns:a16="http://schemas.microsoft.com/office/drawing/2014/main" id="{C50BDD54-606C-4EC8-8EC1-8BB2D16C4C28}"/>
                </a:ext>
              </a:extLst>
            </p:cNvPr>
            <p:cNvSpPr txBox="1"/>
            <p:nvPr>
              <p:custDataLst>
                <p:tags r:id="rId4"/>
              </p:custDataLst>
            </p:nvPr>
          </p:nvSpPr>
          <p:spPr>
            <a:xfrm>
              <a:off x="4854346" y="2363339"/>
              <a:ext cx="1107996" cy="369332"/>
            </a:xfrm>
            <a:prstGeom prst="rect">
              <a:avLst/>
            </a:prstGeom>
            <a:noFill/>
          </p:spPr>
          <p:txBody>
            <a:bodyPr wrap="none" rtlCol="0">
              <a:spAutoFit/>
              <a:scene3d>
                <a:camera prst="orthographicFront"/>
                <a:lightRig rig="threePt" dir="t"/>
              </a:scene3d>
              <a:sp3d contourW="12700"/>
            </a:bodyPr>
            <a:lstStyle/>
            <a:p>
              <a:r>
                <a:rPr lang="zh-CN" altLang="en-US" b="1" dirty="0">
                  <a:latin typeface="+mn-ea"/>
                </a:rPr>
                <a:t>项目呈现</a:t>
              </a:r>
            </a:p>
          </p:txBody>
        </p:sp>
        <p:sp>
          <p:nvSpPr>
            <p:cNvPr id="23" name="PA-文本框 8">
              <a:extLst>
                <a:ext uri="{FF2B5EF4-FFF2-40B4-BE49-F238E27FC236}">
                  <a16:creationId xmlns:a16="http://schemas.microsoft.com/office/drawing/2014/main" id="{22AE093B-A5E4-4DDE-8FAF-333B26BEBEF2}"/>
                </a:ext>
              </a:extLst>
            </p:cNvPr>
            <p:cNvSpPr txBox="1"/>
            <p:nvPr>
              <p:custDataLst>
                <p:tags r:id="rId5"/>
              </p:custDataLst>
            </p:nvPr>
          </p:nvSpPr>
          <p:spPr>
            <a:xfrm>
              <a:off x="4060117" y="2234622"/>
              <a:ext cx="75533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F68D31"/>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dirty="0">
                <a:solidFill>
                  <a:srgbClr val="F68D3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作者QQ ： 394222199">
            <a:extLst>
              <a:ext uri="{FF2B5EF4-FFF2-40B4-BE49-F238E27FC236}">
                <a16:creationId xmlns:a16="http://schemas.microsoft.com/office/drawing/2014/main" id="{6BCF3591-4592-44DB-AFE0-D76CBD0DE010}"/>
              </a:ext>
            </a:extLst>
          </p:cNvPr>
          <p:cNvGrpSpPr/>
          <p:nvPr/>
        </p:nvGrpSpPr>
        <p:grpSpPr>
          <a:xfrm>
            <a:off x="6771567" y="4745592"/>
            <a:ext cx="1902225" cy="707886"/>
            <a:chOff x="4060117" y="2234622"/>
            <a:chExt cx="1902225" cy="707886"/>
          </a:xfrm>
        </p:grpSpPr>
        <p:sp>
          <p:nvSpPr>
            <p:cNvPr id="19" name="PA-文本框 8">
              <a:extLst>
                <a:ext uri="{FF2B5EF4-FFF2-40B4-BE49-F238E27FC236}">
                  <a16:creationId xmlns:a16="http://schemas.microsoft.com/office/drawing/2014/main" id="{FABAC123-FC0B-4736-A048-AB04C3011A35}"/>
                </a:ext>
              </a:extLst>
            </p:cNvPr>
            <p:cNvSpPr txBox="1"/>
            <p:nvPr>
              <p:custDataLst>
                <p:tags r:id="rId2"/>
              </p:custDataLst>
            </p:nvPr>
          </p:nvSpPr>
          <p:spPr>
            <a:xfrm>
              <a:off x="4854346" y="2363339"/>
              <a:ext cx="1107996" cy="369332"/>
            </a:xfrm>
            <a:prstGeom prst="rect">
              <a:avLst/>
            </a:prstGeom>
            <a:noFill/>
          </p:spPr>
          <p:txBody>
            <a:bodyPr wrap="none" rtlCol="0">
              <a:spAutoFit/>
              <a:scene3d>
                <a:camera prst="orthographicFront"/>
                <a:lightRig rig="threePt" dir="t"/>
              </a:scene3d>
              <a:sp3d contourW="12700"/>
            </a:bodyPr>
            <a:lstStyle/>
            <a:p>
              <a:r>
                <a:rPr lang="zh-CN" altLang="en-US" b="1" dirty="0">
                  <a:latin typeface="+mn-ea"/>
                </a:rPr>
                <a:t>视图讲解</a:t>
              </a:r>
            </a:p>
          </p:txBody>
        </p:sp>
        <p:sp>
          <p:nvSpPr>
            <p:cNvPr id="20" name="PA-文本框 8">
              <a:extLst>
                <a:ext uri="{FF2B5EF4-FFF2-40B4-BE49-F238E27FC236}">
                  <a16:creationId xmlns:a16="http://schemas.microsoft.com/office/drawing/2014/main" id="{6EA42492-C329-45E8-AF52-6966AE08CB7F}"/>
                </a:ext>
              </a:extLst>
            </p:cNvPr>
            <p:cNvSpPr txBox="1"/>
            <p:nvPr>
              <p:custDataLst>
                <p:tags r:id="rId3"/>
              </p:custDataLst>
            </p:nvPr>
          </p:nvSpPr>
          <p:spPr>
            <a:xfrm>
              <a:off x="4060117" y="2234622"/>
              <a:ext cx="755335" cy="707886"/>
            </a:xfrm>
            <a:prstGeom prst="rect">
              <a:avLst/>
            </a:prstGeom>
            <a:noFill/>
          </p:spPr>
          <p:txBody>
            <a:bodyPr wrap="none" rtlCol="0">
              <a:spAutoFit/>
              <a:scene3d>
                <a:camera prst="orthographicFront"/>
                <a:lightRig rig="threePt" dir="t"/>
              </a:scene3d>
              <a:sp3d contourW="12700"/>
            </a:bodyPr>
            <a:lstStyle/>
            <a:p>
              <a:r>
                <a:rPr lang="en-US" altLang="zh-CN" sz="4000" dirty="0">
                  <a:solidFill>
                    <a:srgbClr val="F68D31"/>
                  </a:solidFill>
                  <a:latin typeface="Arial" panose="020B0604020202020204" pitchFamily="34" charset="0"/>
                  <a:ea typeface="微软雅黑" panose="020B0503020204020204" pitchFamily="34" charset="-122"/>
                  <a:cs typeface="Arial" panose="020B0604020202020204" pitchFamily="34" charset="0"/>
                </a:rPr>
                <a:t>04</a:t>
              </a:r>
              <a:endParaRPr lang="zh-CN" altLang="en-US" sz="4000" dirty="0">
                <a:solidFill>
                  <a:srgbClr val="F68D31"/>
                </a:solidFill>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3675984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p:tgtEl>
                                          <p:spTgt spid="6"/>
                                        </p:tgtEl>
                                        <p:attrNameLst>
                                          <p:attrName>ppt_x</p:attrName>
                                        </p:attrNameLst>
                                      </p:cBhvr>
                                      <p:tavLst>
                                        <p:tav tm="0">
                                          <p:val>
                                            <p:strVal val="#ppt_x-#ppt_w*1.125000"/>
                                          </p:val>
                                        </p:tav>
                                        <p:tav tm="100000">
                                          <p:val>
                                            <p:strVal val="#ppt_x"/>
                                          </p:val>
                                        </p:tav>
                                      </p:tavLst>
                                    </p:anim>
                                    <p:animEffect transition="in" filter="wipe(right)">
                                      <p:cBhvr>
                                        <p:cTn id="17" dur="500"/>
                                        <p:tgtEl>
                                          <p:spTgt spid="6"/>
                                        </p:tgtEl>
                                      </p:cBhvr>
                                    </p:animEffect>
                                  </p:childTnLst>
                                </p:cTn>
                              </p:par>
                            </p:childTnLst>
                          </p:cTn>
                        </p:par>
                        <p:par>
                          <p:cTn id="18" fill="hold">
                            <p:stCondLst>
                              <p:cond delay="1000"/>
                            </p:stCondLst>
                            <p:childTnLst>
                              <p:par>
                                <p:cTn id="19" presetID="1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right)">
                                      <p:cBhvr>
                                        <p:cTn id="22" dur="500"/>
                                        <p:tgtEl>
                                          <p:spTgt spid="10"/>
                                        </p:tgtEl>
                                      </p:cBhvr>
                                    </p:animEffect>
                                  </p:childTnLst>
                                </p:cTn>
                              </p:par>
                            </p:childTnLst>
                          </p:cTn>
                        </p:par>
                        <p:par>
                          <p:cTn id="23" fill="hold">
                            <p:stCondLst>
                              <p:cond delay="1500"/>
                            </p:stCondLst>
                            <p:childTnLst>
                              <p:par>
                                <p:cTn id="24" presetID="1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ppt_x</p:attrName>
                                        </p:attrNameLst>
                                      </p:cBhvr>
                                      <p:tavLst>
                                        <p:tav tm="0">
                                          <p:val>
                                            <p:strVal val="#ppt_x-#ppt_w*1.125000"/>
                                          </p:val>
                                        </p:tav>
                                        <p:tav tm="100000">
                                          <p:val>
                                            <p:strVal val="#ppt_x"/>
                                          </p:val>
                                        </p:tav>
                                      </p:tavLst>
                                    </p:anim>
                                    <p:animEffect transition="in" filter="wipe(right)">
                                      <p:cBhvr>
                                        <p:cTn id="27" dur="500"/>
                                        <p:tgtEl>
                                          <p:spTgt spid="16"/>
                                        </p:tgtEl>
                                      </p:cBhvr>
                                    </p:animEffect>
                                  </p:childTnLst>
                                </p:cTn>
                              </p:par>
                            </p:childTnLst>
                          </p:cTn>
                        </p:par>
                        <p:par>
                          <p:cTn id="28" fill="hold">
                            <p:stCondLst>
                              <p:cond delay="2000"/>
                            </p:stCondLst>
                            <p:childTnLst>
                              <p:par>
                                <p:cTn id="29" presetID="12" presetClass="entr" presetSubtype="8"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ppt_x</p:attrName>
                                        </p:attrNameLst>
                                      </p:cBhvr>
                                      <p:tavLst>
                                        <p:tav tm="0">
                                          <p:val>
                                            <p:strVal val="#ppt_x-#ppt_w*1.125000"/>
                                          </p:val>
                                        </p:tav>
                                        <p:tav tm="100000">
                                          <p:val>
                                            <p:strVal val="#ppt_x"/>
                                          </p:val>
                                        </p:tav>
                                      </p:tavLst>
                                    </p:anim>
                                    <p:animEffect transition="in" filter="wipe(righ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493200" y="804472"/>
            <a:ext cx="5205600" cy="520452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619501"/>
            <a:ext cx="5505236" cy="84119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4705236" y="2166276"/>
            <a:ext cx="2781531"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rgbClr val="F68D31"/>
                </a:solidFill>
                <a:latin typeface="Century Gothic" panose="020B0502020202020204" pitchFamily="34" charset="0"/>
                <a:ea typeface="微软雅黑" panose="020B0503020204020204" pitchFamily="34" charset="-122"/>
              </a:rPr>
              <a:t>PART 01</a:t>
            </a:r>
            <a:endParaRPr lang="zh-CN" altLang="en-US" sz="5400" dirty="0">
              <a:solidFill>
                <a:srgbClr val="F68D31"/>
              </a:solidFill>
              <a:latin typeface="Century Gothic" panose="020B0502020202020204" pitchFamily="34" charset="0"/>
              <a:ea typeface="微软雅黑" panose="020B0503020204020204" pitchFamily="34" charset="-122"/>
            </a:endParaRP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830320" y="3469599"/>
            <a:ext cx="4500880"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a:latin typeface="+mn-ea"/>
              </a:rPr>
              <a:t>项目简介</a:t>
            </a:r>
          </a:p>
        </p:txBody>
      </p:sp>
      <p:sp>
        <p:nvSpPr>
          <p:cNvPr id="15" name="任意多边形: 形状 14">
            <a:extLst>
              <a:ext uri="{FF2B5EF4-FFF2-40B4-BE49-F238E27FC236}">
                <a16:creationId xmlns:a16="http://schemas.microsoft.com/office/drawing/2014/main" id="{38429A35-C732-46E4-8B78-AC5A739F41D4}"/>
              </a:ext>
            </a:extLst>
          </p:cNvPr>
          <p:cNvSpPr/>
          <p:nvPr/>
        </p:nvSpPr>
        <p:spPr>
          <a:xfrm>
            <a:off x="5515672" y="5175509"/>
            <a:ext cx="1160656" cy="580330"/>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作者QQ：394222199">
            <a:extLst>
              <a:ext uri="{FF2B5EF4-FFF2-40B4-BE49-F238E27FC236}">
                <a16:creationId xmlns:a16="http://schemas.microsoft.com/office/drawing/2014/main" id="{39FA7270-57B9-4E73-B166-83EE5F4B2925}"/>
              </a:ext>
            </a:extLst>
          </p:cNvPr>
          <p:cNvCxnSpPr>
            <a:cxnSpLocks/>
          </p:cNvCxnSpPr>
          <p:nvPr/>
        </p:nvCxnSpPr>
        <p:spPr>
          <a:xfrm>
            <a:off x="5838825" y="3165806"/>
            <a:ext cx="514350"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319915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5182930" y="589177"/>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项目简介</a:t>
            </a:r>
          </a:p>
        </p:txBody>
      </p:sp>
      <p:grpSp>
        <p:nvGrpSpPr>
          <p:cNvPr id="68" name="组合 67">
            <a:extLst>
              <a:ext uri="{FF2B5EF4-FFF2-40B4-BE49-F238E27FC236}">
                <a16:creationId xmlns:a16="http://schemas.microsoft.com/office/drawing/2014/main" id="{E532A8FF-E2AD-4054-ACCF-5F2E14D3A09C}"/>
              </a:ext>
            </a:extLst>
          </p:cNvPr>
          <p:cNvGrpSpPr/>
          <p:nvPr/>
        </p:nvGrpSpPr>
        <p:grpSpPr>
          <a:xfrm>
            <a:off x="4387791" y="1436090"/>
            <a:ext cx="3416420" cy="3985821"/>
            <a:chOff x="4387791" y="1436089"/>
            <a:chExt cx="3416420" cy="3985821"/>
          </a:xfrm>
        </p:grpSpPr>
        <p:sp>
          <p:nvSpPr>
            <p:cNvPr id="74" name="六边形 73">
              <a:extLst>
                <a:ext uri="{FF2B5EF4-FFF2-40B4-BE49-F238E27FC236}">
                  <a16:creationId xmlns:a16="http://schemas.microsoft.com/office/drawing/2014/main" id="{5ADFD322-8206-41FD-962C-C4A0D603CB1B}"/>
                </a:ext>
              </a:extLst>
            </p:cNvPr>
            <p:cNvSpPr/>
            <p:nvPr/>
          </p:nvSpPr>
          <p:spPr>
            <a:xfrm rot="5400000">
              <a:off x="4276234" y="1869200"/>
              <a:ext cx="3639532" cy="3119601"/>
            </a:xfrm>
            <a:prstGeom prst="hexagon">
              <a:avLst/>
            </a:prstGeom>
            <a:solidFill>
              <a:srgbClr val="F68D31"/>
            </a:solidFill>
            <a:ln w="152400">
              <a:solidFill>
                <a:srgbClr val="F68D3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六边形 74">
              <a:extLst>
                <a:ext uri="{FF2B5EF4-FFF2-40B4-BE49-F238E27FC236}">
                  <a16:creationId xmlns:a16="http://schemas.microsoft.com/office/drawing/2014/main" id="{D46BC34B-0CAE-40E8-9AC5-2A394F0FE72A}"/>
                </a:ext>
              </a:extLst>
            </p:cNvPr>
            <p:cNvSpPr/>
            <p:nvPr/>
          </p:nvSpPr>
          <p:spPr>
            <a:xfrm rot="5400000">
              <a:off x="4103090" y="1720790"/>
              <a:ext cx="3985821" cy="3416420"/>
            </a:xfrm>
            <a:prstGeom prst="hexagon">
              <a:avLst/>
            </a:prstGeom>
            <a:noFill/>
            <a:ln w="25400">
              <a:solidFill>
                <a:srgbClr val="F68D3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0" name="组合 69">
            <a:extLst>
              <a:ext uri="{FF2B5EF4-FFF2-40B4-BE49-F238E27FC236}">
                <a16:creationId xmlns:a16="http://schemas.microsoft.com/office/drawing/2014/main" id="{B98C4BF8-1364-46B4-8AF3-CA39F083A640}"/>
              </a:ext>
            </a:extLst>
          </p:cNvPr>
          <p:cNvGrpSpPr/>
          <p:nvPr/>
        </p:nvGrpSpPr>
        <p:grpSpPr>
          <a:xfrm>
            <a:off x="5550002" y="4873843"/>
            <a:ext cx="1091996" cy="271983"/>
            <a:chOff x="5550002" y="4947661"/>
            <a:chExt cx="1091996" cy="271983"/>
          </a:xfrm>
        </p:grpSpPr>
        <p:cxnSp>
          <p:nvCxnSpPr>
            <p:cNvPr id="72" name="直接连接符 71">
              <a:extLst>
                <a:ext uri="{FF2B5EF4-FFF2-40B4-BE49-F238E27FC236}">
                  <a16:creationId xmlns:a16="http://schemas.microsoft.com/office/drawing/2014/main" id="{203B0057-A4A1-40DD-90B2-DD53323D2057}"/>
                </a:ext>
              </a:extLst>
            </p:cNvPr>
            <p:cNvCxnSpPr>
              <a:cxnSpLocks/>
            </p:cNvCxnSpPr>
            <p:nvPr/>
          </p:nvCxnSpPr>
          <p:spPr>
            <a:xfrm>
              <a:off x="5550002" y="4947661"/>
              <a:ext cx="545998" cy="271983"/>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140F7EF-7270-4B67-8801-F29C95224F13}"/>
                </a:ext>
              </a:extLst>
            </p:cNvPr>
            <p:cNvCxnSpPr>
              <a:cxnSpLocks/>
            </p:cNvCxnSpPr>
            <p:nvPr/>
          </p:nvCxnSpPr>
          <p:spPr>
            <a:xfrm flipV="1">
              <a:off x="6096000" y="4947661"/>
              <a:ext cx="545998" cy="271983"/>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6" name="六边形 65">
            <a:extLst>
              <a:ext uri="{FF2B5EF4-FFF2-40B4-BE49-F238E27FC236}">
                <a16:creationId xmlns:a16="http://schemas.microsoft.com/office/drawing/2014/main" id="{BED2140F-69F3-4967-AEC4-3F42302D1976}"/>
              </a:ext>
            </a:extLst>
          </p:cNvPr>
          <p:cNvSpPr/>
          <p:nvPr/>
        </p:nvSpPr>
        <p:spPr>
          <a:xfrm rot="5400000">
            <a:off x="837487" y="2100729"/>
            <a:ext cx="3099300" cy="2656545"/>
          </a:xfrm>
          <a:prstGeom prst="hexagon">
            <a:avLst/>
          </a:prstGeom>
          <a:solidFill>
            <a:schemeClr val="tx1">
              <a:lumMod val="85000"/>
              <a:lumOff val="15000"/>
            </a:schemeClr>
          </a:solidFill>
          <a:ln w="152400">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六边形 66">
            <a:extLst>
              <a:ext uri="{FF2B5EF4-FFF2-40B4-BE49-F238E27FC236}">
                <a16:creationId xmlns:a16="http://schemas.microsoft.com/office/drawing/2014/main" id="{9CB7324C-24FD-4BC2-92D5-81B4E4C2B80E}"/>
              </a:ext>
            </a:extLst>
          </p:cNvPr>
          <p:cNvSpPr/>
          <p:nvPr/>
        </p:nvSpPr>
        <p:spPr>
          <a:xfrm rot="5400000">
            <a:off x="690044" y="1974348"/>
            <a:ext cx="3394188" cy="2909306"/>
          </a:xfrm>
          <a:prstGeom prst="hexagon">
            <a:avLst/>
          </a:prstGeom>
          <a:noFill/>
          <a:ln w="25400">
            <a:solidFill>
              <a:srgbClr val="3F3B3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3" name="直接连接符 62">
            <a:extLst>
              <a:ext uri="{FF2B5EF4-FFF2-40B4-BE49-F238E27FC236}">
                <a16:creationId xmlns:a16="http://schemas.microsoft.com/office/drawing/2014/main" id="{DB5181F9-9F34-4D9F-82CB-63F43FAE1D73}"/>
              </a:ext>
            </a:extLst>
          </p:cNvPr>
          <p:cNvCxnSpPr>
            <a:cxnSpLocks/>
          </p:cNvCxnSpPr>
          <p:nvPr/>
        </p:nvCxnSpPr>
        <p:spPr>
          <a:xfrm>
            <a:off x="2078209" y="4737102"/>
            <a:ext cx="308929" cy="153889"/>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2AEAD2FA-E868-42D8-B490-E9DDF6B72C88}"/>
              </a:ext>
            </a:extLst>
          </p:cNvPr>
          <p:cNvCxnSpPr>
            <a:cxnSpLocks/>
          </p:cNvCxnSpPr>
          <p:nvPr/>
        </p:nvCxnSpPr>
        <p:spPr>
          <a:xfrm flipH="1">
            <a:off x="2387137" y="4737102"/>
            <a:ext cx="308929" cy="153889"/>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a16="http://schemas.microsoft.com/office/drawing/2014/main" id="{6D416DAC-8BD8-4539-ABF3-382D1A5C5B0F}"/>
              </a:ext>
            </a:extLst>
          </p:cNvPr>
          <p:cNvGrpSpPr/>
          <p:nvPr/>
        </p:nvGrpSpPr>
        <p:grpSpPr>
          <a:xfrm>
            <a:off x="8350209" y="1731907"/>
            <a:ext cx="2909306" cy="3394188"/>
            <a:chOff x="4387791" y="1436089"/>
            <a:chExt cx="3416420" cy="3985821"/>
          </a:xfrm>
        </p:grpSpPr>
        <p:sp>
          <p:nvSpPr>
            <p:cNvPr id="59" name="六边形 58">
              <a:extLst>
                <a:ext uri="{FF2B5EF4-FFF2-40B4-BE49-F238E27FC236}">
                  <a16:creationId xmlns:a16="http://schemas.microsoft.com/office/drawing/2014/main" id="{8C957470-95A8-4A37-BFD8-BA92D97EFB5D}"/>
                </a:ext>
              </a:extLst>
            </p:cNvPr>
            <p:cNvSpPr/>
            <p:nvPr/>
          </p:nvSpPr>
          <p:spPr>
            <a:xfrm rot="5400000">
              <a:off x="4276234" y="1869200"/>
              <a:ext cx="3639532" cy="3119601"/>
            </a:xfrm>
            <a:prstGeom prst="hexagon">
              <a:avLst/>
            </a:prstGeom>
            <a:solidFill>
              <a:schemeClr val="tx1">
                <a:lumMod val="85000"/>
                <a:lumOff val="15000"/>
              </a:schemeClr>
            </a:solidFill>
            <a:ln w="152400">
              <a:solidFill>
                <a:schemeClr val="tx1">
                  <a:lumMod val="85000"/>
                  <a:lumOff val="1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六边形 59">
              <a:extLst>
                <a:ext uri="{FF2B5EF4-FFF2-40B4-BE49-F238E27FC236}">
                  <a16:creationId xmlns:a16="http://schemas.microsoft.com/office/drawing/2014/main" id="{890CA0EF-0D61-4DC5-B526-CF02C69C8FB5}"/>
                </a:ext>
              </a:extLst>
            </p:cNvPr>
            <p:cNvSpPr/>
            <p:nvPr/>
          </p:nvSpPr>
          <p:spPr>
            <a:xfrm rot="5400000">
              <a:off x="4103090" y="1720790"/>
              <a:ext cx="3985821" cy="3416420"/>
            </a:xfrm>
            <a:prstGeom prst="hexagon">
              <a:avLst/>
            </a:prstGeom>
            <a:noFill/>
            <a:ln w="25400">
              <a:solidFill>
                <a:srgbClr val="3F3B3A"/>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6" name="直接连接符 55">
            <a:extLst>
              <a:ext uri="{FF2B5EF4-FFF2-40B4-BE49-F238E27FC236}">
                <a16:creationId xmlns:a16="http://schemas.microsoft.com/office/drawing/2014/main" id="{F7F9AF9E-B725-489C-9053-575A0F11A21C}"/>
              </a:ext>
            </a:extLst>
          </p:cNvPr>
          <p:cNvCxnSpPr>
            <a:cxnSpLocks/>
          </p:cNvCxnSpPr>
          <p:nvPr/>
        </p:nvCxnSpPr>
        <p:spPr>
          <a:xfrm>
            <a:off x="9495933" y="4737102"/>
            <a:ext cx="308929" cy="153889"/>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DA645A4-B692-4D79-8856-CE171DA43242}"/>
              </a:ext>
            </a:extLst>
          </p:cNvPr>
          <p:cNvCxnSpPr>
            <a:cxnSpLocks/>
          </p:cNvCxnSpPr>
          <p:nvPr/>
        </p:nvCxnSpPr>
        <p:spPr>
          <a:xfrm flipH="1">
            <a:off x="9804861" y="4737102"/>
            <a:ext cx="308929" cy="153889"/>
          </a:xfrm>
          <a:prstGeom prst="line">
            <a:avLst/>
          </a:prstGeom>
          <a:ln w="2540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A5F82076-3FA5-43BF-81E9-AE0DF9D03B38}"/>
              </a:ext>
            </a:extLst>
          </p:cNvPr>
          <p:cNvGrpSpPr/>
          <p:nvPr/>
        </p:nvGrpSpPr>
        <p:grpSpPr>
          <a:xfrm>
            <a:off x="4905047" y="2498516"/>
            <a:ext cx="2381906" cy="1843647"/>
            <a:chOff x="1339144" y="4546677"/>
            <a:chExt cx="2381906" cy="1843647"/>
          </a:xfrm>
        </p:grpSpPr>
        <p:sp>
          <p:nvSpPr>
            <p:cNvPr id="77" name="文本框 76">
              <a:extLst>
                <a:ext uri="{FF2B5EF4-FFF2-40B4-BE49-F238E27FC236}">
                  <a16:creationId xmlns:a16="http://schemas.microsoft.com/office/drawing/2014/main" id="{6CB0AA35-D5C0-4115-8B57-2779149F24E4}"/>
                </a:ext>
              </a:extLst>
            </p:cNvPr>
            <p:cNvSpPr txBox="1"/>
            <p:nvPr/>
          </p:nvSpPr>
          <p:spPr>
            <a:xfrm>
              <a:off x="1339144" y="4987504"/>
              <a:ext cx="2381906" cy="1402820"/>
            </a:xfrm>
            <a:prstGeom prst="rect">
              <a:avLst/>
            </a:prstGeom>
            <a:noFill/>
          </p:spPr>
          <p:txBody>
            <a:bodyPr wrap="square" rtlCol="0">
              <a:spAutoFit/>
            </a:bodyPr>
            <a:lstStyle/>
            <a:p>
              <a:pPr algn="ctr">
                <a:lnSpc>
                  <a:spcPct val="120000"/>
                </a:lnSpc>
              </a:pPr>
              <a:r>
                <a:rPr lang="zh-CN" altLang="en-US" sz="1200" dirty="0">
                  <a:solidFill>
                    <a:schemeClr val="bg1"/>
                  </a:solidFill>
                  <a:latin typeface="Segoe UI" panose="020B0502040204020203" pitchFamily="34" charset="0"/>
                  <a:cs typeface="Segoe UI" panose="020B0502040204020203" pitchFamily="34" charset="0"/>
                </a:rPr>
                <a:t>为有需求的广告主提供一个对于广告投放的渠道参数方面的数据可视化，将投放对象的各种参数化成简单易懂的可视化表格，提供各项参数的考量，优化广告投放的成本，达到更好的投放效果。</a:t>
              </a:r>
              <a:endParaRPr lang="en-US" altLang="zh-CN" sz="1200" dirty="0">
                <a:solidFill>
                  <a:schemeClr val="bg1"/>
                </a:solidFill>
                <a:latin typeface="Segoe UI" panose="020B0502040204020203" pitchFamily="34" charset="0"/>
                <a:cs typeface="Segoe UI" panose="020B0502040204020203" pitchFamily="34" charset="0"/>
              </a:endParaRPr>
            </a:p>
          </p:txBody>
        </p:sp>
        <p:sp>
          <p:nvSpPr>
            <p:cNvPr id="78" name="文本框 77">
              <a:extLst>
                <a:ext uri="{FF2B5EF4-FFF2-40B4-BE49-F238E27FC236}">
                  <a16:creationId xmlns:a16="http://schemas.microsoft.com/office/drawing/2014/main" id="{D70691BD-7D8E-4D89-BD54-913071BD5CA0}"/>
                </a:ext>
              </a:extLst>
            </p:cNvPr>
            <p:cNvSpPr txBox="1"/>
            <p:nvPr/>
          </p:nvSpPr>
          <p:spPr>
            <a:xfrm>
              <a:off x="1873507" y="4546677"/>
              <a:ext cx="1313180" cy="400110"/>
            </a:xfrm>
            <a:prstGeom prst="rect">
              <a:avLst/>
            </a:prstGeom>
            <a:noFill/>
          </p:spPr>
          <p:txBody>
            <a:bodyPr vert="horz" wrap="none" rtlCol="0">
              <a:spAutoFit/>
            </a:bodyPr>
            <a:lstStyle/>
            <a:p>
              <a:pPr algn="ctr"/>
              <a:r>
                <a:rPr lang="zh-CN" altLang="en-US" sz="2000" b="1" spc="200" dirty="0">
                  <a:solidFill>
                    <a:schemeClr val="bg1"/>
                  </a:solidFill>
                  <a:latin typeface="微软雅黑" panose="020B0503020204020204" pitchFamily="34" charset="-122"/>
                  <a:ea typeface="微软雅黑" panose="020B0503020204020204" pitchFamily="34" charset="-122"/>
                  <a:sym typeface="+mn-ea"/>
                </a:rPr>
                <a:t>项目目的</a:t>
              </a:r>
            </a:p>
          </p:txBody>
        </p:sp>
      </p:grpSp>
      <p:grpSp>
        <p:nvGrpSpPr>
          <p:cNvPr id="80" name="组合 79">
            <a:extLst>
              <a:ext uri="{FF2B5EF4-FFF2-40B4-BE49-F238E27FC236}">
                <a16:creationId xmlns:a16="http://schemas.microsoft.com/office/drawing/2014/main" id="{2C3A5CD9-38EF-471F-8458-ED4E114BA21F}"/>
              </a:ext>
            </a:extLst>
          </p:cNvPr>
          <p:cNvGrpSpPr/>
          <p:nvPr/>
        </p:nvGrpSpPr>
        <p:grpSpPr>
          <a:xfrm>
            <a:off x="1196184" y="2517373"/>
            <a:ext cx="2381906" cy="1690944"/>
            <a:chOff x="1339145" y="4546677"/>
            <a:chExt cx="2381906" cy="1690944"/>
          </a:xfrm>
        </p:grpSpPr>
        <p:sp>
          <p:nvSpPr>
            <p:cNvPr id="81" name="文本框 80">
              <a:extLst>
                <a:ext uri="{FF2B5EF4-FFF2-40B4-BE49-F238E27FC236}">
                  <a16:creationId xmlns:a16="http://schemas.microsoft.com/office/drawing/2014/main" id="{79A1595A-DD5F-443B-AFB3-C2C17FC01EFD}"/>
                </a:ext>
              </a:extLst>
            </p:cNvPr>
            <p:cNvSpPr txBox="1"/>
            <p:nvPr/>
          </p:nvSpPr>
          <p:spPr>
            <a:xfrm>
              <a:off x="1339145" y="5056400"/>
              <a:ext cx="2381906" cy="1181221"/>
            </a:xfrm>
            <a:prstGeom prst="rect">
              <a:avLst/>
            </a:prstGeom>
            <a:noFill/>
          </p:spPr>
          <p:txBody>
            <a:bodyPr wrap="square" rtlCol="0">
              <a:spAutoFit/>
            </a:bodyPr>
            <a:lstStyle/>
            <a:p>
              <a:pPr algn="ctr">
                <a:lnSpc>
                  <a:spcPct val="120000"/>
                </a:lnSpc>
              </a:pPr>
              <a:r>
                <a:rPr lang="zh-CN" altLang="en-US" sz="1200" dirty="0">
                  <a:solidFill>
                    <a:schemeClr val="bg1"/>
                  </a:solidFill>
                  <a:latin typeface="Segoe UI" panose="020B0502040204020203" pitchFamily="34" charset="0"/>
                  <a:cs typeface="Segoe UI" panose="020B0502040204020203" pitchFamily="34" charset="0"/>
                </a:rPr>
                <a:t>建立专业性的广告主数据分析平台，此平台的</a:t>
              </a:r>
              <a:r>
                <a:rPr lang="en-US" altLang="zh-CN" sz="1200" dirty="0">
                  <a:solidFill>
                    <a:schemeClr val="bg1"/>
                  </a:solidFill>
                  <a:latin typeface="Segoe UI" panose="020B0502040204020203" pitchFamily="34" charset="0"/>
                  <a:cs typeface="Segoe UI" panose="020B0502040204020203" pitchFamily="34" charset="0"/>
                </a:rPr>
                <a:t>UP</a:t>
              </a:r>
              <a:r>
                <a:rPr lang="zh-CN" altLang="en-US" sz="1200" dirty="0">
                  <a:solidFill>
                    <a:schemeClr val="bg1"/>
                  </a:solidFill>
                  <a:latin typeface="Segoe UI" panose="020B0502040204020203" pitchFamily="34" charset="0"/>
                  <a:cs typeface="Segoe UI" panose="020B0502040204020203" pitchFamily="34" charset="0"/>
                </a:rPr>
                <a:t>主的视频播放相关数据为主要参数，主要应用目标是为广告主建立标准化的分析平台。</a:t>
              </a:r>
              <a:endParaRPr lang="en-US" altLang="zh-CN" sz="1200" dirty="0">
                <a:solidFill>
                  <a:schemeClr val="bg1"/>
                </a:solidFill>
                <a:latin typeface="Segoe UI" panose="020B0502040204020203" pitchFamily="34" charset="0"/>
                <a:cs typeface="Segoe UI" panose="020B0502040204020203" pitchFamily="34" charset="0"/>
              </a:endParaRPr>
            </a:p>
          </p:txBody>
        </p:sp>
        <p:sp>
          <p:nvSpPr>
            <p:cNvPr id="82" name="文本框 81">
              <a:extLst>
                <a:ext uri="{FF2B5EF4-FFF2-40B4-BE49-F238E27FC236}">
                  <a16:creationId xmlns:a16="http://schemas.microsoft.com/office/drawing/2014/main" id="{BA233CAA-9521-4DC1-9839-558CB5727762}"/>
                </a:ext>
              </a:extLst>
            </p:cNvPr>
            <p:cNvSpPr txBox="1"/>
            <p:nvPr/>
          </p:nvSpPr>
          <p:spPr>
            <a:xfrm>
              <a:off x="1873509" y="4546677"/>
              <a:ext cx="1313180" cy="400110"/>
            </a:xfrm>
            <a:prstGeom prst="rect">
              <a:avLst/>
            </a:prstGeom>
            <a:noFill/>
          </p:spPr>
          <p:txBody>
            <a:bodyPr vert="horz" wrap="none" rtlCol="0">
              <a:spAutoFit/>
            </a:bodyPr>
            <a:lstStyle/>
            <a:p>
              <a:pPr algn="ctr"/>
              <a:r>
                <a:rPr lang="zh-CN" altLang="en-US" sz="2000" b="1" spc="200" dirty="0">
                  <a:solidFill>
                    <a:schemeClr val="bg1"/>
                  </a:solidFill>
                  <a:latin typeface="微软雅黑" panose="020B0503020204020204" pitchFamily="34" charset="-122"/>
                  <a:ea typeface="微软雅黑" panose="020B0503020204020204" pitchFamily="34" charset="-122"/>
                  <a:sym typeface="+mn-ea"/>
                </a:rPr>
                <a:t>应用目标</a:t>
              </a:r>
            </a:p>
          </p:txBody>
        </p:sp>
      </p:grpSp>
      <p:grpSp>
        <p:nvGrpSpPr>
          <p:cNvPr id="83" name="组合 82">
            <a:extLst>
              <a:ext uri="{FF2B5EF4-FFF2-40B4-BE49-F238E27FC236}">
                <a16:creationId xmlns:a16="http://schemas.microsoft.com/office/drawing/2014/main" id="{BA530398-8665-4EA2-B234-72ACC5306C5C}"/>
              </a:ext>
            </a:extLst>
          </p:cNvPr>
          <p:cNvGrpSpPr/>
          <p:nvPr/>
        </p:nvGrpSpPr>
        <p:grpSpPr>
          <a:xfrm>
            <a:off x="8606304" y="2624869"/>
            <a:ext cx="2381906" cy="1469345"/>
            <a:chOff x="1331541" y="4546677"/>
            <a:chExt cx="2381906" cy="1469345"/>
          </a:xfrm>
        </p:grpSpPr>
        <p:sp>
          <p:nvSpPr>
            <p:cNvPr id="84" name="文本框 83">
              <a:extLst>
                <a:ext uri="{FF2B5EF4-FFF2-40B4-BE49-F238E27FC236}">
                  <a16:creationId xmlns:a16="http://schemas.microsoft.com/office/drawing/2014/main" id="{5ED4C7C5-0684-43C5-8379-687E1F3E7123}"/>
                </a:ext>
              </a:extLst>
            </p:cNvPr>
            <p:cNvSpPr txBox="1"/>
            <p:nvPr/>
          </p:nvSpPr>
          <p:spPr>
            <a:xfrm>
              <a:off x="1331541" y="5056400"/>
              <a:ext cx="2381906" cy="959622"/>
            </a:xfrm>
            <a:prstGeom prst="rect">
              <a:avLst/>
            </a:prstGeom>
            <a:noFill/>
          </p:spPr>
          <p:txBody>
            <a:bodyPr wrap="square" rtlCol="0">
              <a:spAutoFit/>
            </a:bodyPr>
            <a:lstStyle/>
            <a:p>
              <a:pPr algn="ctr">
                <a:lnSpc>
                  <a:spcPct val="120000"/>
                </a:lnSpc>
              </a:pPr>
              <a:r>
                <a:rPr lang="zh-CN" altLang="en-US" sz="1200" dirty="0">
                  <a:solidFill>
                    <a:schemeClr val="bg1"/>
                  </a:solidFill>
                  <a:latin typeface="Segoe UI" panose="020B0502040204020203" pitchFamily="34" charset="0"/>
                  <a:cs typeface="Segoe UI" panose="020B0502040204020203" pitchFamily="34" charset="0"/>
                </a:rPr>
                <a:t>用户对于广告的投放效果需要进行精准的评估，对于自身的广告投放效果进行相关的评价，修正下一次的广告投放的数据</a:t>
              </a:r>
              <a:endParaRPr lang="en-US" altLang="zh-CN" sz="1200" dirty="0">
                <a:solidFill>
                  <a:schemeClr val="bg1"/>
                </a:solidFill>
                <a:latin typeface="Segoe UI" panose="020B0502040204020203" pitchFamily="34" charset="0"/>
                <a:cs typeface="Segoe UI" panose="020B0502040204020203" pitchFamily="34" charset="0"/>
              </a:endParaRPr>
            </a:p>
          </p:txBody>
        </p:sp>
        <p:sp>
          <p:nvSpPr>
            <p:cNvPr id="85" name="文本框 84">
              <a:extLst>
                <a:ext uri="{FF2B5EF4-FFF2-40B4-BE49-F238E27FC236}">
                  <a16:creationId xmlns:a16="http://schemas.microsoft.com/office/drawing/2014/main" id="{28194DD4-A083-4876-939A-BB9539F5777D}"/>
                </a:ext>
              </a:extLst>
            </p:cNvPr>
            <p:cNvSpPr txBox="1"/>
            <p:nvPr/>
          </p:nvSpPr>
          <p:spPr>
            <a:xfrm>
              <a:off x="1873509" y="4546677"/>
              <a:ext cx="1313180" cy="400110"/>
            </a:xfrm>
            <a:prstGeom prst="rect">
              <a:avLst/>
            </a:prstGeom>
            <a:noFill/>
          </p:spPr>
          <p:txBody>
            <a:bodyPr vert="horz" wrap="none" rtlCol="0">
              <a:spAutoFit/>
            </a:bodyPr>
            <a:lstStyle/>
            <a:p>
              <a:pPr algn="ctr"/>
              <a:r>
                <a:rPr lang="zh-CN" altLang="en-US" sz="2000" b="1" spc="200" dirty="0">
                  <a:solidFill>
                    <a:schemeClr val="bg1"/>
                  </a:solidFill>
                  <a:latin typeface="微软雅黑" panose="020B0503020204020204" pitchFamily="34" charset="-122"/>
                  <a:ea typeface="微软雅黑" panose="020B0503020204020204" pitchFamily="34" charset="-122"/>
                  <a:sym typeface="+mn-ea"/>
                </a:rPr>
                <a:t>用户特点</a:t>
              </a:r>
            </a:p>
          </p:txBody>
        </p:sp>
      </p:grpSp>
    </p:spTree>
    <p:extLst>
      <p:ext uri="{BB962C8B-B14F-4D97-AF65-F5344CB8AC3E}">
        <p14:creationId xmlns:p14="http://schemas.microsoft.com/office/powerpoint/2010/main" val="14787103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493200" y="804472"/>
            <a:ext cx="5205600" cy="520452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619501"/>
            <a:ext cx="5505236" cy="84119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4705236" y="2166276"/>
            <a:ext cx="2781531"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rgbClr val="F68D31"/>
                </a:solidFill>
                <a:latin typeface="Century Gothic" panose="020B0502020202020204" pitchFamily="34" charset="0"/>
                <a:ea typeface="微软雅黑" panose="020B0503020204020204" pitchFamily="34" charset="-122"/>
              </a:rPr>
              <a:t>PART 02</a:t>
            </a:r>
            <a:endParaRPr lang="zh-CN" altLang="en-US" sz="5400" dirty="0">
              <a:solidFill>
                <a:srgbClr val="F68D31"/>
              </a:solidFill>
              <a:latin typeface="Century Gothic" panose="020B0502020202020204" pitchFamily="34" charset="0"/>
              <a:ea typeface="微软雅黑" panose="020B0503020204020204" pitchFamily="34" charset="-122"/>
            </a:endParaRP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921760" y="3469599"/>
            <a:ext cx="4480560"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a:latin typeface="+mn-ea"/>
              </a:rPr>
              <a:t>数据说明</a:t>
            </a:r>
          </a:p>
        </p:txBody>
      </p:sp>
      <p:sp>
        <p:nvSpPr>
          <p:cNvPr id="15" name="任意多边形: 形状 14">
            <a:extLst>
              <a:ext uri="{FF2B5EF4-FFF2-40B4-BE49-F238E27FC236}">
                <a16:creationId xmlns:a16="http://schemas.microsoft.com/office/drawing/2014/main" id="{38429A35-C732-46E4-8B78-AC5A739F41D4}"/>
              </a:ext>
            </a:extLst>
          </p:cNvPr>
          <p:cNvSpPr/>
          <p:nvPr/>
        </p:nvSpPr>
        <p:spPr>
          <a:xfrm>
            <a:off x="5515672" y="5175509"/>
            <a:ext cx="1160656" cy="580330"/>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作者QQ：394222199">
            <a:extLst>
              <a:ext uri="{FF2B5EF4-FFF2-40B4-BE49-F238E27FC236}">
                <a16:creationId xmlns:a16="http://schemas.microsoft.com/office/drawing/2014/main" id="{39FA7270-57B9-4E73-B166-83EE5F4B2925}"/>
              </a:ext>
            </a:extLst>
          </p:cNvPr>
          <p:cNvCxnSpPr>
            <a:cxnSpLocks/>
          </p:cNvCxnSpPr>
          <p:nvPr/>
        </p:nvCxnSpPr>
        <p:spPr>
          <a:xfrm>
            <a:off x="5838825" y="3165806"/>
            <a:ext cx="514350"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0657883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5182930" y="589177"/>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数据说明</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3D8DE9AD-0A72-4A42-8A03-FD96CDB2BC0B}"/>
                  </a:ext>
                </a:extLst>
              </p:cNvPr>
              <p:cNvGraphicFramePr>
                <a:graphicFrameLocks noGrp="1"/>
              </p:cNvGraphicFramePr>
              <p:nvPr/>
            </p:nvGraphicFramePr>
            <p:xfrm>
              <a:off x="1140720" y="1371068"/>
              <a:ext cx="9910560" cy="5105884"/>
            </p:xfrm>
            <a:graphic>
              <a:graphicData uri="http://schemas.openxmlformats.org/drawingml/2006/table">
                <a:tbl>
                  <a:tblPr firstRow="1" bandRow="1"/>
                  <a:tblGrid>
                    <a:gridCol w="2477640">
                      <a:extLst>
                        <a:ext uri="{9D8B030D-6E8A-4147-A177-3AD203B41FA5}">
                          <a16:colId xmlns:a16="http://schemas.microsoft.com/office/drawing/2014/main" val="20000"/>
                        </a:ext>
                      </a:extLst>
                    </a:gridCol>
                    <a:gridCol w="2477640">
                      <a:extLst>
                        <a:ext uri="{9D8B030D-6E8A-4147-A177-3AD203B41FA5}">
                          <a16:colId xmlns:a16="http://schemas.microsoft.com/office/drawing/2014/main" val="20001"/>
                        </a:ext>
                      </a:extLst>
                    </a:gridCol>
                    <a:gridCol w="2071816">
                      <a:extLst>
                        <a:ext uri="{9D8B030D-6E8A-4147-A177-3AD203B41FA5}">
                          <a16:colId xmlns:a16="http://schemas.microsoft.com/office/drawing/2014/main" val="20002"/>
                        </a:ext>
                      </a:extLst>
                    </a:gridCol>
                    <a:gridCol w="2883464">
                      <a:extLst>
                        <a:ext uri="{9D8B030D-6E8A-4147-A177-3AD203B41FA5}">
                          <a16:colId xmlns:a16="http://schemas.microsoft.com/office/drawing/2014/main" val="20003"/>
                        </a:ext>
                      </a:extLst>
                    </a:gridCol>
                  </a:tblGrid>
                  <a:tr h="798224">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en-US" altLang="zh-CN" dirty="0">
                              <a:latin typeface="微软雅黑" panose="020B0503020204020204" pitchFamily="34" charset="-122"/>
                              <a:ea typeface="微软雅黑" panose="020B0503020204020204" pitchFamily="34" charset="-122"/>
                            </a:rPr>
                            <a:t>UP</a:t>
                          </a:r>
                          <a:r>
                            <a:rPr lang="zh-CN" altLang="en-US" dirty="0">
                              <a:latin typeface="微软雅黑" panose="020B0503020204020204" pitchFamily="34" charset="-122"/>
                              <a:ea typeface="微软雅黑" panose="020B0503020204020204" pitchFamily="34" charset="-122"/>
                            </a:rPr>
                            <a:t>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chemeClr val="tx1">
                            <a:lumMod val="75000"/>
                            <a:lumOff val="25000"/>
                          </a:schemeClr>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zh-CN" altLang="en-US" dirty="0">
                              <a:latin typeface="微软雅黑" panose="020B0503020204020204" pitchFamily="34" charset="-122"/>
                              <a:ea typeface="微软雅黑" panose="020B0503020204020204" pitchFamily="34" charset="-122"/>
                            </a:rPr>
                            <a:t>视频数据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04040"/>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en-US" altLang="zh-CN" dirty="0">
                              <a:latin typeface="微软雅黑" panose="020B0503020204020204" pitchFamily="34" charset="-122"/>
                              <a:ea typeface="微软雅黑" panose="020B0503020204020204" pitchFamily="34" charset="-122"/>
                            </a:rPr>
                            <a:t>UP</a:t>
                          </a:r>
                          <a:r>
                            <a:rPr lang="zh-CN" altLang="en-US" dirty="0">
                              <a:latin typeface="微软雅黑" panose="020B0503020204020204" pitchFamily="34" charset="-122"/>
                              <a:ea typeface="微软雅黑" panose="020B0503020204020204" pitchFamily="34" charset="-122"/>
                            </a:rPr>
                            <a:t>计算数据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chemeClr val="tx1">
                            <a:lumMod val="75000"/>
                            <a:lumOff val="25000"/>
                          </a:schemeClr>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zh-CN" altLang="en-US" dirty="0">
                              <a:latin typeface="微软雅黑" panose="020B0503020204020204" pitchFamily="34" charset="-122"/>
                              <a:ea typeface="微软雅黑" panose="020B0503020204020204" pitchFamily="34" charset="-122"/>
                            </a:rPr>
                            <a:t>计算公式</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F68D31"/>
                        </a:solidFill>
                      </a:tcPr>
                    </a:tc>
                    <a:extLst>
                      <a:ext uri="{0D108BD9-81ED-4DB2-BD59-A6C34878D82A}">
                        <a16:rowId xmlns:a16="http://schemas.microsoft.com/office/drawing/2014/main" val="10000"/>
                      </a:ext>
                    </a:extLst>
                  </a:tr>
                  <a:tr h="53642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粉丝数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播放量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play</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人气指数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P=0.25P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f</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+0.25P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+0.3P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3642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投币量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coin</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作品指数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=0.3V</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play</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+0.15(</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like</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coin</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)+0.1(</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review</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comment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favorite</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share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extLst>
                      <a:ext uri="{0D108BD9-81ED-4DB2-BD59-A6C34878D82A}">
                        <a16:rowId xmlns:a16="http://schemas.microsoft.com/office/drawing/2014/main" val="10002"/>
                      </a:ext>
                    </a:extLst>
                  </a:tr>
                  <a:tr h="508538">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点赞总数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a:t>
                          </a:r>
                        </a:p>
                        <a:p>
                          <a:pPr algn="ctr"/>
                          <a14:m>
                            <m:oMathPara xmlns:m="http://schemas.openxmlformats.org/officeDocument/2006/math">
                              <m:oMathParaPr>
                                <m:jc m:val="centerGroup"/>
                              </m:oMathParaPr>
                              <m:oMath xmlns:m="http://schemas.openxmlformats.org/officeDocument/2006/math">
                                <m:nary>
                                  <m:naryPr>
                                    <m:chr m:val="∑"/>
                                    <m:ctrlPr>
                                      <a:rPr lang="en-US" altLang="zh-CN" sz="105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5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5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5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50" dirty="0" smtClean="0">
                                        <a:solidFill>
                                          <a:schemeClr val="tx1">
                                            <a:lumMod val="65000"/>
                                            <a:lumOff val="35000"/>
                                          </a:schemeClr>
                                        </a:solidFill>
                                        <a:latin typeface="微软雅黑" panose="020B0503020204020204" pitchFamily="34" charset="-122"/>
                                        <a:ea typeface="微软雅黑" panose="020B0503020204020204" pitchFamily="34" charset="-122"/>
                                      </a:rPr>
                                      <m:t>like</m:t>
                                    </m:r>
                                  </m:e>
                                </m:nary>
                              </m:oMath>
                            </m:oMathPara>
                          </a14:m>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点赞量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like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单个作品指数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extLst>
                      <a:ext uri="{0D108BD9-81ED-4DB2-BD59-A6C34878D82A}">
                        <a16:rowId xmlns:a16="http://schemas.microsoft.com/office/drawing/2014/main" val="10003"/>
                      </a:ext>
                    </a:extLst>
                  </a:tr>
                  <a:tr h="55849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收藏量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favorite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总和</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total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nary>
                                <m:naryPr>
                                  <m:chr m:val="∑"/>
                                  <m:ctrlPr>
                                    <a:rPr lang="en-US" altLang="zh-CN" sz="16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6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6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6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a:rPr lang="en-US" altLang="zh-CN" sz="1600" b="0" i="1" smtClean="0">
                                      <a:solidFill>
                                        <a:schemeClr val="tx1">
                                          <a:lumMod val="65000"/>
                                          <a:lumOff val="35000"/>
                                        </a:schemeClr>
                                      </a:solidFill>
                                      <a:latin typeface="Cambria Math" panose="02040503050406030204" pitchFamily="18" charset="0"/>
                                      <a:ea typeface="微软雅黑" panose="020B0503020204020204" pitchFamily="34" charset="-122"/>
                                    </a:rPr>
                                    <m:t>𝑋𝑖𝑊𝑖</m:t>
                                  </m:r>
                                </m:e>
                              </m:nary>
                            </m:oMath>
                          </a14:m>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extLst>
                      <a:ext uri="{0D108BD9-81ED-4DB2-BD59-A6C34878D82A}">
                        <a16:rowId xmlns:a16="http://schemas.microsoft.com/office/drawing/2014/main" val="10004"/>
                      </a:ext>
                    </a:extLst>
                  </a:tr>
                  <a:tr h="55849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播放总数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弹幕数量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review</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商业价值</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B=0.5P+0.5W</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total</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3642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评论数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comment</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rowSpan="3">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总投币数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总收藏数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总弹幕数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总评论数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总转发数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rowSpan="3">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14:m>
                            <m:oMath xmlns:m="http://schemas.openxmlformats.org/officeDocument/2006/math">
                              <m:nary>
                                <m:naryPr>
                                  <m:chr m:val="∑"/>
                                  <m:ctrlPr>
                                    <a:rPr lang="en-US" altLang="zh-CN" sz="10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m:t>coin</m:t>
                                  </m:r>
                                </m:e>
                              </m:nary>
                            </m:oMath>
                          </a14:m>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nary>
                                <m:naryPr>
                                  <m:chr m:val="∑"/>
                                  <m:ctrlPr>
                                    <a:rPr lang="en-US" altLang="zh-CN" sz="10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m:t>favorite</m:t>
                                  </m:r>
                                </m:e>
                              </m:nary>
                            </m:oMath>
                          </a14:m>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nary>
                                <m:naryPr>
                                  <m:chr m:val="∑"/>
                                  <m:ctrlPr>
                                    <a:rPr lang="en-US" altLang="zh-CN" sz="10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m:t>review</m:t>
                                  </m:r>
                                </m:e>
                              </m:nary>
                            </m:oMath>
                          </a14:m>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nary>
                                <m:naryPr>
                                  <m:chr m:val="∑"/>
                                  <m:ctrlPr>
                                    <a:rPr lang="en-US" altLang="zh-CN" sz="10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m:t>comment</m:t>
                                  </m:r>
                                </m:e>
                              </m:nary>
                            </m:oMath>
                          </a14:m>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nary>
                                <m:naryPr>
                                  <m:chr m:val="∑"/>
                                  <m:ctrlPr>
                                    <a:rPr lang="en-US" altLang="zh-CN" sz="1000" i="1" smtClean="0">
                                      <a:solidFill>
                                        <a:schemeClr val="tx1">
                                          <a:lumMod val="65000"/>
                                          <a:lumOff val="35000"/>
                                        </a:schemeClr>
                                      </a:solidFill>
                                      <a:latin typeface="Cambria Math" panose="02040503050406030204" pitchFamily="18" charset="0"/>
                                      <a:ea typeface="微软雅黑" panose="020B0503020204020204" pitchFamily="34" charset="-122"/>
                                    </a:rPr>
                                  </m:ctrlPr>
                                </m:naryPr>
                                <m:sub>
                                  <m:r>
                                    <m:rPr>
                                      <m:brk m:alnAt="23"/>
                                    </m:rP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0</m:t>
                                  </m:r>
                                </m:sub>
                                <m:sup>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𝑛</m:t>
                                  </m:r>
                                  <m:r>
                                    <a:rPr lang="en-US" altLang="zh-CN" sz="1000" b="0" i="1" smtClean="0">
                                      <a:solidFill>
                                        <a:schemeClr val="tx1">
                                          <a:lumMod val="65000"/>
                                          <a:lumOff val="35000"/>
                                        </a:schemeClr>
                                      </a:solidFill>
                                      <a:latin typeface="Cambria Math" panose="02040503050406030204" pitchFamily="18" charset="0"/>
                                      <a:ea typeface="微软雅黑" panose="020B0503020204020204" pitchFamily="34" charset="-122"/>
                                    </a:rPr>
                                    <m:t>−1</m:t>
                                  </m:r>
                                </m:sup>
                                <m:e>
                                  <m:r>
                                    <m:rPr>
                                      <m:nor/>
                                    </m:rP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m:t>V</m:t>
                                  </m:r>
                                  <m:r>
                                    <m:rPr>
                                      <m:nor/>
                                    </m:rP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rPr>
                                    <m:t>share</m:t>
                                  </m:r>
                                </m:e>
                              </m:nary>
                            </m:oMath>
                          </a14:m>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53642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发布视频数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转发数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share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536426">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978182696"/>
                      </a:ext>
                    </a:extLst>
                  </a:tr>
                </a:tbl>
              </a:graphicData>
            </a:graphic>
          </p:graphicFrame>
        </mc:Choice>
        <mc:Fallback xmlns="">
          <p:graphicFrame>
            <p:nvGraphicFramePr>
              <p:cNvPr id="5" name="表格 4">
                <a:extLst>
                  <a:ext uri="{FF2B5EF4-FFF2-40B4-BE49-F238E27FC236}">
                    <a16:creationId xmlns:a16="http://schemas.microsoft.com/office/drawing/2014/main" id="{3D8DE9AD-0A72-4A42-8A03-FD96CDB2BC0B}"/>
                  </a:ext>
                </a:extLst>
              </p:cNvPr>
              <p:cNvGraphicFramePr>
                <a:graphicFrameLocks noGrp="1"/>
              </p:cNvGraphicFramePr>
              <p:nvPr>
                <p:extLst>
                  <p:ext uri="{D42A27DB-BD31-4B8C-83A1-F6EECF244321}">
                    <p14:modId xmlns:p14="http://schemas.microsoft.com/office/powerpoint/2010/main" val="995343297"/>
                  </p:ext>
                </p:extLst>
              </p:nvPr>
            </p:nvGraphicFramePr>
            <p:xfrm>
              <a:off x="1140720" y="1371068"/>
              <a:ext cx="9910560" cy="5105884"/>
            </p:xfrm>
            <a:graphic>
              <a:graphicData uri="http://schemas.openxmlformats.org/drawingml/2006/table">
                <a:tbl>
                  <a:tblPr firstRow="1" bandRow="1"/>
                  <a:tblGrid>
                    <a:gridCol w="2477640">
                      <a:extLst>
                        <a:ext uri="{9D8B030D-6E8A-4147-A177-3AD203B41FA5}">
                          <a16:colId xmlns:a16="http://schemas.microsoft.com/office/drawing/2014/main" val="20000"/>
                        </a:ext>
                      </a:extLst>
                    </a:gridCol>
                    <a:gridCol w="2477640">
                      <a:extLst>
                        <a:ext uri="{9D8B030D-6E8A-4147-A177-3AD203B41FA5}">
                          <a16:colId xmlns:a16="http://schemas.microsoft.com/office/drawing/2014/main" val="20001"/>
                        </a:ext>
                      </a:extLst>
                    </a:gridCol>
                    <a:gridCol w="2071816">
                      <a:extLst>
                        <a:ext uri="{9D8B030D-6E8A-4147-A177-3AD203B41FA5}">
                          <a16:colId xmlns:a16="http://schemas.microsoft.com/office/drawing/2014/main" val="20002"/>
                        </a:ext>
                      </a:extLst>
                    </a:gridCol>
                    <a:gridCol w="2883464">
                      <a:extLst>
                        <a:ext uri="{9D8B030D-6E8A-4147-A177-3AD203B41FA5}">
                          <a16:colId xmlns:a16="http://schemas.microsoft.com/office/drawing/2014/main" val="20003"/>
                        </a:ext>
                      </a:extLst>
                    </a:gridCol>
                  </a:tblGrid>
                  <a:tr h="798224">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en-US" altLang="zh-CN" dirty="0">
                              <a:latin typeface="微软雅黑" panose="020B0503020204020204" pitchFamily="34" charset="-122"/>
                              <a:ea typeface="微软雅黑" panose="020B0503020204020204" pitchFamily="34" charset="-122"/>
                            </a:rPr>
                            <a:t>UP</a:t>
                          </a:r>
                          <a:r>
                            <a:rPr lang="zh-CN" altLang="en-US" dirty="0">
                              <a:latin typeface="微软雅黑" panose="020B0503020204020204" pitchFamily="34" charset="-122"/>
                              <a:ea typeface="微软雅黑" panose="020B0503020204020204" pitchFamily="34" charset="-122"/>
                            </a:rPr>
                            <a:t>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chemeClr val="tx1">
                            <a:lumMod val="75000"/>
                            <a:lumOff val="25000"/>
                          </a:schemeClr>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zh-CN" altLang="en-US" dirty="0">
                              <a:latin typeface="微软雅黑" panose="020B0503020204020204" pitchFamily="34" charset="-122"/>
                              <a:ea typeface="微软雅黑" panose="020B0503020204020204" pitchFamily="34" charset="-122"/>
                            </a:rPr>
                            <a:t>视频数据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04040"/>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en-US" altLang="zh-CN" dirty="0">
                              <a:latin typeface="微软雅黑" panose="020B0503020204020204" pitchFamily="34" charset="-122"/>
                              <a:ea typeface="微软雅黑" panose="020B0503020204020204" pitchFamily="34" charset="-122"/>
                            </a:rPr>
                            <a:t>UP</a:t>
                          </a:r>
                          <a:r>
                            <a:rPr lang="zh-CN" altLang="en-US" dirty="0">
                              <a:latin typeface="微软雅黑" panose="020B0503020204020204" pitchFamily="34" charset="-122"/>
                              <a:ea typeface="微软雅黑" panose="020B0503020204020204" pitchFamily="34" charset="-122"/>
                            </a:rPr>
                            <a:t>计算数据</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chemeClr val="tx1">
                            <a:lumMod val="75000"/>
                            <a:lumOff val="25000"/>
                          </a:schemeClr>
                        </a:solidFill>
                      </a:tcPr>
                    </a:tc>
                    <a:tc>
                      <a:txBody>
                        <a:bodyPr/>
                        <a:lstStyle>
                          <a:lvl1pPr marL="0" algn="l" defTabSz="914400" rtl="0" eaLnBrk="1" latinLnBrk="0" hangingPunct="1">
                            <a:defRPr sz="1800" b="1" kern="1200">
                              <a:solidFill>
                                <a:schemeClr val="lt1"/>
                              </a:solidFill>
                              <a:latin typeface="Roboto Light"/>
                              <a:ea typeface="冬青黑体简体中文 W3"/>
                            </a:defRPr>
                          </a:lvl1pPr>
                          <a:lvl2pPr marL="457200" algn="l" defTabSz="914400" rtl="0" eaLnBrk="1" latinLnBrk="0" hangingPunct="1">
                            <a:defRPr sz="1800" b="1" kern="1200">
                              <a:solidFill>
                                <a:schemeClr val="lt1"/>
                              </a:solidFill>
                              <a:latin typeface="Roboto Light"/>
                              <a:ea typeface="冬青黑体简体中文 W3"/>
                            </a:defRPr>
                          </a:lvl2pPr>
                          <a:lvl3pPr marL="914400" algn="l" defTabSz="914400" rtl="0" eaLnBrk="1" latinLnBrk="0" hangingPunct="1">
                            <a:defRPr sz="1800" b="1" kern="1200">
                              <a:solidFill>
                                <a:schemeClr val="lt1"/>
                              </a:solidFill>
                              <a:latin typeface="Roboto Light"/>
                              <a:ea typeface="冬青黑体简体中文 W3"/>
                            </a:defRPr>
                          </a:lvl3pPr>
                          <a:lvl4pPr marL="1371600" algn="l" defTabSz="914400" rtl="0" eaLnBrk="1" latinLnBrk="0" hangingPunct="1">
                            <a:defRPr sz="1800" b="1" kern="1200">
                              <a:solidFill>
                                <a:schemeClr val="lt1"/>
                              </a:solidFill>
                              <a:latin typeface="Roboto Light"/>
                              <a:ea typeface="冬青黑体简体中文 W3"/>
                            </a:defRPr>
                          </a:lvl4pPr>
                          <a:lvl5pPr marL="1828800" algn="l" defTabSz="914400" rtl="0" eaLnBrk="1" latinLnBrk="0" hangingPunct="1">
                            <a:defRPr sz="1800" b="1" kern="1200">
                              <a:solidFill>
                                <a:schemeClr val="lt1"/>
                              </a:solidFill>
                              <a:latin typeface="Roboto Light"/>
                              <a:ea typeface="冬青黑体简体中文 W3"/>
                            </a:defRPr>
                          </a:lvl5pPr>
                          <a:lvl6pPr marL="2286000" algn="l" defTabSz="914400" rtl="0" eaLnBrk="1" latinLnBrk="0" hangingPunct="1">
                            <a:defRPr sz="1800" b="1" kern="1200">
                              <a:solidFill>
                                <a:schemeClr val="lt1"/>
                              </a:solidFill>
                              <a:latin typeface="Roboto Light"/>
                              <a:ea typeface="冬青黑体简体中文 W3"/>
                            </a:defRPr>
                          </a:lvl6pPr>
                          <a:lvl7pPr marL="2743200" algn="l" defTabSz="914400" rtl="0" eaLnBrk="1" latinLnBrk="0" hangingPunct="1">
                            <a:defRPr sz="1800" b="1" kern="1200">
                              <a:solidFill>
                                <a:schemeClr val="lt1"/>
                              </a:solidFill>
                              <a:latin typeface="Roboto Light"/>
                              <a:ea typeface="冬青黑体简体中文 W3"/>
                            </a:defRPr>
                          </a:lvl7pPr>
                          <a:lvl8pPr marL="3200400" algn="l" defTabSz="914400" rtl="0" eaLnBrk="1" latinLnBrk="0" hangingPunct="1">
                            <a:defRPr sz="1800" b="1" kern="1200">
                              <a:solidFill>
                                <a:schemeClr val="lt1"/>
                              </a:solidFill>
                              <a:latin typeface="Roboto Light"/>
                              <a:ea typeface="冬青黑体简体中文 W3"/>
                            </a:defRPr>
                          </a:lvl8pPr>
                          <a:lvl9pPr marL="3657600" algn="l" defTabSz="914400" rtl="0" eaLnBrk="1" latinLnBrk="0" hangingPunct="1">
                            <a:defRPr sz="1800" b="1" kern="1200">
                              <a:solidFill>
                                <a:schemeClr val="lt1"/>
                              </a:solidFill>
                              <a:latin typeface="Roboto Light"/>
                              <a:ea typeface="冬青黑体简体中文 W3"/>
                            </a:defRPr>
                          </a:lvl9pPr>
                        </a:lstStyle>
                        <a:p>
                          <a:pPr algn="ctr"/>
                          <a:r>
                            <a:rPr lang="zh-CN" altLang="en-US" dirty="0">
                              <a:latin typeface="微软雅黑" panose="020B0503020204020204" pitchFamily="34" charset="-122"/>
                              <a:ea typeface="微软雅黑" panose="020B0503020204020204" pitchFamily="34" charset="-122"/>
                            </a:rPr>
                            <a:t>计算公式</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F68D31"/>
                        </a:solidFill>
                      </a:tcPr>
                    </a:tc>
                    <a:extLst>
                      <a:ext uri="{0D108BD9-81ED-4DB2-BD59-A6C34878D82A}">
                        <a16:rowId xmlns:a16="http://schemas.microsoft.com/office/drawing/2014/main" val="10000"/>
                      </a:ext>
                    </a:extLst>
                  </a:tr>
                  <a:tr h="53642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粉丝数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播放量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play</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人气指数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P=0.25P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f</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+0.25P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+0.3P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3642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投币量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coin</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作品指数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i</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=0.3V</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play</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+0.15(</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like</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coin</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)+0.1(</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review</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comment</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favorite</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share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extLst>
                      <a:ext uri="{0D108BD9-81ED-4DB2-BD59-A6C34878D82A}">
                        <a16:rowId xmlns:a16="http://schemas.microsoft.com/office/drawing/2014/main" val="10002"/>
                      </a:ext>
                    </a:extLst>
                  </a:tr>
                  <a:tr h="508538">
                    <a:tc rowSpan="2">
                      <a:txBody>
                        <a:bodyPr/>
                        <a:lstStyle/>
                        <a:p>
                          <a:endParaRPr lang="zh-CN"/>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blipFill>
                          <a:blip r:embed="rId4"/>
                          <a:stretch>
                            <a:fillRect l="-246" t="-175000" r="-300737" b="-203409"/>
                          </a:stretch>
                        </a:blip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点赞量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like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单个作品指数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extLst>
                      <a:ext uri="{0D108BD9-81ED-4DB2-BD59-A6C34878D82A}">
                        <a16:rowId xmlns:a16="http://schemas.microsoft.com/office/drawing/2014/main" val="10003"/>
                      </a:ext>
                    </a:extLst>
                  </a:tr>
                  <a:tr h="55849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收藏量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favorite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总和</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4D4D4"/>
                        </a:solidFill>
                      </a:tcPr>
                    </a:tc>
                    <a:tc>
                      <a:txBody>
                        <a:bodyPr/>
                        <a:lstStyle/>
                        <a:p>
                          <a:endParaRPr lang="zh-CN"/>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blipFill>
                          <a:blip r:embed="rId4"/>
                          <a:stretch>
                            <a:fillRect l="-243975" t="-426087" r="-1057" b="-389130"/>
                          </a:stretch>
                        </a:blipFill>
                      </a:tcPr>
                    </a:tc>
                    <a:extLst>
                      <a:ext uri="{0D108BD9-81ED-4DB2-BD59-A6C34878D82A}">
                        <a16:rowId xmlns:a16="http://schemas.microsoft.com/office/drawing/2014/main" val="10004"/>
                      </a:ext>
                    </a:extLst>
                  </a:tr>
                  <a:tr h="55849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播放总数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弹幕数量</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review</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商业价值</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B=0.5P+0.5W</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total</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36426">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评论数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comment</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rowSpan="3">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总投币数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总收藏数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总弹幕数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总评论数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总转发数</a:t>
                          </a: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rowSpan="3">
                      <a:txBody>
                        <a:bodyPr/>
                        <a:lstStyle/>
                        <a:p>
                          <a:endParaRPr lang="zh-CN"/>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blipFill>
                          <a:blip r:embed="rId4"/>
                          <a:stretch>
                            <a:fillRect l="-243975" t="-218182" r="-1057" b="-758"/>
                          </a:stretch>
                        </a:blipFill>
                      </a:tcPr>
                    </a:tc>
                    <a:extLst>
                      <a:ext uri="{0D108BD9-81ED-4DB2-BD59-A6C34878D82A}">
                        <a16:rowId xmlns:a16="http://schemas.microsoft.com/office/drawing/2014/main" val="10006"/>
                      </a:ext>
                    </a:extLst>
                  </a:tr>
                  <a:tr h="536426">
                    <a:tc rowSpan="2">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发布视频数</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转发数</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a:t>
                          </a:r>
                          <a:r>
                            <a:rPr lang="en-US" altLang="zh-CN" sz="1000" dirty="0" err="1">
                              <a:solidFill>
                                <a:schemeClr val="tx1">
                                  <a:lumMod val="65000"/>
                                  <a:lumOff val="35000"/>
                                </a:schemeClr>
                              </a:solidFill>
                              <a:latin typeface="微软雅黑" panose="020B0503020204020204" pitchFamily="34" charset="-122"/>
                              <a:ea typeface="微软雅黑" panose="020B0503020204020204" pitchFamily="34" charset="-122"/>
                            </a:rPr>
                            <a:t>share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lvl1pPr marL="0" algn="l" defTabSz="914400" rtl="0" eaLnBrk="1" latinLnBrk="0" hangingPunct="1">
                            <a:defRPr sz="1800" kern="1200">
                              <a:solidFill>
                                <a:schemeClr val="dk1"/>
                              </a:solidFill>
                              <a:latin typeface="Roboto Light"/>
                              <a:ea typeface="冬青黑体简体中文 W3"/>
                            </a:defRPr>
                          </a:lvl1pPr>
                          <a:lvl2pPr marL="457200" algn="l" defTabSz="914400" rtl="0" eaLnBrk="1" latinLnBrk="0" hangingPunct="1">
                            <a:defRPr sz="1800" kern="1200">
                              <a:solidFill>
                                <a:schemeClr val="dk1"/>
                              </a:solidFill>
                              <a:latin typeface="Roboto Light"/>
                              <a:ea typeface="冬青黑体简体中文 W3"/>
                            </a:defRPr>
                          </a:lvl2pPr>
                          <a:lvl3pPr marL="914400" algn="l" defTabSz="914400" rtl="0" eaLnBrk="1" latinLnBrk="0" hangingPunct="1">
                            <a:defRPr sz="1800" kern="1200">
                              <a:solidFill>
                                <a:schemeClr val="dk1"/>
                              </a:solidFill>
                              <a:latin typeface="Roboto Light"/>
                              <a:ea typeface="冬青黑体简体中文 W3"/>
                            </a:defRPr>
                          </a:lvl3pPr>
                          <a:lvl4pPr marL="1371600" algn="l" defTabSz="914400" rtl="0" eaLnBrk="1" latinLnBrk="0" hangingPunct="1">
                            <a:defRPr sz="1800" kern="1200">
                              <a:solidFill>
                                <a:schemeClr val="dk1"/>
                              </a:solidFill>
                              <a:latin typeface="Roboto Light"/>
                              <a:ea typeface="冬青黑体简体中文 W3"/>
                            </a:defRPr>
                          </a:lvl4pPr>
                          <a:lvl5pPr marL="1828800" algn="l" defTabSz="914400" rtl="0" eaLnBrk="1" latinLnBrk="0" hangingPunct="1">
                            <a:defRPr sz="1800" kern="1200">
                              <a:solidFill>
                                <a:schemeClr val="dk1"/>
                              </a:solidFill>
                              <a:latin typeface="Roboto Light"/>
                              <a:ea typeface="冬青黑体简体中文 W3"/>
                            </a:defRPr>
                          </a:lvl5pPr>
                          <a:lvl6pPr marL="2286000" algn="l" defTabSz="914400" rtl="0" eaLnBrk="1" latinLnBrk="0" hangingPunct="1">
                            <a:defRPr sz="1800" kern="1200">
                              <a:solidFill>
                                <a:schemeClr val="dk1"/>
                              </a:solidFill>
                              <a:latin typeface="Roboto Light"/>
                              <a:ea typeface="冬青黑体简体中文 W3"/>
                            </a:defRPr>
                          </a:lvl6pPr>
                          <a:lvl7pPr marL="2743200" algn="l" defTabSz="914400" rtl="0" eaLnBrk="1" latinLnBrk="0" hangingPunct="1">
                            <a:defRPr sz="1800" kern="1200">
                              <a:solidFill>
                                <a:schemeClr val="dk1"/>
                              </a:solidFill>
                              <a:latin typeface="Roboto Light"/>
                              <a:ea typeface="冬青黑体简体中文 W3"/>
                            </a:defRPr>
                          </a:lvl7pPr>
                          <a:lvl8pPr marL="3200400" algn="l" defTabSz="914400" rtl="0" eaLnBrk="1" latinLnBrk="0" hangingPunct="1">
                            <a:defRPr sz="1800" kern="1200">
                              <a:solidFill>
                                <a:schemeClr val="dk1"/>
                              </a:solidFill>
                              <a:latin typeface="Roboto Light"/>
                              <a:ea typeface="冬青黑体简体中文 W3"/>
                            </a:defRPr>
                          </a:lvl8pPr>
                          <a:lvl9pPr marL="3657600" algn="l" defTabSz="914400" rtl="0" eaLnBrk="1" latinLnBrk="0" hangingPunct="1">
                            <a:defRPr sz="1800" kern="1200">
                              <a:solidFill>
                                <a:schemeClr val="dk1"/>
                              </a:solidFill>
                              <a:latin typeface="Roboto Light"/>
                              <a:ea typeface="冬青黑体简体中文 W3"/>
                            </a:defRPr>
                          </a:lvl9p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536426">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vMerge="1">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978182696"/>
                      </a:ext>
                    </a:extLst>
                  </a:tr>
                </a:tbl>
              </a:graphicData>
            </a:graphic>
          </p:graphicFrame>
        </mc:Fallback>
      </mc:AlternateContent>
      <p:cxnSp>
        <p:nvCxnSpPr>
          <p:cNvPr id="3" name="直接连接符 2">
            <a:extLst>
              <a:ext uri="{FF2B5EF4-FFF2-40B4-BE49-F238E27FC236}">
                <a16:creationId xmlns:a16="http://schemas.microsoft.com/office/drawing/2014/main" id="{6BF0B770-37ED-4DDE-B69A-61B3E33AC4B9}"/>
              </a:ext>
            </a:extLst>
          </p:cNvPr>
          <p:cNvCxnSpPr/>
          <p:nvPr/>
        </p:nvCxnSpPr>
        <p:spPr>
          <a:xfrm>
            <a:off x="1140720" y="6476952"/>
            <a:ext cx="9910560" cy="0"/>
          </a:xfrm>
          <a:prstGeom prst="line">
            <a:avLst/>
          </a:prstGeom>
          <a:ln w="22225">
            <a:solidFill>
              <a:srgbClr val="D4D4D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002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493200" y="804472"/>
            <a:ext cx="5205600" cy="520452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619501"/>
            <a:ext cx="5505236" cy="84119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4705236" y="2166276"/>
            <a:ext cx="278153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rgbClr val="F68D31"/>
                </a:solidFill>
                <a:latin typeface="Century Gothic" panose="020B0502020202020204" pitchFamily="34" charset="0"/>
                <a:ea typeface="微软雅黑" panose="020B0503020204020204" pitchFamily="34" charset="-122"/>
              </a:rPr>
              <a:t>PART 03</a:t>
            </a:r>
            <a:endParaRPr lang="zh-CN" altLang="en-US" sz="5400" dirty="0">
              <a:solidFill>
                <a:srgbClr val="F68D31"/>
              </a:solidFill>
              <a:latin typeface="Century Gothic" panose="020B0502020202020204" pitchFamily="34" charset="0"/>
              <a:ea typeface="微软雅黑" panose="020B0503020204020204" pitchFamily="34" charset="-122"/>
            </a:endParaRP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833446" y="3469599"/>
            <a:ext cx="4492869"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a:latin typeface="+mn-ea"/>
              </a:rPr>
              <a:t>项目呈现</a:t>
            </a:r>
            <a:endParaRPr lang="en-US" altLang="zh-CN" sz="5400" b="1" dirty="0">
              <a:latin typeface="+mn-ea"/>
            </a:endParaRPr>
          </a:p>
        </p:txBody>
      </p:sp>
      <p:sp>
        <p:nvSpPr>
          <p:cNvPr id="15" name="任意多边形: 形状 14">
            <a:extLst>
              <a:ext uri="{FF2B5EF4-FFF2-40B4-BE49-F238E27FC236}">
                <a16:creationId xmlns:a16="http://schemas.microsoft.com/office/drawing/2014/main" id="{38429A35-C732-46E4-8B78-AC5A739F41D4}"/>
              </a:ext>
            </a:extLst>
          </p:cNvPr>
          <p:cNvSpPr/>
          <p:nvPr/>
        </p:nvSpPr>
        <p:spPr>
          <a:xfrm>
            <a:off x="5515672" y="5175509"/>
            <a:ext cx="1160656" cy="580330"/>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作者QQ：394222199">
            <a:extLst>
              <a:ext uri="{FF2B5EF4-FFF2-40B4-BE49-F238E27FC236}">
                <a16:creationId xmlns:a16="http://schemas.microsoft.com/office/drawing/2014/main" id="{39FA7270-57B9-4E73-B166-83EE5F4B2925}"/>
              </a:ext>
            </a:extLst>
          </p:cNvPr>
          <p:cNvCxnSpPr/>
          <p:nvPr/>
        </p:nvCxnSpPr>
        <p:spPr>
          <a:xfrm>
            <a:off x="5838825" y="3165806"/>
            <a:ext cx="514350"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93627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a:extLst>
              <a:ext uri="{FF2B5EF4-FFF2-40B4-BE49-F238E27FC236}">
                <a16:creationId xmlns:a16="http://schemas.microsoft.com/office/drawing/2014/main" id="{34B66A5B-0000-430B-BEE7-0BA2D2017F8A}"/>
              </a:ext>
            </a:extLst>
          </p:cNvPr>
          <p:cNvSpPr/>
          <p:nvPr/>
        </p:nvSpPr>
        <p:spPr>
          <a:xfrm>
            <a:off x="5291959" y="-274508"/>
            <a:ext cx="1608085" cy="760124"/>
          </a:xfrm>
          <a:custGeom>
            <a:avLst/>
            <a:gdLst>
              <a:gd name="connsiteX0" fmla="*/ 0 w 1608085"/>
              <a:gd name="connsiteY0" fmla="*/ 0 h 760124"/>
              <a:gd name="connsiteX1" fmla="*/ 1608085 w 1608085"/>
              <a:gd name="connsiteY1" fmla="*/ 0 h 760124"/>
              <a:gd name="connsiteX2" fmla="*/ 804042 w 1608085"/>
              <a:gd name="connsiteY2" fmla="*/ 760124 h 760124"/>
            </a:gdLst>
            <a:ahLst/>
            <a:cxnLst>
              <a:cxn ang="0">
                <a:pos x="connsiteX0" y="connsiteY0"/>
              </a:cxn>
              <a:cxn ang="0">
                <a:pos x="connsiteX1" y="connsiteY1"/>
              </a:cxn>
              <a:cxn ang="0">
                <a:pos x="connsiteX2" y="connsiteY2"/>
              </a:cxn>
            </a:cxnLst>
            <a:rect l="l" t="t" r="r" b="b"/>
            <a:pathLst>
              <a:path w="1608085" h="760124">
                <a:moveTo>
                  <a:pt x="0" y="0"/>
                </a:moveTo>
                <a:lnTo>
                  <a:pt x="1608085" y="0"/>
                </a:lnTo>
                <a:lnTo>
                  <a:pt x="804042" y="760124"/>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A2A9A303-130D-4F6F-9842-8C6B122F9699}"/>
              </a:ext>
            </a:extLst>
          </p:cNvPr>
          <p:cNvSpPr/>
          <p:nvPr/>
        </p:nvSpPr>
        <p:spPr>
          <a:xfrm>
            <a:off x="5789845" y="70565"/>
            <a:ext cx="612310" cy="306156"/>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PA-文本框 8">
            <a:extLst>
              <a:ext uri="{FF2B5EF4-FFF2-40B4-BE49-F238E27FC236}">
                <a16:creationId xmlns:a16="http://schemas.microsoft.com/office/drawing/2014/main" id="{E64C0F54-43FF-4143-AB11-36C77B9BF21C}"/>
              </a:ext>
            </a:extLst>
          </p:cNvPr>
          <p:cNvSpPr txBox="1"/>
          <p:nvPr>
            <p:custDataLst>
              <p:tags r:id="rId1"/>
            </p:custDataLst>
          </p:nvPr>
        </p:nvSpPr>
        <p:spPr>
          <a:xfrm>
            <a:off x="5182931" y="589177"/>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latin typeface="微软雅黑" panose="020B0503020204020204" pitchFamily="34" charset="-122"/>
                <a:ea typeface="微软雅黑" panose="020B0503020204020204" pitchFamily="34" charset="-122"/>
              </a:rPr>
              <a:t>项目呈现</a:t>
            </a:r>
          </a:p>
        </p:txBody>
      </p:sp>
      <p:pic>
        <p:nvPicPr>
          <p:cNvPr id="5" name="图片 4">
            <a:extLst>
              <a:ext uri="{FF2B5EF4-FFF2-40B4-BE49-F238E27FC236}">
                <a16:creationId xmlns:a16="http://schemas.microsoft.com/office/drawing/2014/main" id="{5934AE48-B746-44B2-A7F2-A96BD8A8A92A}"/>
              </a:ext>
            </a:extLst>
          </p:cNvPr>
          <p:cNvPicPr>
            <a:picLocks noChangeAspect="1"/>
          </p:cNvPicPr>
          <p:nvPr/>
        </p:nvPicPr>
        <p:blipFill rotWithShape="1">
          <a:blip r:embed="rId4">
            <a:extLst>
              <a:ext uri="{28A0092B-C50C-407E-A947-70E740481C1C}">
                <a14:useLocalDpi xmlns:a14="http://schemas.microsoft.com/office/drawing/2010/main" val="0"/>
              </a:ext>
            </a:extLst>
          </a:blip>
          <a:srcRect b="88749"/>
          <a:stretch/>
        </p:blipFill>
        <p:spPr>
          <a:xfrm>
            <a:off x="0" y="1714547"/>
            <a:ext cx="7410898" cy="3859776"/>
          </a:xfrm>
          <a:prstGeom prst="rect">
            <a:avLst/>
          </a:prstGeom>
        </p:spPr>
      </p:pic>
      <p:grpSp>
        <p:nvGrpSpPr>
          <p:cNvPr id="37" name="01">
            <a:extLst>
              <a:ext uri="{FF2B5EF4-FFF2-40B4-BE49-F238E27FC236}">
                <a16:creationId xmlns:a16="http://schemas.microsoft.com/office/drawing/2014/main" id="{175E17D6-0A9C-4A5E-8E15-2BBD8A6EE668}"/>
              </a:ext>
            </a:extLst>
          </p:cNvPr>
          <p:cNvGrpSpPr>
            <a:grpSpLocks/>
          </p:cNvGrpSpPr>
          <p:nvPr/>
        </p:nvGrpSpPr>
        <p:grpSpPr bwMode="auto">
          <a:xfrm>
            <a:off x="7410898" y="1714547"/>
            <a:ext cx="4781102" cy="3859776"/>
            <a:chOff x="4617829" y="2899241"/>
            <a:chExt cx="1872051" cy="1872051"/>
          </a:xfrm>
        </p:grpSpPr>
        <p:sp>
          <p:nvSpPr>
            <p:cNvPr id="38" name="矩形 37">
              <a:extLst>
                <a:ext uri="{FF2B5EF4-FFF2-40B4-BE49-F238E27FC236}">
                  <a16:creationId xmlns:a16="http://schemas.microsoft.com/office/drawing/2014/main" id="{E15FCA4E-1D4C-4C5A-91A8-2A5C4113CBEF}"/>
                </a:ext>
              </a:extLst>
            </p:cNvPr>
            <p:cNvSpPr/>
            <p:nvPr/>
          </p:nvSpPr>
          <p:spPr>
            <a:xfrm>
              <a:off x="4617829" y="2899241"/>
              <a:ext cx="1872051" cy="1872051"/>
            </a:xfrm>
            <a:prstGeom prst="rect">
              <a:avLst/>
            </a:prstGeom>
            <a:solidFill>
              <a:schemeClr val="tx1">
                <a:lumMod val="75000"/>
                <a:lumOff val="25000"/>
                <a:alpha val="71000"/>
              </a:schemeClr>
            </a:solidFill>
            <a:ln w="12700" cap="flat" cmpd="sng" algn="ctr">
              <a:noFill/>
              <a:prstDash val="solid"/>
              <a:miter lim="800000"/>
            </a:ln>
            <a:effectLst/>
          </p:spPr>
          <p:txBody>
            <a:bodyPr anchor="ctr"/>
            <a:lstStyle/>
            <a:p>
              <a:pPr algn="ctr" defTabSz="685737"/>
              <a:endParaRPr lang="zh-CN" altLang="en-US" sz="1200" kern="0" dirty="0">
                <a:solidFill>
                  <a:prstClr val="white"/>
                </a:solidFill>
                <a:latin typeface="华文细黑"/>
                <a:ea typeface="华文细黑"/>
              </a:endParaRPr>
            </a:p>
          </p:txBody>
        </p:sp>
        <p:sp>
          <p:nvSpPr>
            <p:cNvPr id="40" name="Text Box 10">
              <a:extLst>
                <a:ext uri="{FF2B5EF4-FFF2-40B4-BE49-F238E27FC236}">
                  <a16:creationId xmlns:a16="http://schemas.microsoft.com/office/drawing/2014/main" id="{9A0FCB6F-2416-43D9-8F53-D9ED1BAC780F}"/>
                </a:ext>
              </a:extLst>
            </p:cNvPr>
            <p:cNvSpPr txBox="1">
              <a:spLocks noChangeArrowheads="1"/>
            </p:cNvSpPr>
            <p:nvPr/>
          </p:nvSpPr>
          <p:spPr bwMode="auto">
            <a:xfrm>
              <a:off x="4654626" y="3427851"/>
              <a:ext cx="1688062" cy="81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tIns="22860" rIns="45720" bIns="22860">
              <a:spAutoFit/>
            </a:bodyPr>
            <a:lstStyle>
              <a:lvl1pPr defTabSz="1087438">
                <a:defRPr sz="1300">
                  <a:solidFill>
                    <a:schemeClr val="tx1"/>
                  </a:solidFill>
                  <a:latin typeface="华文细黑" panose="02010600040101010101" pitchFamily="2" charset="-122"/>
                  <a:ea typeface="华文细黑" panose="02010600040101010101" pitchFamily="2" charset="-122"/>
                </a:defRPr>
              </a:lvl1pPr>
              <a:lvl2pPr marL="742950" indent="-285750" defTabSz="1087438">
                <a:defRPr sz="1300">
                  <a:solidFill>
                    <a:schemeClr val="tx1"/>
                  </a:solidFill>
                  <a:latin typeface="华文细黑" panose="02010600040101010101" pitchFamily="2" charset="-122"/>
                  <a:ea typeface="华文细黑" panose="02010600040101010101" pitchFamily="2" charset="-122"/>
                </a:defRPr>
              </a:lvl2pPr>
              <a:lvl3pPr marL="1143000" indent="-228600" defTabSz="1087438">
                <a:defRPr sz="1300">
                  <a:solidFill>
                    <a:schemeClr val="tx1"/>
                  </a:solidFill>
                  <a:latin typeface="华文细黑" panose="02010600040101010101" pitchFamily="2" charset="-122"/>
                  <a:ea typeface="华文细黑" panose="02010600040101010101" pitchFamily="2" charset="-122"/>
                </a:defRPr>
              </a:lvl3pPr>
              <a:lvl4pPr marL="1600200" indent="-228600" defTabSz="1087438">
                <a:defRPr sz="1300">
                  <a:solidFill>
                    <a:schemeClr val="tx1"/>
                  </a:solidFill>
                  <a:latin typeface="华文细黑" panose="02010600040101010101" pitchFamily="2" charset="-122"/>
                  <a:ea typeface="华文细黑" panose="02010600040101010101" pitchFamily="2" charset="-122"/>
                </a:defRPr>
              </a:lvl4pPr>
              <a:lvl5pPr marL="2057400" indent="-228600" defTabSz="1087438">
                <a:defRPr sz="1300">
                  <a:solidFill>
                    <a:schemeClr val="tx1"/>
                  </a:solidFill>
                  <a:latin typeface="华文细黑" panose="02010600040101010101" pitchFamily="2" charset="-122"/>
                  <a:ea typeface="华文细黑" panose="02010600040101010101" pitchFamily="2" charset="-122"/>
                </a:defRPr>
              </a:lvl5pPr>
              <a:lvl6pPr marL="2514600" indent="-228600" defTabSz="1087438"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1087438"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1087438"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1087438" eaLnBrk="0" fontAlgn="base" hangingPunct="0">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indent="457200">
                <a:lnSpc>
                  <a:spcPct val="120000"/>
                </a:lnSpc>
              </a:pPr>
              <a:r>
                <a:rPr lang="zh-CN" altLang="en-US" sz="1800" dirty="0">
                  <a:solidFill>
                    <a:schemeClr val="bg1"/>
                  </a:solidFill>
                  <a:latin typeface="+mn-ea"/>
                  <a:ea typeface="+mn-ea"/>
                  <a:cs typeface="Segoe UI" panose="020B0502040204020203" pitchFamily="34" charset="0"/>
                </a:rPr>
                <a:t>该项目分为</a:t>
              </a:r>
              <a:r>
                <a:rPr lang="en-US" altLang="zh-CN" sz="2400" b="1" dirty="0">
                  <a:solidFill>
                    <a:schemeClr val="bg1"/>
                  </a:solidFill>
                  <a:latin typeface="+mn-ea"/>
                  <a:ea typeface="+mn-ea"/>
                  <a:cs typeface="Segoe UI" panose="020B0502040204020203" pitchFamily="34" charset="0"/>
                </a:rPr>
                <a:t>UP</a:t>
              </a:r>
              <a:r>
                <a:rPr lang="zh-CN" altLang="en-US" sz="2400" b="1" dirty="0">
                  <a:solidFill>
                    <a:schemeClr val="bg1"/>
                  </a:solidFill>
                  <a:latin typeface="+mn-ea"/>
                  <a:ea typeface="+mn-ea"/>
                  <a:cs typeface="Segoe UI" panose="020B0502040204020203" pitchFamily="34" charset="0"/>
                </a:rPr>
                <a:t>主商业价值总榜</a:t>
              </a:r>
              <a:r>
                <a:rPr lang="zh-CN" altLang="en-US" sz="1800" dirty="0">
                  <a:solidFill>
                    <a:schemeClr val="bg1"/>
                  </a:solidFill>
                  <a:latin typeface="+mn-ea"/>
                  <a:ea typeface="+mn-ea"/>
                  <a:cs typeface="Segoe UI" panose="020B0502040204020203" pitchFamily="34" charset="0"/>
                </a:rPr>
                <a:t>、</a:t>
              </a:r>
              <a:r>
                <a:rPr lang="en-US" altLang="zh-CN" sz="2400" b="1" dirty="0">
                  <a:solidFill>
                    <a:schemeClr val="bg1"/>
                  </a:solidFill>
                  <a:latin typeface="+mn-ea"/>
                  <a:ea typeface="+mn-ea"/>
                  <a:cs typeface="Segoe UI" panose="020B0502040204020203" pitchFamily="34" charset="0"/>
                </a:rPr>
                <a:t>BILIBILI</a:t>
              </a:r>
              <a:r>
                <a:rPr lang="zh-CN" altLang="en-US" sz="2400" b="1" dirty="0">
                  <a:solidFill>
                    <a:schemeClr val="bg1"/>
                  </a:solidFill>
                  <a:latin typeface="+mn-ea"/>
                  <a:ea typeface="+mn-ea"/>
                  <a:cs typeface="Segoe UI" panose="020B0502040204020203" pitchFamily="34" charset="0"/>
                </a:rPr>
                <a:t>百大</a:t>
              </a:r>
              <a:r>
                <a:rPr lang="en-US" altLang="zh-CN" sz="2400" b="1" dirty="0">
                  <a:solidFill>
                    <a:schemeClr val="bg1"/>
                  </a:solidFill>
                  <a:latin typeface="+mn-ea"/>
                  <a:ea typeface="+mn-ea"/>
                  <a:cs typeface="Segoe UI" panose="020B0502040204020203" pitchFamily="34" charset="0"/>
                </a:rPr>
                <a:t>UP</a:t>
              </a:r>
              <a:r>
                <a:rPr lang="zh-CN" altLang="en-US" sz="2400" b="1" dirty="0">
                  <a:solidFill>
                    <a:schemeClr val="bg1"/>
                  </a:solidFill>
                  <a:latin typeface="+mn-ea"/>
                  <a:ea typeface="+mn-ea"/>
                  <a:cs typeface="Segoe UI" panose="020B0502040204020203" pitchFamily="34" charset="0"/>
                </a:rPr>
                <a:t>主分区情况</a:t>
              </a:r>
              <a:r>
                <a:rPr lang="zh-CN" altLang="en-US" sz="1800" dirty="0">
                  <a:solidFill>
                    <a:schemeClr val="bg1"/>
                  </a:solidFill>
                  <a:latin typeface="+mn-ea"/>
                  <a:ea typeface="+mn-ea"/>
                  <a:cs typeface="Segoe UI" panose="020B0502040204020203" pitchFamily="34" charset="0"/>
                </a:rPr>
                <a:t>、</a:t>
              </a:r>
              <a:r>
                <a:rPr lang="zh-CN" altLang="en-US" sz="2400" b="1" dirty="0">
                  <a:solidFill>
                    <a:schemeClr val="bg1"/>
                  </a:solidFill>
                  <a:latin typeface="+mn-ea"/>
                  <a:ea typeface="+mn-ea"/>
                  <a:cs typeface="Segoe UI" panose="020B0502040204020203" pitchFamily="34" charset="0"/>
                </a:rPr>
                <a:t>百大</a:t>
              </a:r>
              <a:r>
                <a:rPr lang="en-US" altLang="zh-CN" sz="2400" b="1" dirty="0">
                  <a:solidFill>
                    <a:schemeClr val="bg1"/>
                  </a:solidFill>
                  <a:latin typeface="+mn-ea"/>
                  <a:ea typeface="+mn-ea"/>
                  <a:cs typeface="Segoe UI" panose="020B0502040204020203" pitchFamily="34" charset="0"/>
                </a:rPr>
                <a:t>UP</a:t>
              </a:r>
              <a:r>
                <a:rPr lang="zh-CN" altLang="en-US" sz="2400" b="1" dirty="0">
                  <a:solidFill>
                    <a:schemeClr val="bg1"/>
                  </a:solidFill>
                  <a:latin typeface="+mn-ea"/>
                  <a:ea typeface="+mn-ea"/>
                  <a:cs typeface="Segoe UI" panose="020B0502040204020203" pitchFamily="34" charset="0"/>
                </a:rPr>
                <a:t>主作品质量对比图</a:t>
              </a:r>
              <a:r>
                <a:rPr lang="zh-CN" altLang="en-US" sz="1800" dirty="0">
                  <a:solidFill>
                    <a:schemeClr val="bg1"/>
                  </a:solidFill>
                  <a:latin typeface="+mn-ea"/>
                  <a:ea typeface="+mn-ea"/>
                  <a:cs typeface="Segoe UI" panose="020B0502040204020203" pitchFamily="34" charset="0"/>
                </a:rPr>
                <a:t>三大部分，共</a:t>
              </a:r>
              <a:r>
                <a:rPr lang="en-US" altLang="zh-CN" sz="1800" dirty="0">
                  <a:solidFill>
                    <a:schemeClr val="bg1"/>
                  </a:solidFill>
                  <a:latin typeface="+mn-ea"/>
                  <a:ea typeface="+mn-ea"/>
                  <a:cs typeface="Segoe UI" panose="020B0502040204020203" pitchFamily="34" charset="0"/>
                </a:rPr>
                <a:t>6</a:t>
              </a:r>
              <a:r>
                <a:rPr lang="zh-CN" altLang="en-US" sz="1800" dirty="0">
                  <a:solidFill>
                    <a:schemeClr val="bg1"/>
                  </a:solidFill>
                  <a:latin typeface="+mn-ea"/>
                  <a:ea typeface="+mn-ea"/>
                  <a:cs typeface="Segoe UI" panose="020B0502040204020203" pitchFamily="34" charset="0"/>
                </a:rPr>
                <a:t>个视图。具体内容网页展示。</a:t>
              </a:r>
            </a:p>
          </p:txBody>
        </p:sp>
      </p:grpSp>
    </p:spTree>
    <p:extLst>
      <p:ext uri="{BB962C8B-B14F-4D97-AF65-F5344CB8AC3E}">
        <p14:creationId xmlns:p14="http://schemas.microsoft.com/office/powerpoint/2010/main" val="4106372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B6FB772F-B79C-4749-8BD2-84EB1F5ABC98}"/>
              </a:ext>
            </a:extLst>
          </p:cNvPr>
          <p:cNvSpPr/>
          <p:nvPr/>
        </p:nvSpPr>
        <p:spPr>
          <a:xfrm>
            <a:off x="3493200" y="804472"/>
            <a:ext cx="5205600" cy="5204528"/>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50EA89A-C6D3-41BD-A4C4-080494D34956}"/>
              </a:ext>
            </a:extLst>
          </p:cNvPr>
          <p:cNvSpPr/>
          <p:nvPr/>
        </p:nvSpPr>
        <p:spPr>
          <a:xfrm>
            <a:off x="3372064" y="3619501"/>
            <a:ext cx="5505236" cy="84119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文本框 8">
            <a:extLst>
              <a:ext uri="{FF2B5EF4-FFF2-40B4-BE49-F238E27FC236}">
                <a16:creationId xmlns:a16="http://schemas.microsoft.com/office/drawing/2014/main" id="{8C553179-A917-4486-A40F-64693D98873A}"/>
              </a:ext>
            </a:extLst>
          </p:cNvPr>
          <p:cNvSpPr txBox="1"/>
          <p:nvPr>
            <p:custDataLst>
              <p:tags r:id="rId1"/>
            </p:custDataLst>
          </p:nvPr>
        </p:nvSpPr>
        <p:spPr>
          <a:xfrm>
            <a:off x="4705236" y="2166276"/>
            <a:ext cx="2781531" cy="923330"/>
          </a:xfrm>
          <a:prstGeom prst="rect">
            <a:avLst/>
          </a:prstGeom>
          <a:noFill/>
        </p:spPr>
        <p:txBody>
          <a:bodyPr wrap="none" rtlCol="0">
            <a:spAutoFit/>
            <a:scene3d>
              <a:camera prst="orthographicFront"/>
              <a:lightRig rig="threePt" dir="t"/>
            </a:scene3d>
            <a:sp3d contourW="12700"/>
          </a:bodyPr>
          <a:lstStyle/>
          <a:p>
            <a:pPr algn="ctr"/>
            <a:r>
              <a:rPr lang="en-US" altLang="zh-CN" sz="5400" dirty="0">
                <a:solidFill>
                  <a:srgbClr val="F68D31"/>
                </a:solidFill>
                <a:latin typeface="Century Gothic" panose="020B0502020202020204" pitchFamily="34" charset="0"/>
                <a:ea typeface="微软雅黑" panose="020B0503020204020204" pitchFamily="34" charset="-122"/>
              </a:rPr>
              <a:t>PART 04</a:t>
            </a:r>
            <a:endParaRPr lang="zh-CN" altLang="en-US" sz="5400" dirty="0">
              <a:solidFill>
                <a:srgbClr val="F68D31"/>
              </a:solidFill>
              <a:latin typeface="Century Gothic" panose="020B0502020202020204" pitchFamily="34" charset="0"/>
              <a:ea typeface="微软雅黑" panose="020B0503020204020204" pitchFamily="34" charset="-122"/>
            </a:endParaRPr>
          </a:p>
        </p:txBody>
      </p:sp>
      <p:sp>
        <p:nvSpPr>
          <p:cNvPr id="10" name="PA-文本框 8">
            <a:extLst>
              <a:ext uri="{FF2B5EF4-FFF2-40B4-BE49-F238E27FC236}">
                <a16:creationId xmlns:a16="http://schemas.microsoft.com/office/drawing/2014/main" id="{9095FE55-C03E-4DB1-9311-57AC00F34202}"/>
              </a:ext>
            </a:extLst>
          </p:cNvPr>
          <p:cNvSpPr txBox="1"/>
          <p:nvPr>
            <p:custDataLst>
              <p:tags r:id="rId2"/>
            </p:custDataLst>
          </p:nvPr>
        </p:nvSpPr>
        <p:spPr>
          <a:xfrm>
            <a:off x="3903785" y="3469599"/>
            <a:ext cx="4387361"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a:latin typeface="+mn-ea"/>
              </a:rPr>
              <a:t>视图讲解</a:t>
            </a:r>
            <a:endParaRPr lang="en-US" altLang="zh-CN" sz="5400" b="1" dirty="0">
              <a:latin typeface="+mn-ea"/>
            </a:endParaRPr>
          </a:p>
        </p:txBody>
      </p:sp>
      <p:sp>
        <p:nvSpPr>
          <p:cNvPr id="15" name="任意多边形: 形状 14">
            <a:extLst>
              <a:ext uri="{FF2B5EF4-FFF2-40B4-BE49-F238E27FC236}">
                <a16:creationId xmlns:a16="http://schemas.microsoft.com/office/drawing/2014/main" id="{38429A35-C732-46E4-8B78-AC5A739F41D4}"/>
              </a:ext>
            </a:extLst>
          </p:cNvPr>
          <p:cNvSpPr/>
          <p:nvPr/>
        </p:nvSpPr>
        <p:spPr>
          <a:xfrm>
            <a:off x="5515672" y="5175509"/>
            <a:ext cx="1160656" cy="580330"/>
          </a:xfrm>
          <a:custGeom>
            <a:avLst/>
            <a:gdLst>
              <a:gd name="connsiteX0" fmla="*/ 0 w 1260000"/>
              <a:gd name="connsiteY0" fmla="*/ 0 h 630000"/>
              <a:gd name="connsiteX1" fmla="*/ 1260000 w 1260000"/>
              <a:gd name="connsiteY1" fmla="*/ 0 h 630000"/>
              <a:gd name="connsiteX2" fmla="*/ 630000 w 1260000"/>
              <a:gd name="connsiteY2" fmla="*/ 630000 h 630000"/>
            </a:gdLst>
            <a:ahLst/>
            <a:cxnLst>
              <a:cxn ang="0">
                <a:pos x="connsiteX0" y="connsiteY0"/>
              </a:cxn>
              <a:cxn ang="0">
                <a:pos x="connsiteX1" y="connsiteY1"/>
              </a:cxn>
              <a:cxn ang="0">
                <a:pos x="connsiteX2" y="connsiteY2"/>
              </a:cxn>
            </a:cxnLst>
            <a:rect l="l" t="t" r="r" b="b"/>
            <a:pathLst>
              <a:path w="1260000" h="630000">
                <a:moveTo>
                  <a:pt x="0" y="0"/>
                </a:moveTo>
                <a:lnTo>
                  <a:pt x="1260000" y="0"/>
                </a:lnTo>
                <a:lnTo>
                  <a:pt x="630000" y="630000"/>
                </a:lnTo>
                <a:close/>
              </a:path>
            </a:pathLst>
          </a:custGeom>
          <a:solidFill>
            <a:srgbClr val="F68D3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作者QQ：394222199">
            <a:extLst>
              <a:ext uri="{FF2B5EF4-FFF2-40B4-BE49-F238E27FC236}">
                <a16:creationId xmlns:a16="http://schemas.microsoft.com/office/drawing/2014/main" id="{39FA7270-57B9-4E73-B166-83EE5F4B2925}"/>
              </a:ext>
            </a:extLst>
          </p:cNvPr>
          <p:cNvCxnSpPr/>
          <p:nvPr/>
        </p:nvCxnSpPr>
        <p:spPr>
          <a:xfrm>
            <a:off x="5838825" y="3165806"/>
            <a:ext cx="514350" cy="0"/>
          </a:xfrm>
          <a:prstGeom prst="lin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81598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10" grpId="0"/>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BBCE11FA-C0A6-4681-8E23-27548F55A676"/>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Administrator\Desktop\包图网计划\6月作品\12"/>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4.3.3"/>
</p:tagLst>
</file>

<file path=ppt/tags/tag11.xml><?xml version="1.0" encoding="utf-8"?>
<p:tagLst xmlns:a="http://schemas.openxmlformats.org/drawingml/2006/main" xmlns:r="http://schemas.openxmlformats.org/officeDocument/2006/relationships" xmlns:p="http://schemas.openxmlformats.org/presentationml/2006/main">
  <p:tag name="PA" val="v4.3.3"/>
</p:tagLst>
</file>

<file path=ppt/tags/tag12.xml><?xml version="1.0" encoding="utf-8"?>
<p:tagLst xmlns:a="http://schemas.openxmlformats.org/drawingml/2006/main" xmlns:r="http://schemas.openxmlformats.org/officeDocument/2006/relationships" xmlns:p="http://schemas.openxmlformats.org/presentationml/2006/main">
  <p:tag name="PA" val="v4.3.3"/>
</p:tagLst>
</file>

<file path=ppt/tags/tag13.xml><?xml version="1.0" encoding="utf-8"?>
<p:tagLst xmlns:a="http://schemas.openxmlformats.org/drawingml/2006/main" xmlns:r="http://schemas.openxmlformats.org/officeDocument/2006/relationships" xmlns:p="http://schemas.openxmlformats.org/presentationml/2006/main">
  <p:tag name="PA" val="v4.3.3"/>
</p:tagLst>
</file>

<file path=ppt/tags/tag14.xml><?xml version="1.0" encoding="utf-8"?>
<p:tagLst xmlns:a="http://schemas.openxmlformats.org/drawingml/2006/main" xmlns:r="http://schemas.openxmlformats.org/officeDocument/2006/relationships" xmlns:p="http://schemas.openxmlformats.org/presentationml/2006/main">
  <p:tag name="PA" val="v4.3.3"/>
</p:tagLst>
</file>

<file path=ppt/tags/tag15.xml><?xml version="1.0" encoding="utf-8"?>
<p:tagLst xmlns:a="http://schemas.openxmlformats.org/drawingml/2006/main" xmlns:r="http://schemas.openxmlformats.org/officeDocument/2006/relationships" xmlns:p="http://schemas.openxmlformats.org/presentationml/2006/main">
  <p:tag name="PA" val="v4.3.3"/>
</p:tagLst>
</file>

<file path=ppt/tags/tag16.xml><?xml version="1.0" encoding="utf-8"?>
<p:tagLst xmlns:a="http://schemas.openxmlformats.org/drawingml/2006/main" xmlns:r="http://schemas.openxmlformats.org/officeDocument/2006/relationships" xmlns:p="http://schemas.openxmlformats.org/presentationml/2006/main">
  <p:tag name="PA" val="v4.3.3"/>
</p:tagLst>
</file>

<file path=ppt/tags/tag17.xml><?xml version="1.0" encoding="utf-8"?>
<p:tagLst xmlns:a="http://schemas.openxmlformats.org/drawingml/2006/main" xmlns:r="http://schemas.openxmlformats.org/officeDocument/2006/relationships" xmlns:p="http://schemas.openxmlformats.org/presentationml/2006/main">
  <p:tag name="PA" val="v4.3.3"/>
</p:tagLst>
</file>

<file path=ppt/tags/tag18.xml><?xml version="1.0" encoding="utf-8"?>
<p:tagLst xmlns:a="http://schemas.openxmlformats.org/drawingml/2006/main" xmlns:r="http://schemas.openxmlformats.org/officeDocument/2006/relationships" xmlns:p="http://schemas.openxmlformats.org/presentationml/2006/main">
  <p:tag name="PA" val="v4.3.3"/>
</p:tagLst>
</file>

<file path=ppt/tags/tag19.xml><?xml version="1.0" encoding="utf-8"?>
<p:tagLst xmlns:a="http://schemas.openxmlformats.org/drawingml/2006/main" xmlns:r="http://schemas.openxmlformats.org/officeDocument/2006/relationships" xmlns:p="http://schemas.openxmlformats.org/presentationml/2006/main">
  <p:tag name="PA" val="v4.3.3"/>
</p:tagLst>
</file>

<file path=ppt/tags/tag2.xml><?xml version="1.0" encoding="utf-8"?>
<p:tagLst xmlns:a="http://schemas.openxmlformats.org/drawingml/2006/main" xmlns:r="http://schemas.openxmlformats.org/officeDocument/2006/relationships" xmlns:p="http://schemas.openxmlformats.org/presentationml/2006/main">
  <p:tag name="PA" val="v4.3.3"/>
</p:tagLst>
</file>

<file path=ppt/tags/tag20.xml><?xml version="1.0" encoding="utf-8"?>
<p:tagLst xmlns:a="http://schemas.openxmlformats.org/drawingml/2006/main" xmlns:r="http://schemas.openxmlformats.org/officeDocument/2006/relationships" xmlns:p="http://schemas.openxmlformats.org/presentationml/2006/main">
  <p:tag name="PA" val="v4.3.3"/>
</p:tagLst>
</file>

<file path=ppt/tags/tag21.xml><?xml version="1.0" encoding="utf-8"?>
<p:tagLst xmlns:a="http://schemas.openxmlformats.org/drawingml/2006/main" xmlns:r="http://schemas.openxmlformats.org/officeDocument/2006/relationships" xmlns:p="http://schemas.openxmlformats.org/presentationml/2006/main">
  <p:tag name="PA" val="v4.3.3"/>
</p:tagLst>
</file>

<file path=ppt/tags/tag22.xml><?xml version="1.0" encoding="utf-8"?>
<p:tagLst xmlns:a="http://schemas.openxmlformats.org/drawingml/2006/main" xmlns:r="http://schemas.openxmlformats.org/officeDocument/2006/relationships" xmlns:p="http://schemas.openxmlformats.org/presentationml/2006/main">
  <p:tag name="PA" val="v4.3.3"/>
</p:tagLst>
</file>

<file path=ppt/tags/tag23.xml><?xml version="1.0" encoding="utf-8"?>
<p:tagLst xmlns:a="http://schemas.openxmlformats.org/drawingml/2006/main" xmlns:r="http://schemas.openxmlformats.org/officeDocument/2006/relationships" xmlns:p="http://schemas.openxmlformats.org/presentationml/2006/main">
  <p:tag name="PA" val="v4.3.3"/>
</p:tagLst>
</file>

<file path=ppt/tags/tag24.xml><?xml version="1.0" encoding="utf-8"?>
<p:tagLst xmlns:a="http://schemas.openxmlformats.org/drawingml/2006/main" xmlns:r="http://schemas.openxmlformats.org/officeDocument/2006/relationships" xmlns:p="http://schemas.openxmlformats.org/presentationml/2006/main">
  <p:tag name="PA" val="v4.3.3"/>
</p:tagLst>
</file>

<file path=ppt/tags/tag25.xml><?xml version="1.0" encoding="utf-8"?>
<p:tagLst xmlns:a="http://schemas.openxmlformats.org/drawingml/2006/main" xmlns:r="http://schemas.openxmlformats.org/officeDocument/2006/relationships" xmlns:p="http://schemas.openxmlformats.org/presentationml/2006/main">
  <p:tag name="PA" val="v4.3.3"/>
</p:tagLst>
</file>

<file path=ppt/tags/tag26.xml><?xml version="1.0" encoding="utf-8"?>
<p:tagLst xmlns:a="http://schemas.openxmlformats.org/drawingml/2006/main" xmlns:r="http://schemas.openxmlformats.org/officeDocument/2006/relationships" xmlns:p="http://schemas.openxmlformats.org/presentationml/2006/main">
  <p:tag name="PA" val="v4.3.3"/>
</p:tagLst>
</file>

<file path=ppt/tags/tag27.xml><?xml version="1.0" encoding="utf-8"?>
<p:tagLst xmlns:a="http://schemas.openxmlformats.org/drawingml/2006/main" xmlns:r="http://schemas.openxmlformats.org/officeDocument/2006/relationships" xmlns:p="http://schemas.openxmlformats.org/presentationml/2006/main">
  <p:tag name="PA" val="v4.3.3"/>
</p:tagLst>
</file>

<file path=ppt/tags/tag28.xml><?xml version="1.0" encoding="utf-8"?>
<p:tagLst xmlns:a="http://schemas.openxmlformats.org/drawingml/2006/main" xmlns:r="http://schemas.openxmlformats.org/officeDocument/2006/relationships" xmlns:p="http://schemas.openxmlformats.org/presentationml/2006/main">
  <p:tag name="PA" val="v4.3.3"/>
</p:tagLst>
</file>

<file path=ppt/tags/tag29.xml><?xml version="1.0" encoding="utf-8"?>
<p:tagLst xmlns:a="http://schemas.openxmlformats.org/drawingml/2006/main" xmlns:r="http://schemas.openxmlformats.org/officeDocument/2006/relationships" xmlns:p="http://schemas.openxmlformats.org/presentationml/2006/main">
  <p:tag name="PA" val="v4.3.3"/>
</p:tagLst>
</file>

<file path=ppt/tags/tag3.xml><?xml version="1.0" encoding="utf-8"?>
<p:tagLst xmlns:a="http://schemas.openxmlformats.org/drawingml/2006/main" xmlns:r="http://schemas.openxmlformats.org/officeDocument/2006/relationships" xmlns:p="http://schemas.openxmlformats.org/presentationml/2006/main">
  <p:tag name="PA" val="v4.3.3"/>
</p:tagLst>
</file>

<file path=ppt/tags/tag30.xml><?xml version="1.0" encoding="utf-8"?>
<p:tagLst xmlns:a="http://schemas.openxmlformats.org/drawingml/2006/main" xmlns:r="http://schemas.openxmlformats.org/officeDocument/2006/relationships" xmlns:p="http://schemas.openxmlformats.org/presentationml/2006/main">
  <p:tag name="PA" val="v4.3.3"/>
</p:tagLst>
</file>

<file path=ppt/tags/tag31.xml><?xml version="1.0" encoding="utf-8"?>
<p:tagLst xmlns:a="http://schemas.openxmlformats.org/drawingml/2006/main" xmlns:r="http://schemas.openxmlformats.org/officeDocument/2006/relationships" xmlns:p="http://schemas.openxmlformats.org/presentationml/2006/main">
  <p:tag name="PA" val="v4.3.3"/>
</p:tagLst>
</file>

<file path=ppt/tags/tag32.xml><?xml version="1.0" encoding="utf-8"?>
<p:tagLst xmlns:a="http://schemas.openxmlformats.org/drawingml/2006/main" xmlns:r="http://schemas.openxmlformats.org/officeDocument/2006/relationships" xmlns:p="http://schemas.openxmlformats.org/presentationml/2006/main">
  <p:tag name="PA" val="v4.3.3"/>
</p:tagLst>
</file>

<file path=ppt/tags/tag4.xml><?xml version="1.0" encoding="utf-8"?>
<p:tagLst xmlns:a="http://schemas.openxmlformats.org/drawingml/2006/main" xmlns:r="http://schemas.openxmlformats.org/officeDocument/2006/relationships" xmlns:p="http://schemas.openxmlformats.org/presentationml/2006/main">
  <p:tag name="PA" val="v4.3.3"/>
</p:tagLst>
</file>

<file path=ppt/tags/tag5.xml><?xml version="1.0" encoding="utf-8"?>
<p:tagLst xmlns:a="http://schemas.openxmlformats.org/drawingml/2006/main" xmlns:r="http://schemas.openxmlformats.org/officeDocument/2006/relationships" xmlns:p="http://schemas.openxmlformats.org/presentationml/2006/main">
  <p:tag name="PA" val="v4.3.3"/>
</p:tagLst>
</file>

<file path=ppt/tags/tag6.xml><?xml version="1.0" encoding="utf-8"?>
<p:tagLst xmlns:a="http://schemas.openxmlformats.org/drawingml/2006/main" xmlns:r="http://schemas.openxmlformats.org/officeDocument/2006/relationships" xmlns:p="http://schemas.openxmlformats.org/presentationml/2006/main">
  <p:tag name="PA" val="v4.3.3"/>
</p:tagLst>
</file>

<file path=ppt/tags/tag7.xml><?xml version="1.0" encoding="utf-8"?>
<p:tagLst xmlns:a="http://schemas.openxmlformats.org/drawingml/2006/main" xmlns:r="http://schemas.openxmlformats.org/officeDocument/2006/relationships" xmlns:p="http://schemas.openxmlformats.org/presentationml/2006/main">
  <p:tag name="PA" val="v4.3.3"/>
</p:tagLst>
</file>

<file path=ppt/tags/tag8.xml><?xml version="1.0" encoding="utf-8"?>
<p:tagLst xmlns:a="http://schemas.openxmlformats.org/drawingml/2006/main" xmlns:r="http://schemas.openxmlformats.org/officeDocument/2006/relationships" xmlns:p="http://schemas.openxmlformats.org/presentationml/2006/main">
  <p:tag name="PA" val="v4.3.3"/>
</p:tagLst>
</file>

<file path=ppt/tags/tag9.xml><?xml version="1.0" encoding="utf-8"?>
<p:tagLst xmlns:a="http://schemas.openxmlformats.org/drawingml/2006/main" xmlns:r="http://schemas.openxmlformats.org/officeDocument/2006/relationships" xmlns:p="http://schemas.openxmlformats.org/presentationml/2006/main">
  <p:tag name="PA" val="v4.3.3"/>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994</TotalTime>
  <Words>630</Words>
  <Application>Microsoft Office PowerPoint</Application>
  <PresentationFormat>宽屏</PresentationFormat>
  <Paragraphs>95</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华文细黑</vt:lpstr>
      <vt:lpstr>微软雅黑</vt:lpstr>
      <vt:lpstr>Arial</vt:lpstr>
      <vt:lpstr>Cambria Math</vt:lpstr>
      <vt:lpstr>Century Gothic</vt:lpstr>
      <vt:lpstr>Segoe UI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短酷PPT</dc:creator>
  <cp:keywords>51PPT模板网</cp:keywords>
  <cp:lastModifiedBy>万俟 夕</cp:lastModifiedBy>
  <cp:revision>12</cp:revision>
  <dcterms:created xsi:type="dcterms:W3CDTF">2017-08-18T03:02:00Z</dcterms:created>
  <dcterms:modified xsi:type="dcterms:W3CDTF">2020-06-28T02:59:23Z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