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86" r:id="rId3"/>
    <p:sldId id="287" r:id="rId4"/>
    <p:sldId id="288" r:id="rId5"/>
    <p:sldId id="290" r:id="rId6"/>
    <p:sldId id="294" r:id="rId7"/>
    <p:sldId id="291" r:id="rId8"/>
    <p:sldId id="292" r:id="rId9"/>
    <p:sldId id="296" r:id="rId10"/>
    <p:sldId id="298" r:id="rId11"/>
    <p:sldId id="297" r:id="rId12"/>
    <p:sldId id="293" r:id="rId13"/>
    <p:sldId id="289" r:id="rId14"/>
    <p:sldId id="299" r:id="rId15"/>
    <p:sldId id="302" r:id="rId16"/>
    <p:sldId id="303" r:id="rId17"/>
    <p:sldId id="304" r:id="rId18"/>
    <p:sldId id="307" r:id="rId19"/>
    <p:sldId id="308" r:id="rId20"/>
    <p:sldId id="305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na Schwarzmann" initials="SS" lastIdx="1" clrIdx="0">
    <p:extLst>
      <p:ext uri="{19B8F6BF-5375-455C-9EA6-DF929625EA0E}">
        <p15:presenceInfo xmlns:p15="http://schemas.microsoft.com/office/powerpoint/2012/main" userId="7a9972c54b8b27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8" autoAdjust="0"/>
    <p:restoredTop sz="94660"/>
  </p:normalViewPr>
  <p:slideViewPr>
    <p:cSldViewPr snapToGrid="0">
      <p:cViewPr varScale="1">
        <p:scale>
          <a:sx n="89" d="100"/>
          <a:sy n="89" d="100"/>
        </p:scale>
        <p:origin x="1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66713" y="1960563"/>
            <a:ext cx="8410575" cy="1828800"/>
          </a:xfrm>
        </p:spPr>
        <p:txBody>
          <a:bodyPr/>
          <a:lstStyle>
            <a:lvl1pPr>
              <a:defRPr sz="3000"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181253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1600" y="4149725"/>
            <a:ext cx="6400800" cy="4064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Font typeface="Wingdings 3" pitchFamily="18" charset="2"/>
              <a:buNone/>
              <a:defRPr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author name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966B054-2E18-4D45-A9BF-AF1B6A27D575}"/>
              </a:ext>
            </a:extLst>
          </p:cNvPr>
          <p:cNvSpPr/>
          <p:nvPr userDrawn="1"/>
        </p:nvSpPr>
        <p:spPr bwMode="auto">
          <a:xfrm>
            <a:off x="-6056" y="477000"/>
            <a:ext cx="9150056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5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pic>
        <p:nvPicPr>
          <p:cNvPr id="2053" name="Picture 5" descr="https://lh6.googleusercontent.com/rKIgDqljPDAy-NpINIMYeqCwZ7FsyYc_oxt0BvFjWFgYpVsiqvCzHki5TqeoOmHe2xQCE2--v0oVe2EBotjxfGOvZVwkp-7U1NQP7VSIg_zqR5GWaYIEe5NVJmBtFJ89Pzkp8HvzQQM">
            <a:extLst>
              <a:ext uri="{FF2B5EF4-FFF2-40B4-BE49-F238E27FC236}">
                <a16:creationId xmlns:a16="http://schemas.microsoft.com/office/drawing/2014/main" id="{C553B658-1E0D-4C0F-8A93-0B0705FC80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1" y="566591"/>
            <a:ext cx="1138043" cy="63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s://lh5.googleusercontent.com/2oVeLtpUWPFSe175hMP5mDQ1n-i4YgKaYYKNSmk7cDHmm5sapY-dxQMeij09Ki2ZZUkamxMygZ1j7I-6U-uGZdBdOojiI_0G9Y1PstWutf8leDHbMqEClAOko09Od9WZiMMcyJD-PCs">
            <a:extLst>
              <a:ext uri="{FF2B5EF4-FFF2-40B4-BE49-F238E27FC236}">
                <a16:creationId xmlns:a16="http://schemas.microsoft.com/office/drawing/2014/main" id="{E7B3B1FE-F55B-437D-BC6C-C39619DC2C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000" y="400286"/>
            <a:ext cx="969000" cy="96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67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>
            <a:extLst>
              <a:ext uri="{FF2B5EF4-FFF2-40B4-BE49-F238E27FC236}">
                <a16:creationId xmlns:a16="http://schemas.microsoft.com/office/drawing/2014/main" id="{5DBC8CDE-0D2E-2B46-98B0-18E71EAC5D4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9750" y="666750"/>
            <a:ext cx="8008938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001000" cy="51054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1pPr>
            <a:lvl2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2pPr>
            <a:lvl3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3pPr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defRPr lang="de-DE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7">
            <a:extLst>
              <a:ext uri="{FF2B5EF4-FFF2-40B4-BE49-F238E27FC236}">
                <a16:creationId xmlns:a16="http://schemas.microsoft.com/office/drawing/2014/main" id="{2CFE5829-3AC1-5447-A86F-8391C4BA69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D7AA2-DC10-7C40-BE93-1CFAEDE49800}" type="slidenum">
              <a:rPr lang="en-US" altLang="de-DE"/>
              <a:pPr>
                <a:defRPr/>
              </a:pPr>
              <a:t>‹#›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95575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470" y="30163"/>
            <a:ext cx="7993063" cy="64611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07" y="708026"/>
            <a:ext cx="9144000" cy="183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tIns="108000" bIns="108000"/>
          <a:lstStyle>
            <a:lvl1pPr>
              <a:buClr>
                <a:schemeClr val="accent5"/>
              </a:buClr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E1487-3696-4DFF-AE4A-DA8B688B28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-2207" y="2545228"/>
            <a:ext cx="9144000" cy="183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tIns="108000" bIns="108000">
            <a:noAutofit/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lang="de-DE" sz="1500" dirty="0" smtClean="0">
                <a:solidFill>
                  <a:srgbClr val="4D4D4D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lang="de-DE" sz="1500" dirty="0" smtClean="0">
                <a:solidFill>
                  <a:srgbClr val="4D4D4D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lang="de-DE" sz="1500" dirty="0" smtClean="0">
                <a:solidFill>
                  <a:srgbClr val="4D4D4D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lang="de-DE" sz="1500" dirty="0" smtClean="0">
                <a:solidFill>
                  <a:srgbClr val="4D4D4D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defRPr lang="de-DE" sz="1500" dirty="0">
                <a:solidFill>
                  <a:srgbClr val="4D4D4D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-2207" y="4382430"/>
            <a:ext cx="9144000" cy="183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tIns="108000" bIns="108000"/>
          <a:lstStyle>
            <a:lvl1pPr>
              <a:buClr>
                <a:schemeClr val="accent6">
                  <a:lumMod val="75000"/>
                </a:schemeClr>
              </a:buClr>
              <a:defRPr/>
            </a:lvl1pPr>
            <a:lvl2pPr>
              <a:buClr>
                <a:schemeClr val="accent6">
                  <a:lumMod val="75000"/>
                </a:schemeClr>
              </a:buClr>
              <a:defRPr/>
            </a:lvl2pPr>
            <a:lvl3pPr>
              <a:buClr>
                <a:schemeClr val="accent6">
                  <a:lumMod val="75000"/>
                </a:schemeClr>
              </a:buClr>
              <a:defRPr/>
            </a:lvl3pPr>
            <a:lvl4pPr>
              <a:buClr>
                <a:schemeClr val="accent6">
                  <a:lumMod val="75000"/>
                </a:schemeClr>
              </a:buClr>
              <a:defRPr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073150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45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orient="horz" pos="392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48D2AA6E-10EF-0745-87D9-21B75138AD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01B40-1898-D849-8BB5-46C7DE27326F}" type="slidenum">
              <a:rPr lang="en-US" altLang="de-DE"/>
              <a:pPr>
                <a:defRPr/>
              </a:pPr>
              <a:t>‹#›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58644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56" name="Rectangle 32"/>
          <p:cNvSpPr>
            <a:spLocks noChangeArrowheads="1"/>
          </p:cNvSpPr>
          <p:nvPr userDrawn="1"/>
        </p:nvSpPr>
        <p:spPr bwMode="auto">
          <a:xfrm>
            <a:off x="611188" y="6237288"/>
            <a:ext cx="8532812" cy="6207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90980"/>
                  <a:invGamma/>
                </a:scheme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de-DE" sz="135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5470" y="30163"/>
            <a:ext cx="79930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Klicken</a:t>
            </a:r>
            <a:r>
              <a:rPr lang="en-GB" dirty="0"/>
              <a:t> um das </a:t>
            </a:r>
            <a:r>
              <a:rPr lang="en-GB" dirty="0" err="1"/>
              <a:t>Titelformat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567531" y="914400"/>
            <a:ext cx="8008938" cy="5151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7200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216E1487-3696-4DFF-AE4A-DA8B688B28E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https://lh5.googleusercontent.com/2oVeLtpUWPFSe175hMP5mDQ1n-i4YgKaYYKNSmk7cDHmm5sapY-dxQMeij09Ki2ZZUkamxMygZ1j7I-6U-uGZdBdOojiI_0G9Y1PstWutf8leDHbMqEClAOko09Od9WZiMMcyJD-PCs">
            <a:extLst>
              <a:ext uri="{FF2B5EF4-FFF2-40B4-BE49-F238E27FC236}">
                <a16:creationId xmlns:a16="http://schemas.microsoft.com/office/drawing/2014/main" id="{117CFD0F-D2E3-455A-B58A-53B300B548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384" y="6202611"/>
            <a:ext cx="665616" cy="66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rKIgDqljPDAy-NpINIMYeqCwZ7FsyYc_oxt0BvFjWFgYpVsiqvCzHki5TqeoOmHe2xQCE2--v0oVe2EBotjxfGOvZVwkp-7U1NQP7VSIg_zqR5GWaYIEe5NVJmBtFJ89Pzkp8HvzQQM">
            <a:extLst>
              <a:ext uri="{FF2B5EF4-FFF2-40B4-BE49-F238E27FC236}">
                <a16:creationId xmlns:a16="http://schemas.microsoft.com/office/drawing/2014/main" id="{0D139161-9665-429F-96FD-F7F01DBD32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84" y="6290101"/>
            <a:ext cx="877495" cy="49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29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C00000"/>
          </a:solidFill>
          <a:latin typeface="Segoe UI" pitchFamily="34" charset="0"/>
          <a:ea typeface="+mj-ea"/>
          <a:cs typeface="Segoe U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SzPct val="80000"/>
        <a:buFont typeface="Wingdings 3" pitchFamily="18" charset="2"/>
        <a:buChar char="u"/>
        <a:defRPr lang="en-GB" sz="1500" dirty="0" smtClean="0">
          <a:solidFill>
            <a:srgbClr val="4D4D4D"/>
          </a:solidFill>
          <a:latin typeface="Segoe UI" pitchFamily="34" charset="0"/>
          <a:ea typeface="+mn-ea"/>
          <a:cs typeface="Segoe UI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SzPct val="100000"/>
        <a:buFont typeface="Wingdings" pitchFamily="2" charset="2"/>
        <a:buChar char="§"/>
        <a:defRPr lang="en-GB" sz="1500" dirty="0" smtClean="0">
          <a:solidFill>
            <a:srgbClr val="4D4D4D"/>
          </a:solidFill>
          <a:latin typeface="Segoe UI" pitchFamily="34" charset="0"/>
          <a:cs typeface="Segoe UI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Char char="–"/>
        <a:defRPr lang="en-GB" sz="1500" dirty="0" smtClean="0">
          <a:solidFill>
            <a:srgbClr val="4D4D4D"/>
          </a:solidFill>
          <a:latin typeface="Segoe UI" pitchFamily="34" charset="0"/>
          <a:cs typeface="Segoe UI" pitchFamily="34" charset="0"/>
        </a:defRPr>
      </a:lvl3pPr>
      <a:lvl4pPr marL="1171575" indent="-171450" algn="l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Char char="•"/>
        <a:defRPr lang="en-GB" sz="1500" dirty="0" smtClean="0">
          <a:solidFill>
            <a:srgbClr val="4D4D4D"/>
          </a:solidFill>
          <a:latin typeface="Segoe UI" pitchFamily="34" charset="0"/>
          <a:cs typeface="Segoe UI" pitchFamily="34" charset="0"/>
        </a:defRPr>
      </a:lvl4pPr>
      <a:lvl5pPr marL="1485900" indent="-171450" algn="l" rtl="0" eaLnBrk="1" fontAlgn="base" hangingPunct="1">
        <a:spcBef>
          <a:spcPct val="20000"/>
        </a:spcBef>
        <a:spcAft>
          <a:spcPct val="0"/>
        </a:spcAft>
        <a:buChar char=" "/>
        <a:defRPr lang="en-GB" sz="1500" dirty="0" smtClean="0">
          <a:solidFill>
            <a:srgbClr val="4D4D4D"/>
          </a:solidFill>
          <a:latin typeface="Segoe UI" pitchFamily="34" charset="0"/>
          <a:cs typeface="Segoe UI" pitchFamily="34" charset="0"/>
        </a:defRPr>
      </a:lvl5pPr>
      <a:lvl6pPr marL="1828800" indent="-171450" algn="l" rtl="0" eaLnBrk="1" fontAlgn="base" hangingPunct="1">
        <a:spcBef>
          <a:spcPct val="20000"/>
        </a:spcBef>
        <a:spcAft>
          <a:spcPct val="0"/>
        </a:spcAft>
        <a:buChar char=" "/>
        <a:defRPr sz="1500">
          <a:solidFill>
            <a:srgbClr val="4D4D4D"/>
          </a:solidFill>
          <a:latin typeface="+mn-lt"/>
        </a:defRPr>
      </a:lvl6pPr>
      <a:lvl7pPr marL="2171700" indent="-171450" algn="l" rtl="0" eaLnBrk="1" fontAlgn="base" hangingPunct="1">
        <a:spcBef>
          <a:spcPct val="20000"/>
        </a:spcBef>
        <a:spcAft>
          <a:spcPct val="0"/>
        </a:spcAft>
        <a:buChar char=" "/>
        <a:defRPr sz="1500">
          <a:solidFill>
            <a:srgbClr val="4D4D4D"/>
          </a:solidFill>
          <a:latin typeface="+mn-lt"/>
        </a:defRPr>
      </a:lvl7pPr>
      <a:lvl8pPr marL="2514600" indent="-171450" algn="l" rtl="0" eaLnBrk="1" fontAlgn="base" hangingPunct="1">
        <a:spcBef>
          <a:spcPct val="20000"/>
        </a:spcBef>
        <a:spcAft>
          <a:spcPct val="0"/>
        </a:spcAft>
        <a:buChar char=" "/>
        <a:defRPr sz="1500">
          <a:solidFill>
            <a:srgbClr val="4D4D4D"/>
          </a:solidFill>
          <a:latin typeface="+mn-lt"/>
        </a:defRPr>
      </a:lvl8pPr>
      <a:lvl9pPr marL="2857500" indent="-171450" algn="l" rtl="0" eaLnBrk="1" fontAlgn="base" hangingPunct="1">
        <a:spcBef>
          <a:spcPct val="20000"/>
        </a:spcBef>
        <a:spcAft>
          <a:spcPct val="0"/>
        </a:spcAft>
        <a:buChar char=" "/>
        <a:defRPr sz="15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Mobility/CCDF%20Graphs.ipynb#MiD-dat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888/notebooks/Mobility/CCDF%20Graphs.ipynb#MiD-dat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62586-54B9-426C-ACA9-F1295FA4C70A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in Mobility Dataset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176A77-A8A1-488B-A031-5A4D3C88E449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5072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000" dirty="0"/>
              <a:t>Modelling-Short Range in Nhts17-New Params Selected-New Error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399"/>
            <a:ext cx="3719286" cy="5441953"/>
          </a:xfrm>
        </p:spPr>
        <p:txBody>
          <a:bodyPr>
            <a:normAutofit fontScale="92500" lnSpcReduction="10000"/>
          </a:bodyPr>
          <a:lstStyle/>
          <a:p>
            <a:r>
              <a:rPr lang="en-DE" dirty="0"/>
              <a:t>Auto Driver in Nhts17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sz="1800" dirty="0"/>
          </a:p>
          <a:p>
            <a:r>
              <a:rPr lang="en-DE" sz="1800" dirty="0"/>
              <a:t>Best fit error:</a:t>
            </a:r>
          </a:p>
          <a:p>
            <a:pPr lvl="1"/>
            <a:r>
              <a:rPr lang="en-DE" sz="1600" dirty="0"/>
              <a:t>4.454465769303726</a:t>
            </a:r>
          </a:p>
          <a:p>
            <a:r>
              <a:rPr lang="en-DE" sz="1800" dirty="0"/>
              <a:t>Worst fit error</a:t>
            </a:r>
          </a:p>
          <a:p>
            <a:pPr lvl="1"/>
            <a:r>
              <a:rPr lang="en-DE" sz="1600" dirty="0"/>
              <a:t>1698.783816378225</a:t>
            </a:r>
          </a:p>
          <a:p>
            <a:pPr lvl="1"/>
            <a:endParaRPr lang="en-DE" sz="1600" dirty="0"/>
          </a:p>
          <a:p>
            <a:r>
              <a:rPr lang="en-GB" sz="1600" dirty="0" err="1"/>
              <a:t>p_range</a:t>
            </a:r>
            <a:r>
              <a:rPr lang="en-GB" sz="1600" dirty="0"/>
              <a:t>=</a:t>
            </a:r>
            <a:r>
              <a:rPr lang="en-GB" sz="1600" dirty="0" err="1"/>
              <a:t>np.arange</a:t>
            </a:r>
            <a:r>
              <a:rPr lang="en-GB" sz="1600" dirty="0"/>
              <a:t>(0.01, 0.95, 0.03)</a:t>
            </a:r>
          </a:p>
          <a:p>
            <a:r>
              <a:rPr lang="en-GB" sz="1600" dirty="0" err="1"/>
              <a:t>eps_range</a:t>
            </a:r>
            <a:r>
              <a:rPr lang="en-GB" sz="1600" dirty="0"/>
              <a:t>=</a:t>
            </a:r>
            <a:r>
              <a:rPr lang="en-GB" sz="1600" dirty="0" err="1"/>
              <a:t>np.arange</a:t>
            </a:r>
            <a:r>
              <a:rPr lang="en-GB" sz="1600" dirty="0"/>
              <a:t>(0.1,2,0.03)</a:t>
            </a:r>
          </a:p>
          <a:p>
            <a:r>
              <a:rPr lang="en-GB" sz="1600" dirty="0"/>
              <a:t>Error: Wasserstein distance (the earth mover’s distance,)</a:t>
            </a:r>
          </a:p>
          <a:p>
            <a:r>
              <a:rPr lang="en-GB" sz="1600" dirty="0"/>
              <a:t>Largest distance=10000</a:t>
            </a:r>
            <a:endParaRPr lang="en-DE" sz="1600" dirty="0"/>
          </a:p>
          <a:p>
            <a:pPr lvl="1"/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10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1259214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6428" y="1259214"/>
            <a:ext cx="5637815" cy="446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127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000" dirty="0"/>
              <a:t>Modelling-Short Range in Nhts17-New Params Selected-New Error function- p can be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399"/>
            <a:ext cx="3719286" cy="5441953"/>
          </a:xfrm>
        </p:spPr>
        <p:txBody>
          <a:bodyPr>
            <a:normAutofit fontScale="92500" lnSpcReduction="20000"/>
          </a:bodyPr>
          <a:lstStyle/>
          <a:p>
            <a:r>
              <a:rPr lang="en-DE" sz="1900" dirty="0"/>
              <a:t>Auto Driver in Nhts17 </a:t>
            </a:r>
          </a:p>
          <a:p>
            <a:pPr lvl="1"/>
            <a:r>
              <a:rPr lang="en-GB" sz="1700" dirty="0"/>
              <a:t>D</a:t>
            </a:r>
            <a:r>
              <a:rPr lang="en-DE" sz="1700" dirty="0"/>
              <a:t>atasize=</a:t>
            </a:r>
            <a:r>
              <a:rPr lang="en-DE" sz="1600" dirty="0"/>
              <a:t>27421</a:t>
            </a:r>
            <a:endParaRPr lang="en-DE" sz="1700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sz="1800" dirty="0"/>
          </a:p>
          <a:p>
            <a:endParaRPr lang="en-DE" sz="1800" dirty="0"/>
          </a:p>
          <a:p>
            <a:r>
              <a:rPr lang="en-DE" sz="1800" dirty="0"/>
              <a:t>Best fit error:</a:t>
            </a:r>
          </a:p>
          <a:p>
            <a:pPr lvl="1"/>
            <a:r>
              <a:rPr lang="en-DE" sz="1600" dirty="0"/>
              <a:t>4.7520321181153875</a:t>
            </a:r>
          </a:p>
          <a:p>
            <a:r>
              <a:rPr lang="en-DE" sz="1800" dirty="0"/>
              <a:t>Worst fit error</a:t>
            </a:r>
          </a:p>
          <a:p>
            <a:pPr lvl="1"/>
            <a:r>
              <a:rPr lang="en-DE" sz="1600" dirty="0"/>
              <a:t>1662.7523100247206</a:t>
            </a:r>
          </a:p>
          <a:p>
            <a:pPr lvl="1"/>
            <a:endParaRPr lang="en-DE" sz="1600" dirty="0"/>
          </a:p>
          <a:p>
            <a:r>
              <a:rPr lang="en-GB" sz="1600" dirty="0" err="1"/>
              <a:t>p_range</a:t>
            </a:r>
            <a:r>
              <a:rPr lang="en-GB" sz="1600" dirty="0"/>
              <a:t>=</a:t>
            </a:r>
            <a:r>
              <a:rPr lang="en-GB" sz="1600" dirty="0" err="1"/>
              <a:t>np.arange</a:t>
            </a:r>
            <a:r>
              <a:rPr lang="en-GB" sz="1600" dirty="0"/>
              <a:t>(0, 0.95, 0.03)</a:t>
            </a:r>
          </a:p>
          <a:p>
            <a:r>
              <a:rPr lang="en-GB" sz="1600" dirty="0" err="1"/>
              <a:t>eps_range</a:t>
            </a:r>
            <a:r>
              <a:rPr lang="en-GB" sz="1600" dirty="0"/>
              <a:t>=</a:t>
            </a:r>
            <a:r>
              <a:rPr lang="en-GB" sz="1600" dirty="0" err="1"/>
              <a:t>np.arange</a:t>
            </a:r>
            <a:r>
              <a:rPr lang="en-GB" sz="1600" dirty="0"/>
              <a:t>(0.1,2,0.03)</a:t>
            </a:r>
          </a:p>
          <a:p>
            <a:r>
              <a:rPr lang="en-GB" sz="1600" dirty="0"/>
              <a:t>Error: Wasserstein distance (the earth mover’s distance,)</a:t>
            </a:r>
          </a:p>
          <a:p>
            <a:r>
              <a:rPr lang="en-GB" sz="1600" dirty="0"/>
              <a:t>Largest distance=10000</a:t>
            </a:r>
            <a:endParaRPr lang="en-DE" sz="1600" dirty="0"/>
          </a:p>
          <a:p>
            <a:pPr lvl="1"/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11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518081"/>
              </p:ext>
            </p:extLst>
          </p:nvPr>
        </p:nvGraphicFramePr>
        <p:xfrm>
          <a:off x="685800" y="1542599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1.81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6428" y="1259214"/>
            <a:ext cx="5637815" cy="446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147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Modelling-Bike in Nhts17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4198257" cy="5105400"/>
          </a:xfrm>
        </p:spPr>
        <p:txBody>
          <a:bodyPr>
            <a:normAutofit fontScale="92500" lnSpcReduction="10000"/>
          </a:bodyPr>
          <a:lstStyle/>
          <a:p>
            <a:r>
              <a:rPr lang="en-DE" dirty="0"/>
              <a:t>Short Range Public in Nhts17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dirty="0"/>
              <a:t>3.08572583406345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dirty="0"/>
              <a:t>547.2482490075568</a:t>
            </a:r>
          </a:p>
          <a:p>
            <a:pPr lvl="1"/>
            <a:endParaRPr lang="en-DE" dirty="0"/>
          </a:p>
          <a:p>
            <a:r>
              <a:rPr lang="en-GB" dirty="0" err="1"/>
              <a:t>messpt</a:t>
            </a:r>
            <a:r>
              <a:rPr lang="en-GB" dirty="0"/>
              <a:t>[ 1,3,5,7,10,30,55,70,100,200]</a:t>
            </a:r>
          </a:p>
          <a:p>
            <a:r>
              <a:rPr lang="en-GB" dirty="0"/>
              <a:t>Largest distance=200</a:t>
            </a:r>
            <a:endParaRPr lang="en-DE" dirty="0"/>
          </a:p>
          <a:p>
            <a:pPr lvl="1"/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12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154474"/>
              </p:ext>
            </p:extLst>
          </p:nvPr>
        </p:nvGraphicFramePr>
        <p:xfrm>
          <a:off x="609600" y="1353457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228" y="1453743"/>
            <a:ext cx="5637816" cy="446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039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AE0EA-9D89-F882-4D38-C49C0F8E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BEE0C-ED7E-5020-B5DF-56F595917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  <a:latin typeface="Helvetica Neue" panose="02000503000000020004" pitchFamily="2" charset="0"/>
              </a:rPr>
              <a:t>what is the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messpt</a:t>
            </a:r>
            <a:r>
              <a:rPr lang="en-GB" dirty="0">
                <a:effectLst/>
                <a:latin typeface="Helvetica Neue" panose="02000503000000020004" pitchFamily="2" charset="0"/>
              </a:rPr>
              <a:t>?</a:t>
            </a:r>
          </a:p>
          <a:p>
            <a:pPr lvl="1"/>
            <a:r>
              <a:rPr lang="en-GB" dirty="0">
                <a:effectLst/>
                <a:latin typeface="Helvetica Neue" panose="02000503000000020004" pitchFamily="2" charset="0"/>
              </a:rPr>
              <a:t>#trip lengths at which the difference between list of distance and model output is determined and summed up</a:t>
            </a:r>
          </a:p>
          <a:p>
            <a:pPr lvl="1"/>
            <a:r>
              <a:rPr lang="en-GB" dirty="0" err="1">
                <a:effectLst/>
                <a:latin typeface="Helvetica Neue" panose="02000503000000020004" pitchFamily="2" charset="0"/>
              </a:rPr>
              <a:t>messpt</a:t>
            </a:r>
            <a:r>
              <a:rPr lang="en-GB" dirty="0">
                <a:effectLst/>
                <a:latin typeface="Helvetica Neue" panose="02000503000000020004" pitchFamily="2" charset="0"/>
              </a:rPr>
              <a:t>=[1, 3, 5.5, 10, 30, 55, 100, 300]</a:t>
            </a:r>
            <a:endParaRPr lang="en-GB" dirty="0">
              <a:latin typeface="Helvetica Neue" panose="02000503000000020004" pitchFamily="2" charset="0"/>
            </a:endParaRPr>
          </a:p>
          <a:p>
            <a:pPr marL="342900" lvl="1" indent="0">
              <a:buNone/>
            </a:pPr>
            <a:r>
              <a:rPr lang="en-GB" dirty="0">
                <a:effectLst/>
                <a:latin typeface="Helvetica Neue" panose="02000503000000020004" pitchFamily="2" charset="0"/>
              </a:rPr>
              <a:t>But when modelling the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Srpublic</a:t>
            </a:r>
            <a:r>
              <a:rPr lang="en-GB" dirty="0">
                <a:effectLst/>
                <a:latin typeface="Helvetica Neue" panose="02000503000000020004" pitchFamily="2" charset="0"/>
              </a:rPr>
              <a:t> in MiD2017</a:t>
            </a:r>
          </a:p>
          <a:p>
            <a:pPr lvl="1"/>
            <a:r>
              <a:rPr lang="en-GB" dirty="0">
                <a:effectLst/>
                <a:latin typeface="Helvetica Neue" panose="02000503000000020004" pitchFamily="2" charset="0"/>
              </a:rPr>
              <a:t>(1-ECDF(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df_vec</a:t>
            </a:r>
            <a:r>
              <a:rPr lang="en-GB" dirty="0">
                <a:effectLst/>
                <a:latin typeface="Helvetica Neue" panose="02000503000000020004" pitchFamily="2" charset="0"/>
              </a:rPr>
              <a:t>)(e))=0 when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messpt</a:t>
            </a:r>
            <a:r>
              <a:rPr lang="en-GB" dirty="0">
                <a:effectLst/>
                <a:latin typeface="Helvetica Neue" panose="02000503000000020004" pitchFamily="2" charset="0"/>
              </a:rPr>
              <a:t> =100 or 300</a:t>
            </a:r>
          </a:p>
          <a:p>
            <a:pPr lvl="1"/>
            <a:r>
              <a:rPr lang="en-GB" dirty="0">
                <a:effectLst/>
                <a:latin typeface="Helvetica Neue" panose="02000503000000020004" pitchFamily="2" charset="0"/>
              </a:rPr>
              <a:t>Result in</a:t>
            </a:r>
            <a:r>
              <a:rPr lang="en-GB" dirty="0">
                <a:effectLst/>
                <a:latin typeface="Helvetica Neue" panose="02000503000000020004" pitchFamily="2" charset="0"/>
                <a:sym typeface="Wingdings" pitchFamily="2" charset="2"/>
              </a:rPr>
              <a:t></a:t>
            </a:r>
            <a:r>
              <a:rPr lang="en-GB" dirty="0">
                <a:effectLst/>
                <a:latin typeface="Helvetica Neue" panose="02000503000000020004" pitchFamily="2" charset="0"/>
              </a:rPr>
              <a:t> error = nan or inf</a:t>
            </a:r>
          </a:p>
          <a:p>
            <a:pPr lvl="1"/>
            <a:r>
              <a:rPr lang="en-GB" dirty="0">
                <a:effectLst/>
                <a:latin typeface="Helvetica Neue" panose="02000503000000020004" pitchFamily="2" charset="0"/>
              </a:rPr>
              <a:t>Just simply r</a:t>
            </a:r>
            <a:r>
              <a:rPr lang="en-GB" dirty="0">
                <a:latin typeface="Helvetica Neue" panose="02000503000000020004" pitchFamily="2" charset="0"/>
              </a:rPr>
              <a:t>emove?</a:t>
            </a:r>
          </a:p>
          <a:p>
            <a:pPr marL="0" indent="0">
              <a:buNone/>
            </a:pPr>
            <a:endParaRPr lang="en-GB" dirty="0">
              <a:effectLst/>
              <a:latin typeface="Helvetica Neue" panose="02000503000000020004" pitchFamily="2" charset="0"/>
            </a:endParaRPr>
          </a:p>
          <a:p>
            <a:r>
              <a:rPr lang="en-GB" dirty="0">
                <a:latin typeface="Helvetica Neue" panose="02000503000000020004" pitchFamily="2" charset="0"/>
              </a:rPr>
              <a:t>What is the largest distance should be in </a:t>
            </a:r>
            <a:r>
              <a:rPr lang="en-GB" dirty="0" err="1">
                <a:latin typeface="Helvetica Neue" panose="02000503000000020004" pitchFamily="2" charset="0"/>
              </a:rPr>
              <a:t>Nhts</a:t>
            </a:r>
            <a:r>
              <a:rPr lang="en-GB" dirty="0">
                <a:latin typeface="Helvetica Neue" panose="02000503000000020004" pitchFamily="2" charset="0"/>
              </a:rPr>
              <a:t> dataset</a:t>
            </a:r>
            <a:endParaRPr lang="en-GB" dirty="0">
              <a:effectLst/>
              <a:latin typeface="Helvetica Neue" panose="02000503000000020004" pitchFamily="2" charset="0"/>
            </a:endParaRPr>
          </a:p>
          <a:p>
            <a:pPr lvl="1"/>
            <a:r>
              <a:rPr lang="en-GB" dirty="0">
                <a:effectLst/>
                <a:latin typeface="Helvetica Neue" panose="02000503000000020004" pitchFamily="2" charset="0"/>
              </a:rPr>
              <a:t>It’s 1000km in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MiD</a:t>
            </a:r>
            <a:r>
              <a:rPr lang="en-GB" dirty="0">
                <a:effectLst/>
                <a:latin typeface="Helvetica Neue" panose="02000503000000020004" pitchFamily="2" charset="0"/>
              </a:rPr>
              <a:t> 2017</a:t>
            </a:r>
          </a:p>
          <a:p>
            <a:pPr lvl="1"/>
            <a:endParaRPr lang="en-GB" dirty="0">
              <a:latin typeface="Helvetica Neue" panose="02000503000000020004" pitchFamily="2" charset="0"/>
            </a:endParaRPr>
          </a:p>
          <a:p>
            <a:pPr lvl="1"/>
            <a:endParaRPr lang="en-GB" dirty="0">
              <a:effectLst/>
              <a:latin typeface="Helvetica Neue" panose="02000503000000020004" pitchFamily="2" charset="0"/>
            </a:endParaRPr>
          </a:p>
          <a:p>
            <a:pPr marL="342900" lvl="1" indent="0">
              <a:buNone/>
            </a:pPr>
            <a:r>
              <a:rPr lang="en-GB" dirty="0">
                <a:latin typeface="Helvetica Neue" panose="02000503000000020004" pitchFamily="2" charset="0"/>
              </a:rPr>
              <a:t>-----</a:t>
            </a:r>
            <a:r>
              <a:rPr lang="en-GB" sz="2800" b="1" dirty="0">
                <a:latin typeface="Helvetica Neue" panose="02000503000000020004" pitchFamily="2" charset="0"/>
              </a:rPr>
              <a:t>Solved</a:t>
            </a:r>
            <a:endParaRPr lang="en-GB" b="1" dirty="0">
              <a:effectLst/>
              <a:latin typeface="Helvetica Neue" panose="02000503000000020004" pitchFamily="2" charset="0"/>
            </a:endParaRPr>
          </a:p>
          <a:p>
            <a:pPr lvl="1"/>
            <a:endParaRPr lang="en-GB" dirty="0">
              <a:latin typeface="Helvetica Neue" panose="02000503000000020004" pitchFamily="2" charset="0"/>
            </a:endParaRPr>
          </a:p>
          <a:p>
            <a:pPr lvl="1"/>
            <a:endParaRPr lang="en-GB" dirty="0">
              <a:effectLst/>
              <a:latin typeface="Helvetica Neue" panose="02000503000000020004" pitchFamily="2" charset="0"/>
            </a:endParaRPr>
          </a:p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D8B2D-571C-5380-BC1F-F71827B4BB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13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236608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2F40-74DF-8225-2203-7B418F73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68" y="3001963"/>
            <a:ext cx="7993063" cy="646112"/>
          </a:xfrm>
        </p:spPr>
        <p:txBody>
          <a:bodyPr/>
          <a:lstStyle/>
          <a:p>
            <a:r>
              <a:rPr lang="en-GB" sz="3600" dirty="0">
                <a:effectLst/>
                <a:latin typeface="Helvetica Neue" panose="02000503000000020004" pitchFamily="2" charset="0"/>
              </a:rPr>
              <a:t>Re-modelling of data over 10km</a:t>
            </a:r>
            <a:br>
              <a:rPr lang="en-GB" sz="3600" dirty="0">
                <a:effectLst/>
                <a:latin typeface="Helvetica Neue" panose="02000503000000020004" pitchFamily="2" charset="0"/>
              </a:rPr>
            </a:br>
            <a:br>
              <a:rPr lang="en-GB" sz="3600" dirty="0">
                <a:effectLst/>
                <a:latin typeface="Helvetica Neue" panose="02000503000000020004" pitchFamily="2" charset="0"/>
              </a:rPr>
            </a:br>
            <a:r>
              <a:rPr lang="en-GB" sz="3200" dirty="0">
                <a:solidFill>
                  <a:schemeClr val="tx1"/>
                </a:solidFill>
                <a:latin typeface="Helvetica Neue" panose="02000503000000020004" pitchFamily="2" charset="0"/>
              </a:rPr>
              <a:t>E</a:t>
            </a:r>
            <a:r>
              <a:rPr lang="en-GB" sz="32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specially for the long distance transport modes</a:t>
            </a:r>
            <a:endParaRPr lang="en-DE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FCBB5-7890-72A3-866E-9E65AC5BBF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14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214455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000" dirty="0"/>
              <a:t>Modelling-Short Range in Nhts17-New Params Selected-New Error function- p can be 0-modelling over 10km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399"/>
            <a:ext cx="3719286" cy="5441953"/>
          </a:xfrm>
        </p:spPr>
        <p:txBody>
          <a:bodyPr>
            <a:normAutofit fontScale="92500" lnSpcReduction="20000"/>
          </a:bodyPr>
          <a:lstStyle/>
          <a:p>
            <a:r>
              <a:rPr lang="en-DE" sz="1900" dirty="0"/>
              <a:t>Auto Driver in Nhts17 </a:t>
            </a:r>
          </a:p>
          <a:p>
            <a:pPr lvl="1"/>
            <a:r>
              <a:rPr lang="en-GB" sz="1700" dirty="0"/>
              <a:t>D</a:t>
            </a:r>
            <a:r>
              <a:rPr lang="en-DE" sz="1700" dirty="0"/>
              <a:t>atasize=</a:t>
            </a:r>
            <a:r>
              <a:rPr lang="en-DE" sz="1600" dirty="0"/>
              <a:t>10240</a:t>
            </a:r>
            <a:endParaRPr lang="en-DE" sz="1700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sz="1800" dirty="0"/>
          </a:p>
          <a:p>
            <a:endParaRPr lang="en-DE" sz="1800" dirty="0"/>
          </a:p>
          <a:p>
            <a:r>
              <a:rPr lang="en-DE" sz="1800" dirty="0"/>
              <a:t>Best fit error:</a:t>
            </a:r>
          </a:p>
          <a:p>
            <a:pPr lvl="1"/>
            <a:r>
              <a:rPr lang="en-DE" sz="1600" dirty="0"/>
              <a:t>18.507777898700443</a:t>
            </a:r>
          </a:p>
          <a:p>
            <a:r>
              <a:rPr lang="en-DE" sz="1800" dirty="0"/>
              <a:t>Worst fit error</a:t>
            </a:r>
          </a:p>
          <a:p>
            <a:pPr lvl="1"/>
            <a:r>
              <a:rPr lang="en-DE" sz="1600" dirty="0"/>
              <a:t>1659.0998960077702</a:t>
            </a:r>
          </a:p>
          <a:p>
            <a:pPr lvl="1"/>
            <a:endParaRPr lang="en-DE" sz="1600" dirty="0"/>
          </a:p>
          <a:p>
            <a:r>
              <a:rPr lang="en-GB" sz="1600" dirty="0" err="1"/>
              <a:t>p_range</a:t>
            </a:r>
            <a:r>
              <a:rPr lang="en-GB" sz="1600" dirty="0"/>
              <a:t>=</a:t>
            </a:r>
            <a:r>
              <a:rPr lang="en-GB" sz="1600" dirty="0" err="1"/>
              <a:t>np.arange</a:t>
            </a:r>
            <a:r>
              <a:rPr lang="en-GB" sz="1600" dirty="0"/>
              <a:t>(0, 0.95, 0.03)</a:t>
            </a:r>
          </a:p>
          <a:p>
            <a:r>
              <a:rPr lang="en-GB" sz="1600" dirty="0" err="1"/>
              <a:t>eps_range</a:t>
            </a:r>
            <a:r>
              <a:rPr lang="en-GB" sz="1600" dirty="0"/>
              <a:t>=</a:t>
            </a:r>
            <a:r>
              <a:rPr lang="en-GB" sz="1600" dirty="0" err="1"/>
              <a:t>np.arange</a:t>
            </a:r>
            <a:r>
              <a:rPr lang="en-GB" sz="1600" dirty="0"/>
              <a:t>(0.1,2,0.03)</a:t>
            </a:r>
          </a:p>
          <a:p>
            <a:r>
              <a:rPr lang="en-GB" sz="1600" dirty="0"/>
              <a:t>Error: Wasserstein distance (the earth mover’s distance,)</a:t>
            </a:r>
          </a:p>
          <a:p>
            <a:r>
              <a:rPr lang="en-GB" sz="1600" dirty="0"/>
              <a:t>Largest distance=10000</a:t>
            </a:r>
            <a:endParaRPr lang="en-DE" sz="1600" dirty="0"/>
          </a:p>
          <a:p>
            <a:pPr lvl="1"/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15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857062"/>
              </p:ext>
            </p:extLst>
          </p:nvPr>
        </p:nvGraphicFramePr>
        <p:xfrm>
          <a:off x="685800" y="1542599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6428" y="1259214"/>
            <a:ext cx="5637814" cy="446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527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000" dirty="0"/>
              <a:t>Modelling-Short Range in Nhts17-New Params Selected-New Error function- p can be 0-modelling over 10km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399"/>
            <a:ext cx="3719286" cy="5441953"/>
          </a:xfrm>
        </p:spPr>
        <p:txBody>
          <a:bodyPr>
            <a:normAutofit fontScale="92500" lnSpcReduction="20000"/>
          </a:bodyPr>
          <a:lstStyle/>
          <a:p>
            <a:r>
              <a:rPr lang="en-DE" sz="1900" dirty="0"/>
              <a:t>Auto Driver in Nhts17 </a:t>
            </a:r>
          </a:p>
          <a:p>
            <a:pPr lvl="1"/>
            <a:r>
              <a:rPr lang="en-GB" sz="1700" dirty="0"/>
              <a:t>D</a:t>
            </a:r>
            <a:r>
              <a:rPr lang="en-DE" sz="1700" dirty="0"/>
              <a:t>atasize=</a:t>
            </a:r>
            <a:r>
              <a:rPr lang="en-DE" sz="1600" dirty="0"/>
              <a:t>10240</a:t>
            </a:r>
            <a:endParaRPr lang="en-DE" sz="1700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sz="1800" dirty="0"/>
          </a:p>
          <a:p>
            <a:endParaRPr lang="en-DE" sz="1800" dirty="0"/>
          </a:p>
          <a:p>
            <a:r>
              <a:rPr lang="en-DE" sz="1800" dirty="0"/>
              <a:t>Best fit error:</a:t>
            </a:r>
          </a:p>
          <a:p>
            <a:pPr lvl="1"/>
            <a:r>
              <a:rPr lang="en-DE" sz="1600" dirty="0"/>
              <a:t>4.688603224779429</a:t>
            </a:r>
          </a:p>
          <a:p>
            <a:r>
              <a:rPr lang="en-DE" sz="1800" dirty="0"/>
              <a:t>Worst fit error</a:t>
            </a:r>
          </a:p>
          <a:p>
            <a:pPr lvl="1"/>
            <a:r>
              <a:rPr lang="en-DE" sz="1600" dirty="0"/>
              <a:t>1923.568854148891</a:t>
            </a:r>
          </a:p>
          <a:p>
            <a:pPr lvl="1"/>
            <a:endParaRPr lang="en-DE" sz="1600" dirty="0"/>
          </a:p>
          <a:p>
            <a:r>
              <a:rPr lang="en-GB" sz="1600" dirty="0" err="1"/>
              <a:t>p_range</a:t>
            </a:r>
            <a:r>
              <a:rPr lang="en-GB" sz="1600" dirty="0"/>
              <a:t>=</a:t>
            </a:r>
            <a:r>
              <a:rPr lang="en-GB" sz="1600" dirty="0" err="1"/>
              <a:t>np.arange</a:t>
            </a:r>
            <a:r>
              <a:rPr lang="en-GB" sz="1600" dirty="0"/>
              <a:t>(0, 0.95, 0.03)</a:t>
            </a:r>
          </a:p>
          <a:p>
            <a:r>
              <a:rPr lang="en-GB" sz="1600" dirty="0" err="1"/>
              <a:t>eps_range</a:t>
            </a:r>
            <a:r>
              <a:rPr lang="en-GB" sz="1600" dirty="0"/>
              <a:t>=</a:t>
            </a:r>
            <a:r>
              <a:rPr lang="en-GB" sz="1600" dirty="0" err="1"/>
              <a:t>np.arange</a:t>
            </a:r>
            <a:r>
              <a:rPr lang="en-GB" sz="1600" dirty="0"/>
              <a:t>(0.1,2,0.03)</a:t>
            </a:r>
          </a:p>
          <a:p>
            <a:r>
              <a:rPr lang="en-GB" sz="1600" dirty="0"/>
              <a:t>Error: Wasserstein distance (the earth mover’s distance,)</a:t>
            </a:r>
          </a:p>
          <a:p>
            <a:r>
              <a:rPr lang="en-GB" sz="1600" dirty="0"/>
              <a:t>Largest distance=10000 and shortest&gt;10</a:t>
            </a:r>
            <a:endParaRPr lang="en-DE" sz="1600" dirty="0"/>
          </a:p>
          <a:p>
            <a:pPr lvl="1"/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16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82663"/>
              </p:ext>
            </p:extLst>
          </p:nvPr>
        </p:nvGraphicFramePr>
        <p:xfrm>
          <a:off x="685800" y="1542599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1.93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6428" y="1259214"/>
            <a:ext cx="5637814" cy="446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658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2F40-74DF-8225-2203-7B418F73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68" y="3001963"/>
            <a:ext cx="7993063" cy="646112"/>
          </a:xfrm>
        </p:spPr>
        <p:txBody>
          <a:bodyPr/>
          <a:lstStyle/>
          <a:p>
            <a:r>
              <a:rPr lang="en-GB" sz="3600" dirty="0">
                <a:effectLst/>
                <a:latin typeface="Helvetica Neue" panose="02000503000000020004" pitchFamily="2" charset="0"/>
              </a:rPr>
              <a:t>Covid 19</a:t>
            </a:r>
            <a:endParaRPr lang="en-DE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FCBB5-7890-72A3-866E-9E65AC5BBF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17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213311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DAD6-BA6B-7011-E30F-D96F005A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Coloring-</a:t>
            </a:r>
            <a:r>
              <a:rPr lang="en-GB" dirty="0"/>
              <a:t>LK </a:t>
            </a:r>
            <a:r>
              <a:rPr lang="en-GB" dirty="0" err="1"/>
              <a:t>Ahrweiler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19DC0-1F59-1FEB-B34D-2DF824384D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18</a:t>
            </a:fld>
            <a:endParaRPr lang="en-US" alt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362443-D56E-4958-2172-7C6949B2C8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7182" y="916012"/>
            <a:ext cx="7793435" cy="510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872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DAD6-BA6B-7011-E30F-D96F005A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Coloring-</a:t>
            </a:r>
            <a:r>
              <a:rPr lang="en-GB" dirty="0"/>
              <a:t>LK </a:t>
            </a:r>
            <a:r>
              <a:rPr lang="en-GB" dirty="0" err="1"/>
              <a:t>Ahrweiler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19DC0-1F59-1FEB-B34D-2DF824384D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19</a:t>
            </a:fld>
            <a:endParaRPr lang="en-US" alt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362443-D56E-4958-2172-7C6949B2C8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7183" y="916012"/>
            <a:ext cx="7793433" cy="510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09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9D8D8-FAA2-4ACE-AD06-4672C9C5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E7CB4-F677-4F6C-94DF-C086DCE1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MiD</a:t>
            </a:r>
            <a:r>
              <a:rPr lang="en-GB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2017 </a:t>
            </a:r>
            <a:r>
              <a:rPr lang="en-GB" b="1" i="0" u="none" strike="noStrike" dirty="0">
                <a:solidFill>
                  <a:srgbClr val="296EAA"/>
                </a:solidFill>
                <a:effectLst/>
                <a:latin typeface="Helvetica Neue" panose="02000503000000020004" pitchFamily="2" charset="0"/>
                <a:hlinkClick r:id="rId2"/>
              </a:rPr>
              <a:t>¶</a:t>
            </a:r>
            <a:endParaRPr lang="en-GB" b="1" u="none" strike="noStrike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lvl="1"/>
            <a:r>
              <a:rPr lang="en-GB" dirty="0" err="1">
                <a:solidFill>
                  <a:srgbClr val="000000"/>
                </a:solidFill>
                <a:latin typeface="Helvetica Neue" panose="02000503000000020004" pitchFamily="2" charset="0"/>
              </a:rPr>
              <a:t>M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obilität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 Deutschland</a:t>
            </a:r>
          </a:p>
          <a:p>
            <a:pPr lvl="1"/>
            <a:r>
              <a:rPr lang="en-DE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Size: 892627 data points( travel length)</a:t>
            </a:r>
            <a:endParaRPr lang="en-GB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lvl="1"/>
            <a:endParaRPr lang="en-GB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lvl="1"/>
            <a:endParaRPr lang="en-GB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NHTS17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Travel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behavior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of the American public</a:t>
            </a:r>
          </a:p>
          <a:p>
            <a:pPr lvl="1"/>
            <a:r>
              <a:rPr lang="en-DE" dirty="0"/>
              <a:t>Size: 923572</a:t>
            </a:r>
            <a:r>
              <a:rPr lang="en-GB" dirty="0">
                <a:solidFill>
                  <a:srgbClr val="000000"/>
                </a:solidFill>
                <a:latin typeface="Helvetica Neue" panose="02000503000000020004" pitchFamily="2" charset="0"/>
              </a:rPr>
              <a:t> data points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0708CE-48DF-41AD-8296-15D1B9A6C4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2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62251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DAD6-BA6B-7011-E30F-D96F005A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Coloring-</a:t>
            </a:r>
            <a:r>
              <a:rPr lang="en-GB" dirty="0"/>
              <a:t>LK </a:t>
            </a:r>
            <a:r>
              <a:rPr lang="en-GB" dirty="0" err="1"/>
              <a:t>Ahrweiler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19DC0-1F59-1FEB-B34D-2DF824384D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20</a:t>
            </a:fld>
            <a:endParaRPr lang="en-US" alt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362443-D56E-4958-2172-7C6949B2C8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5628" y="914400"/>
            <a:ext cx="7536542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04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3384-9CAD-CC40-88D9-640A9529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CCDF of both datasets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290AC-42AE-B8AD-241B-D5EC4E6270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3</a:t>
            </a:fld>
            <a:endParaRPr lang="en-US" alt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8F8134-76ED-B0C7-43CB-2A330CBDBB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64341" y="1814958"/>
            <a:ext cx="4450876" cy="352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095235D-9D73-C74D-734E-666D829A1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086" y="1815041"/>
            <a:ext cx="4450876" cy="352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8BC98388-FEEF-D694-1612-DC961FC2D464}"/>
              </a:ext>
            </a:extLst>
          </p:cNvPr>
          <p:cNvSpPr txBox="1">
            <a:spLocks/>
          </p:cNvSpPr>
          <p:nvPr/>
        </p:nvSpPr>
        <p:spPr>
          <a:xfrm>
            <a:off x="567533" y="876300"/>
            <a:ext cx="4309268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 3" pitchFamily="18" charset="2"/>
              <a:buChar char="u"/>
              <a:defRPr lang="de-DE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Wingdings" pitchFamily="2" charset="2"/>
              <a:buChar char="§"/>
              <a:defRPr lang="de-DE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–"/>
              <a:defRPr lang="de-DE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3pPr>
            <a:lvl4pPr marL="1171575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  <a:defRPr lang="de-DE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4pPr>
            <a:lvl5pPr marL="14859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lang="de-DE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5pPr>
            <a:lvl6pPr marL="18288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6pPr>
            <a:lvl7pPr marL="21717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7pPr>
            <a:lvl8pPr marL="25146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8pPr>
            <a:lvl9pPr marL="28575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en-GB" kern="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MiD</a:t>
            </a:r>
            <a:r>
              <a:rPr lang="en-GB" kern="0" dirty="0">
                <a:solidFill>
                  <a:srgbClr val="000000"/>
                </a:solidFill>
                <a:latin typeface="Helvetica Neue" panose="02000503000000020004" pitchFamily="2" charset="0"/>
              </a:rPr>
              <a:t> 2017</a:t>
            </a:r>
            <a:r>
              <a:rPr lang="en-GB" kern="0" dirty="0">
                <a:solidFill>
                  <a:srgbClr val="296EAA"/>
                </a:solidFill>
                <a:latin typeface="Helvetica Neue" panose="02000503000000020004" pitchFamily="2" charset="0"/>
                <a:hlinkClick r:id="rId4"/>
              </a:rPr>
              <a:t>¶</a:t>
            </a:r>
            <a:endParaRPr lang="en-GB" kern="0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662D19-F2A4-3222-FF05-C18CC96332C2}"/>
              </a:ext>
            </a:extLst>
          </p:cNvPr>
          <p:cNvSpPr txBox="1">
            <a:spLocks/>
          </p:cNvSpPr>
          <p:nvPr/>
        </p:nvSpPr>
        <p:spPr>
          <a:xfrm>
            <a:off x="4998712" y="876300"/>
            <a:ext cx="4016506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 3" pitchFamily="18" charset="2"/>
              <a:buChar char="u"/>
              <a:defRPr lang="de-DE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Wingdings" pitchFamily="2" charset="2"/>
              <a:buChar char="§"/>
              <a:defRPr lang="de-DE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–"/>
              <a:defRPr lang="de-DE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3pPr>
            <a:lvl4pPr marL="1171575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  <a:defRPr lang="de-DE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4pPr>
            <a:lvl5pPr marL="14859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lang="de-DE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5pPr>
            <a:lvl6pPr marL="18288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6pPr>
            <a:lvl7pPr marL="21717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7pPr>
            <a:lvl8pPr marL="25146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8pPr>
            <a:lvl9pPr marL="28575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en-GB" kern="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Nhts</a:t>
            </a:r>
            <a:r>
              <a:rPr lang="en-GB" kern="0" dirty="0">
                <a:solidFill>
                  <a:srgbClr val="000000"/>
                </a:solidFill>
                <a:latin typeface="Helvetica Neue" panose="02000503000000020004" pitchFamily="2" charset="0"/>
              </a:rPr>
              <a:t> 2017</a:t>
            </a:r>
            <a:r>
              <a:rPr lang="en-GB" kern="0" dirty="0">
                <a:solidFill>
                  <a:srgbClr val="296EAA"/>
                </a:solidFill>
                <a:latin typeface="Helvetica Neue" panose="02000503000000020004" pitchFamily="2" charset="0"/>
                <a:hlinkClick r:id="rId4"/>
              </a:rPr>
              <a:t>¶</a:t>
            </a:r>
            <a:endParaRPr lang="en-GB" kern="0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09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Modelling-Auto Driver in MiD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3095171" cy="5105400"/>
          </a:xfrm>
        </p:spPr>
        <p:txBody>
          <a:bodyPr>
            <a:normAutofit fontScale="92500" lnSpcReduction="10000"/>
          </a:bodyPr>
          <a:lstStyle/>
          <a:p>
            <a:r>
              <a:rPr lang="en-DE" dirty="0"/>
              <a:t>Auto Driver in MiD 2017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dirty="0"/>
              <a:t>0.911323857533286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dirty="0"/>
              <a:t>105.82166593731804</a:t>
            </a:r>
          </a:p>
          <a:p>
            <a:pPr lvl="1"/>
            <a:endParaRPr lang="en-DE" dirty="0"/>
          </a:p>
          <a:p>
            <a:r>
              <a:rPr lang="en-GB" dirty="0" err="1"/>
              <a:t>messpt</a:t>
            </a:r>
            <a:r>
              <a:rPr lang="en-GB" dirty="0"/>
              <a:t>=[1, 3, 5.5, 10, 30, 55, 100, 300]</a:t>
            </a:r>
          </a:p>
          <a:p>
            <a:r>
              <a:rPr lang="en-GB" dirty="0"/>
              <a:t>Largest distance=1000</a:t>
            </a:r>
            <a:endParaRPr lang="en-DE" dirty="0"/>
          </a:p>
          <a:p>
            <a:pPr marL="342900" lvl="1" indent="0">
              <a:buNone/>
            </a:pPr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4</a:t>
            </a:fld>
            <a:endParaRPr lang="en-US" altLang="de-DE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B9DD647-6F4D-5B2A-F5C8-EF3F6B645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228" y="1497164"/>
            <a:ext cx="5453160" cy="431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98957"/>
              </p:ext>
            </p:extLst>
          </p:nvPr>
        </p:nvGraphicFramePr>
        <p:xfrm>
          <a:off x="609600" y="1353457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68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Modelling-Short Range Public in MiD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3211286" cy="5105400"/>
          </a:xfrm>
        </p:spPr>
        <p:txBody>
          <a:bodyPr>
            <a:normAutofit fontScale="92500" lnSpcReduction="20000"/>
          </a:bodyPr>
          <a:lstStyle/>
          <a:p>
            <a:r>
              <a:rPr lang="en-DE" dirty="0"/>
              <a:t>Short Range Public in MiD 2017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dirty="0"/>
              <a:t>1.5058163562686924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dirty="0"/>
              <a:t>94.0877277719395</a:t>
            </a:r>
          </a:p>
          <a:p>
            <a:pPr lvl="1"/>
            <a:endParaRPr lang="en-DE" dirty="0"/>
          </a:p>
          <a:p>
            <a:r>
              <a:rPr lang="en-GB" dirty="0" err="1"/>
              <a:t>messpt</a:t>
            </a:r>
            <a:r>
              <a:rPr lang="en-GB" dirty="0"/>
              <a:t>=[1, 3, 10, 30, 55,75]</a:t>
            </a:r>
          </a:p>
          <a:p>
            <a:r>
              <a:rPr lang="en-GB" dirty="0"/>
              <a:t>Largest distance=1000</a:t>
            </a: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5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911977"/>
              </p:ext>
            </p:extLst>
          </p:nvPr>
        </p:nvGraphicFramePr>
        <p:xfrm>
          <a:off x="609600" y="1453743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228" y="1453743"/>
            <a:ext cx="5637816" cy="446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98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Modelling-Bike in MiD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3211286" cy="5105400"/>
          </a:xfrm>
        </p:spPr>
        <p:txBody>
          <a:bodyPr>
            <a:normAutofit fontScale="92500" lnSpcReduction="20000"/>
          </a:bodyPr>
          <a:lstStyle/>
          <a:p>
            <a:r>
              <a:rPr lang="en-DE" dirty="0"/>
              <a:t>Short Range Public in MiD 2017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Best fit error</a:t>
            </a:r>
          </a:p>
          <a:p>
            <a:pPr lvl="1"/>
            <a:r>
              <a:rPr lang="en-DE" dirty="0"/>
              <a:t>3.288817073050719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dirty="0"/>
              <a:t>2794.392094461695</a:t>
            </a:r>
          </a:p>
          <a:p>
            <a:pPr lvl="1"/>
            <a:endParaRPr lang="en-DE" dirty="0"/>
          </a:p>
          <a:p>
            <a:r>
              <a:rPr lang="en-GB" dirty="0" err="1"/>
              <a:t>messpt</a:t>
            </a:r>
            <a:r>
              <a:rPr lang="en-GB" dirty="0"/>
              <a:t>=[1,3,5,7,10,30,55,70,100,150]</a:t>
            </a:r>
          </a:p>
          <a:p>
            <a:r>
              <a:rPr lang="en-GB" dirty="0"/>
              <a:t>Largest distance=200</a:t>
            </a: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6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5976"/>
              </p:ext>
            </p:extLst>
          </p:nvPr>
        </p:nvGraphicFramePr>
        <p:xfrm>
          <a:off x="609600" y="1453743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228" y="1453743"/>
            <a:ext cx="5637816" cy="446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83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Modelling-Auto Driver in Nhts17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4198257" cy="5105400"/>
          </a:xfrm>
        </p:spPr>
        <p:txBody>
          <a:bodyPr>
            <a:normAutofit fontScale="92500" lnSpcReduction="10000"/>
          </a:bodyPr>
          <a:lstStyle/>
          <a:p>
            <a:r>
              <a:rPr lang="en-DE" dirty="0"/>
              <a:t>Auto Driver in Nhts17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dirty="0"/>
              <a:t>4.735972294671592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dirty="0"/>
              <a:t>79207.5322810473</a:t>
            </a:r>
          </a:p>
          <a:p>
            <a:pPr lvl="1"/>
            <a:endParaRPr lang="en-DE" dirty="0"/>
          </a:p>
          <a:p>
            <a:r>
              <a:rPr lang="en-GB" dirty="0" err="1"/>
              <a:t>messpt</a:t>
            </a:r>
            <a:r>
              <a:rPr lang="en-GB" dirty="0"/>
              <a:t>=[ 10, 55, 100, 300,700,1000,5000,7000]</a:t>
            </a:r>
          </a:p>
          <a:p>
            <a:r>
              <a:rPr lang="en-GB" dirty="0"/>
              <a:t>Largest distance=10000</a:t>
            </a:r>
            <a:endParaRPr lang="en-DE" dirty="0"/>
          </a:p>
          <a:p>
            <a:pPr lvl="1"/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7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370520"/>
              </p:ext>
            </p:extLst>
          </p:nvPr>
        </p:nvGraphicFramePr>
        <p:xfrm>
          <a:off x="609600" y="1353457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6428" y="1482371"/>
            <a:ext cx="5637816" cy="446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97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Modelling-Short Range Public in Nhts17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4198257" cy="5105400"/>
          </a:xfrm>
        </p:spPr>
        <p:txBody>
          <a:bodyPr>
            <a:normAutofit fontScale="92500" lnSpcReduction="10000"/>
          </a:bodyPr>
          <a:lstStyle/>
          <a:p>
            <a:r>
              <a:rPr lang="en-DE" dirty="0"/>
              <a:t>Short Range Public in Nhts17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dirty="0"/>
              <a:t>4.626965372099182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dirty="0"/>
              <a:t>6814.1343928215965</a:t>
            </a:r>
          </a:p>
          <a:p>
            <a:pPr lvl="1"/>
            <a:endParaRPr lang="en-DE" dirty="0"/>
          </a:p>
          <a:p>
            <a:r>
              <a:rPr lang="en-GB" dirty="0" err="1"/>
              <a:t>messpt</a:t>
            </a:r>
            <a:r>
              <a:rPr lang="en-GB" dirty="0"/>
              <a:t>=[ 10, 55, 100, 300,700,1000,5000,7000]</a:t>
            </a:r>
          </a:p>
          <a:p>
            <a:r>
              <a:rPr lang="en-GB" dirty="0"/>
              <a:t>Largest distance=10000</a:t>
            </a:r>
            <a:endParaRPr lang="en-DE" dirty="0"/>
          </a:p>
          <a:p>
            <a:pPr lvl="1"/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8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341363"/>
              </p:ext>
            </p:extLst>
          </p:nvPr>
        </p:nvGraphicFramePr>
        <p:xfrm>
          <a:off x="609600" y="1353457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228" y="1453743"/>
            <a:ext cx="5637816" cy="446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55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000" dirty="0"/>
              <a:t>Modelling-Short Range in Nhts17-New Params Selected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399"/>
            <a:ext cx="3719286" cy="5441953"/>
          </a:xfrm>
        </p:spPr>
        <p:txBody>
          <a:bodyPr>
            <a:normAutofit fontScale="92500" lnSpcReduction="10000"/>
          </a:bodyPr>
          <a:lstStyle/>
          <a:p>
            <a:r>
              <a:rPr lang="en-DE" dirty="0"/>
              <a:t>Auto Driver in Nhts17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sz="1800" dirty="0"/>
          </a:p>
          <a:p>
            <a:r>
              <a:rPr lang="en-DE" sz="1800" dirty="0"/>
              <a:t>Best fit error:</a:t>
            </a:r>
          </a:p>
          <a:p>
            <a:pPr lvl="1"/>
            <a:r>
              <a:rPr lang="en-DE" sz="1600" dirty="0"/>
              <a:t>7.13150404698985</a:t>
            </a:r>
          </a:p>
          <a:p>
            <a:r>
              <a:rPr lang="en-DE" sz="1800" dirty="0"/>
              <a:t>Worst fit error</a:t>
            </a:r>
          </a:p>
          <a:p>
            <a:pPr lvl="1"/>
            <a:r>
              <a:rPr lang="en-DE" sz="1600" dirty="0"/>
              <a:t>8828.427163972436</a:t>
            </a:r>
          </a:p>
          <a:p>
            <a:pPr lvl="1"/>
            <a:endParaRPr lang="en-DE" sz="1600" dirty="0"/>
          </a:p>
          <a:p>
            <a:r>
              <a:rPr lang="en-GB" sz="1600" dirty="0" err="1"/>
              <a:t>p_range</a:t>
            </a:r>
            <a:r>
              <a:rPr lang="en-GB" sz="1600" dirty="0"/>
              <a:t>=</a:t>
            </a:r>
            <a:r>
              <a:rPr lang="en-GB" sz="1600" dirty="0" err="1"/>
              <a:t>np.arange</a:t>
            </a:r>
            <a:r>
              <a:rPr lang="en-GB" sz="1600" dirty="0"/>
              <a:t>(0.01, 0.95, 0.03)</a:t>
            </a:r>
          </a:p>
          <a:p>
            <a:r>
              <a:rPr lang="en-GB" sz="1600" dirty="0" err="1"/>
              <a:t>eps_range</a:t>
            </a:r>
            <a:r>
              <a:rPr lang="en-GB" sz="1600" dirty="0"/>
              <a:t>=</a:t>
            </a:r>
            <a:r>
              <a:rPr lang="en-GB" sz="1600" dirty="0" err="1"/>
              <a:t>np.arange</a:t>
            </a:r>
            <a:r>
              <a:rPr lang="en-GB" sz="1600" dirty="0"/>
              <a:t>(0.1,2,0.03)</a:t>
            </a:r>
          </a:p>
          <a:p>
            <a:r>
              <a:rPr lang="en-GB" sz="1600" dirty="0" err="1"/>
              <a:t>Messpt</a:t>
            </a:r>
            <a:r>
              <a:rPr lang="en-GB" sz="1600" dirty="0"/>
              <a:t>= [1,3,5,7,10, 30, 55, 70,100, 300,500,700,1000,5000,7000]</a:t>
            </a:r>
          </a:p>
          <a:p>
            <a:r>
              <a:rPr lang="en-GB" sz="1600" dirty="0"/>
              <a:t>Largest distance=10000</a:t>
            </a:r>
            <a:endParaRPr lang="en-DE" sz="1600" dirty="0"/>
          </a:p>
          <a:p>
            <a:pPr lvl="1"/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9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438029"/>
              </p:ext>
            </p:extLst>
          </p:nvPr>
        </p:nvGraphicFramePr>
        <p:xfrm>
          <a:off x="685800" y="1259214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6428" y="1259214"/>
            <a:ext cx="5637816" cy="446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665417"/>
      </p:ext>
    </p:extLst>
  </p:cSld>
  <p:clrMapOvr>
    <a:masterClrMapping/>
  </p:clrMapOvr>
</p:sld>
</file>

<file path=ppt/theme/theme1.xml><?xml version="1.0" encoding="utf-8"?>
<a:theme xmlns:a="http://schemas.openxmlformats.org/drawingml/2006/main" name="2018_style_fg_inet">
  <a:themeElements>
    <a:clrScheme name="Benutzerdefiniert 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C00000"/>
      </a:accent5>
      <a:accent6>
        <a:srgbClr val="9C6A6A"/>
      </a:accent6>
      <a:hlink>
        <a:srgbClr val="2998E3"/>
      </a:hlink>
      <a:folHlink>
        <a:srgbClr val="7F723D"/>
      </a:folHlink>
    </a:clrScheme>
    <a:fontScheme name="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</a:objectDefaults>
  <a:extraClrSchemeLst>
    <a:extraClrScheme>
      <a:clrScheme name="Vorlag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-20170425" id="{2BA1FBC9-8866-485D-B6C5-88C03867F7A5}" vid="{4F5841B1-4720-44B7-9A87-65925CBD85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11568</TotalTime>
  <Words>911</Words>
  <Application>Microsoft Macintosh PowerPoint</Application>
  <PresentationFormat>On-screen Show (4:3)</PresentationFormat>
  <Paragraphs>414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Rounded MT Bold</vt:lpstr>
      <vt:lpstr>Helvetica Neue</vt:lpstr>
      <vt:lpstr>Segoe UI</vt:lpstr>
      <vt:lpstr>Times New Roman</vt:lpstr>
      <vt:lpstr>Wingdings</vt:lpstr>
      <vt:lpstr>Wingdings 3</vt:lpstr>
      <vt:lpstr>2018_style_fg_inet</vt:lpstr>
      <vt:lpstr>Analysis in Mobility Dataset</vt:lpstr>
      <vt:lpstr>Dataset</vt:lpstr>
      <vt:lpstr>CCDF of both datasets</vt:lpstr>
      <vt:lpstr>Modelling-Auto Driver in MiD 2017</vt:lpstr>
      <vt:lpstr>Modelling-Short Range Public in MiD 2017</vt:lpstr>
      <vt:lpstr>Modelling-Bike in MiD 2017</vt:lpstr>
      <vt:lpstr>Modelling-Auto Driver in Nhts17</vt:lpstr>
      <vt:lpstr>Modelling-Short Range Public in Nhts17</vt:lpstr>
      <vt:lpstr>Modelling-Short Range in Nhts17-New Params Selected</vt:lpstr>
      <vt:lpstr>Modelling-Short Range in Nhts17-New Params Selected-New Error function</vt:lpstr>
      <vt:lpstr>Modelling-Short Range in Nhts17-New Params Selected-New Error function- p can be 0</vt:lpstr>
      <vt:lpstr>Modelling-Bike in Nhts17</vt:lpstr>
      <vt:lpstr>Questions</vt:lpstr>
      <vt:lpstr>Re-modelling of data over 10km  Especially for the long distance transport modes</vt:lpstr>
      <vt:lpstr>Modelling-Short Range in Nhts17-New Params Selected-New Error function- p can be 0-modelling over 10km</vt:lpstr>
      <vt:lpstr>Modelling-Short Range in Nhts17-New Params Selected-New Error function- p can be 0-modelling over 10km</vt:lpstr>
      <vt:lpstr>Covid 19</vt:lpstr>
      <vt:lpstr>Coloring-LK Ahrweiler</vt:lpstr>
      <vt:lpstr>Coloring-LK Ahrweiler</vt:lpstr>
      <vt:lpstr>Coloring-LK Ahrweiler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Cookies Meeting  16.10.2018</dc:title>
  <dc:creator>Susanna Schwarzmann</dc:creator>
  <cp:lastModifiedBy>Liu Huiran</cp:lastModifiedBy>
  <cp:revision>35</cp:revision>
  <dcterms:created xsi:type="dcterms:W3CDTF">2018-10-16T13:16:34Z</dcterms:created>
  <dcterms:modified xsi:type="dcterms:W3CDTF">2022-12-13T07:37:20Z</dcterms:modified>
</cp:coreProperties>
</file>