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6" r:id="rId3"/>
    <p:sldId id="287" r:id="rId4"/>
    <p:sldId id="288" r:id="rId5"/>
    <p:sldId id="290" r:id="rId6"/>
    <p:sldId id="294" r:id="rId7"/>
    <p:sldId id="291" r:id="rId8"/>
    <p:sldId id="292" r:id="rId9"/>
    <p:sldId id="296" r:id="rId10"/>
    <p:sldId id="298" r:id="rId11"/>
    <p:sldId id="297" r:id="rId12"/>
    <p:sldId id="293" r:id="rId13"/>
    <p:sldId id="289" r:id="rId14"/>
    <p:sldId id="299" r:id="rId15"/>
    <p:sldId id="302" r:id="rId16"/>
    <p:sldId id="303" r:id="rId17"/>
    <p:sldId id="309" r:id="rId18"/>
    <p:sldId id="310" r:id="rId19"/>
    <p:sldId id="311" r:id="rId20"/>
    <p:sldId id="312" r:id="rId21"/>
    <p:sldId id="314" r:id="rId22"/>
    <p:sldId id="313" r:id="rId23"/>
    <p:sldId id="315" r:id="rId24"/>
    <p:sldId id="316" r:id="rId25"/>
    <p:sldId id="317" r:id="rId26"/>
    <p:sldId id="318" r:id="rId27"/>
    <p:sldId id="321" r:id="rId28"/>
    <p:sldId id="319" r:id="rId29"/>
    <p:sldId id="329" r:id="rId30"/>
    <p:sldId id="322" r:id="rId31"/>
    <p:sldId id="323" r:id="rId32"/>
    <p:sldId id="324" r:id="rId33"/>
    <p:sldId id="328" r:id="rId34"/>
    <p:sldId id="335" r:id="rId35"/>
    <p:sldId id="334" r:id="rId36"/>
    <p:sldId id="331" r:id="rId37"/>
    <p:sldId id="333" r:id="rId38"/>
    <p:sldId id="304" r:id="rId39"/>
    <p:sldId id="307" r:id="rId40"/>
    <p:sldId id="308" r:id="rId41"/>
    <p:sldId id="305" r:id="rId42"/>
    <p:sldId id="325" r:id="rId43"/>
    <p:sldId id="326" r:id="rId44"/>
    <p:sldId id="327" r:id="rId45"/>
    <p:sldId id="330" r:id="rId46"/>
    <p:sldId id="336" r:id="rId4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a Schwarzmann" initials="SS" lastIdx="1" clrIdx="0">
    <p:extLst>
      <p:ext uri="{19B8F6BF-5375-455C-9EA6-DF929625EA0E}">
        <p15:presenceInfo xmlns:p15="http://schemas.microsoft.com/office/powerpoint/2012/main" userId="7a9972c54b8b27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66713" y="1960563"/>
            <a:ext cx="8410575" cy="1828800"/>
          </a:xfrm>
        </p:spPr>
        <p:txBody>
          <a:bodyPr/>
          <a:lstStyle>
            <a:lvl1pPr>
              <a:defRPr sz="300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4149725"/>
            <a:ext cx="6400800" cy="4064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author name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966B054-2E18-4D45-A9BF-AF1B6A27D575}"/>
              </a:ext>
            </a:extLst>
          </p:cNvPr>
          <p:cNvSpPr/>
          <p:nvPr userDrawn="1"/>
        </p:nvSpPr>
        <p:spPr bwMode="auto">
          <a:xfrm>
            <a:off x="-6056" y="477000"/>
            <a:ext cx="9150056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pic>
        <p:nvPicPr>
          <p:cNvPr id="2053" name="Picture 5" descr="https://lh6.googleusercontent.com/rKIgDqljPDAy-NpINIMYeqCwZ7FsyYc_oxt0BvFjWFgYpVsiqvCzHki5TqeoOmHe2xQCE2--v0oVe2EBotjxfGOvZVwkp-7U1NQP7VSIg_zqR5GWaYIEe5NVJmBtFJ89Pzkp8HvzQQM">
            <a:extLst>
              <a:ext uri="{FF2B5EF4-FFF2-40B4-BE49-F238E27FC236}">
                <a16:creationId xmlns:a16="http://schemas.microsoft.com/office/drawing/2014/main" id="{C553B658-1E0D-4C0F-8A93-0B0705FC8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1" y="566591"/>
            <a:ext cx="1138043" cy="6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5.googleusercontent.com/2oVeLtpUWPFSe175hMP5mDQ1n-i4YgKaYYKNSmk7cDHmm5sapY-dxQMeij09Ki2ZZUkamxMygZ1j7I-6U-uGZdBdOojiI_0G9Y1PstWutf8leDHbMqEClAOko09Od9WZiMMcyJD-PCs">
            <a:extLst>
              <a:ext uri="{FF2B5EF4-FFF2-40B4-BE49-F238E27FC236}">
                <a16:creationId xmlns:a16="http://schemas.microsoft.com/office/drawing/2014/main" id="{E7B3B1FE-F55B-437D-BC6C-C39619DC2C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00" y="400286"/>
            <a:ext cx="969000" cy="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7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5DBC8CDE-0D2E-2B46-98B0-18E71EAC5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666750"/>
            <a:ext cx="800893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51054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2CFE5829-3AC1-5447-A86F-8391C4BA6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D7AA2-DC10-7C40-BE93-1CFAEDE49800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557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70" y="30163"/>
            <a:ext cx="7993063" cy="64611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07" y="708026"/>
            <a:ext cx="9144000" cy="183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108000" bIns="108000"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E1487-3696-4DFF-AE4A-DA8B688B28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-2207" y="2545228"/>
            <a:ext cx="9144000" cy="183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108000" bIns="108000"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de-DE" sz="1500" dirty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-2207" y="4382430"/>
            <a:ext cx="9144000" cy="183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tIns="108000" bIns="108000"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7315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5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orient="horz" pos="39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8D2AA6E-10EF-0745-87D9-21B75138A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01B40-1898-D849-8BB5-46C7DE27326F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5864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 userDrawn="1"/>
        </p:nvSpPr>
        <p:spPr bwMode="auto">
          <a:xfrm>
            <a:off x="611188" y="6237288"/>
            <a:ext cx="8532812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35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470" y="30163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67531" y="914400"/>
            <a:ext cx="8008938" cy="515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720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16E1487-3696-4DFF-AE4A-DA8B688B28E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lh5.googleusercontent.com/2oVeLtpUWPFSe175hMP5mDQ1n-i4YgKaYYKNSmk7cDHmm5sapY-dxQMeij09Ki2ZZUkamxMygZ1j7I-6U-uGZdBdOojiI_0G9Y1PstWutf8leDHbMqEClAOko09Od9WZiMMcyJD-PCs">
            <a:extLst>
              <a:ext uri="{FF2B5EF4-FFF2-40B4-BE49-F238E27FC236}">
                <a16:creationId xmlns:a16="http://schemas.microsoft.com/office/drawing/2014/main" id="{117CFD0F-D2E3-455A-B58A-53B300B548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84" y="6202611"/>
            <a:ext cx="665616" cy="6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KIgDqljPDAy-NpINIMYeqCwZ7FsyYc_oxt0BvFjWFgYpVsiqvCzHki5TqeoOmHe2xQCE2--v0oVe2EBotjxfGOvZVwkp-7U1NQP7VSIg_zqR5GWaYIEe5NVJmBtFJ89Pzkp8HvzQQM">
            <a:extLst>
              <a:ext uri="{FF2B5EF4-FFF2-40B4-BE49-F238E27FC236}">
                <a16:creationId xmlns:a16="http://schemas.microsoft.com/office/drawing/2014/main" id="{0D139161-9665-429F-96FD-F7F01DBD32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4" y="6290101"/>
            <a:ext cx="877495" cy="49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9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C00000"/>
          </a:solidFill>
          <a:latin typeface="Segoe UI" pitchFamily="34" charset="0"/>
          <a:ea typeface="+mj-ea"/>
          <a:cs typeface="Segoe U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80000"/>
        <a:buFont typeface="Wingdings 3" pitchFamily="18" charset="2"/>
        <a:buChar char="u"/>
        <a:defRPr lang="en-GB" sz="1500" dirty="0" smtClean="0">
          <a:solidFill>
            <a:srgbClr val="4D4D4D"/>
          </a:solidFill>
          <a:latin typeface="Segoe UI" pitchFamily="34" charset="0"/>
          <a:ea typeface="+mn-ea"/>
          <a:cs typeface="Segoe U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100000"/>
        <a:buFont typeface="Wingdings" pitchFamily="2" charset="2"/>
        <a:buChar char="§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–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3pPr>
      <a:lvl4pPr marL="1171575" indent="-1714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•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4pPr>
      <a:lvl5pPr marL="1485900" indent="-171450" algn="l" rtl="0" eaLnBrk="1" fontAlgn="base" hangingPunct="1">
        <a:spcBef>
          <a:spcPct val="20000"/>
        </a:spcBef>
        <a:spcAft>
          <a:spcPct val="0"/>
        </a:spcAft>
        <a:buChar char=" 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5pPr>
      <a:lvl6pPr marL="18288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6pPr>
      <a:lvl7pPr marL="21717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7pPr>
      <a:lvl8pPr marL="25146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8pPr>
      <a:lvl9pPr marL="28575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Mobility/CCDF%20Graphs.ipynb#MiD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notebooks/Mobility/CCDF%20Graphs.ipynb#MiD-data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62586-54B9-426C-ACA9-F1295FA4C70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in Mobility Dataset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176A77-A8A1-488B-A031-5A4D3C88E44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07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4.454465769303726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1698.783816378225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(0.01, 0.95, 0.03)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10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5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12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20000"/>
          </a:bodyPr>
          <a:lstStyle/>
          <a:p>
            <a:r>
              <a:rPr lang="en-DE" sz="1900" dirty="0"/>
              <a:t>Auto Driver in Nhts17 </a:t>
            </a:r>
          </a:p>
          <a:p>
            <a:pPr lvl="1"/>
            <a:r>
              <a:rPr lang="en-GB" sz="1700" dirty="0"/>
              <a:t>D</a:t>
            </a:r>
            <a:r>
              <a:rPr lang="en-DE" sz="1700" dirty="0"/>
              <a:t>atasize=</a:t>
            </a:r>
            <a:r>
              <a:rPr lang="en-DE" sz="1600" dirty="0"/>
              <a:t>27421</a:t>
            </a:r>
            <a:endParaRPr lang="en-DE" sz="1700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4.7520321181153875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1662.7523100247206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11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18081"/>
              </p:ext>
            </p:extLst>
          </p:nvPr>
        </p:nvGraphicFramePr>
        <p:xfrm>
          <a:off x="685800" y="1542599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5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4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Modelling-Bike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Short Range Public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3.08572583406345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547.2482490075568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[ 1,3,5,7,10,30,55,70,100,200]</a:t>
            </a:r>
          </a:p>
          <a:p>
            <a:r>
              <a:rPr lang="en-GB" dirty="0"/>
              <a:t>Largest distance=200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12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54474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3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E0EA-9D89-F882-4D38-C49C0F8E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EE0C-ED7E-5020-B5DF-56F59591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what is the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?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#trip lengths at which the difference between list of distance and model output is determined and summed up</a:t>
            </a:r>
          </a:p>
          <a:p>
            <a:pPr lvl="1"/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=[1, 3, 5.5, 10, 30, 55, 100, 300]</a:t>
            </a:r>
            <a:endParaRPr lang="en-GB" dirty="0">
              <a:latin typeface="Helvetica Neue" panose="02000503000000020004" pitchFamily="2" charset="0"/>
            </a:endParaRPr>
          </a:p>
          <a:p>
            <a:pPr marL="342900" lvl="1" indent="0">
              <a:buNone/>
            </a:pPr>
            <a:r>
              <a:rPr lang="en-GB" dirty="0">
                <a:effectLst/>
                <a:latin typeface="Helvetica Neue" panose="02000503000000020004" pitchFamily="2" charset="0"/>
              </a:rPr>
              <a:t>But when modelling the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Srpublic</a:t>
            </a:r>
            <a:r>
              <a:rPr lang="en-GB" dirty="0">
                <a:effectLst/>
                <a:latin typeface="Helvetica Neue" panose="02000503000000020004" pitchFamily="2" charset="0"/>
              </a:rPr>
              <a:t> in MiD2017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(1-ECDF(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df_vec</a:t>
            </a:r>
            <a:r>
              <a:rPr lang="en-GB" dirty="0">
                <a:effectLst/>
                <a:latin typeface="Helvetica Neue" panose="02000503000000020004" pitchFamily="2" charset="0"/>
              </a:rPr>
              <a:t>)(e))=0 when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messpt</a:t>
            </a:r>
            <a:r>
              <a:rPr lang="en-GB" dirty="0">
                <a:effectLst/>
                <a:latin typeface="Helvetica Neue" panose="02000503000000020004" pitchFamily="2" charset="0"/>
              </a:rPr>
              <a:t> =100 or 300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Result in</a:t>
            </a:r>
            <a:r>
              <a:rPr lang="en-GB" dirty="0">
                <a:effectLst/>
                <a:latin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GB" dirty="0">
                <a:effectLst/>
                <a:latin typeface="Helvetica Neue" panose="02000503000000020004" pitchFamily="2" charset="0"/>
              </a:rPr>
              <a:t> error = nan or inf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Just simply r</a:t>
            </a:r>
            <a:r>
              <a:rPr lang="en-GB" dirty="0">
                <a:latin typeface="Helvetica Neue" panose="02000503000000020004" pitchFamily="2" charset="0"/>
              </a:rPr>
              <a:t>emove?</a:t>
            </a:r>
          </a:p>
          <a:p>
            <a:pPr marL="0" indent="0">
              <a:buNone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</a:rPr>
              <a:t>What is the largest distance should be in </a:t>
            </a:r>
            <a:r>
              <a:rPr lang="en-GB" dirty="0" err="1">
                <a:latin typeface="Helvetica Neue" panose="02000503000000020004" pitchFamily="2" charset="0"/>
              </a:rPr>
              <a:t>Nhts</a:t>
            </a:r>
            <a:r>
              <a:rPr lang="en-GB" dirty="0">
                <a:latin typeface="Helvetica Neue" panose="02000503000000020004" pitchFamily="2" charset="0"/>
              </a:rPr>
              <a:t> dataset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It’s 1000km in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MiD</a:t>
            </a:r>
            <a:r>
              <a:rPr lang="en-GB" dirty="0">
                <a:effectLst/>
                <a:latin typeface="Helvetica Neue" panose="02000503000000020004" pitchFamily="2" charset="0"/>
              </a:rPr>
              <a:t> 2017</a:t>
            </a: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Helvetica Neue" panose="02000503000000020004" pitchFamily="2" charset="0"/>
              </a:rPr>
              <a:t>-----</a:t>
            </a:r>
            <a:r>
              <a:rPr lang="en-GB" sz="2800" b="1" dirty="0">
                <a:latin typeface="Helvetica Neue" panose="02000503000000020004" pitchFamily="2" charset="0"/>
              </a:rPr>
              <a:t>Solved</a:t>
            </a:r>
            <a:endParaRPr lang="en-GB" b="1" dirty="0">
              <a:effectLst/>
              <a:latin typeface="Helvetica Neue" panose="02000503000000020004" pitchFamily="2" charset="0"/>
            </a:endParaRP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pPr lvl="1"/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D8B2D-571C-5380-BC1F-F71827B4BB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13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23660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F40-74DF-8225-2203-7B418F7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8" y="3001963"/>
            <a:ext cx="7993063" cy="646112"/>
          </a:xfrm>
        </p:spPr>
        <p:txBody>
          <a:bodyPr/>
          <a:lstStyle/>
          <a:p>
            <a:r>
              <a:rPr lang="en-GB" sz="3600" dirty="0">
                <a:effectLst/>
                <a:latin typeface="Helvetica Neue" panose="02000503000000020004" pitchFamily="2" charset="0"/>
              </a:rPr>
              <a:t>Re-modelling of data over 10km</a:t>
            </a:r>
            <a:br>
              <a:rPr lang="en-GB" sz="3600" dirty="0">
                <a:effectLst/>
                <a:latin typeface="Helvetica Neue" panose="02000503000000020004" pitchFamily="2" charset="0"/>
              </a:rPr>
            </a:br>
            <a:br>
              <a:rPr lang="en-GB" sz="3600" dirty="0">
                <a:effectLst/>
                <a:latin typeface="Helvetica Neue" panose="02000503000000020004" pitchFamily="2" charset="0"/>
              </a:rPr>
            </a:br>
            <a:r>
              <a:rPr lang="en-GB" sz="3200" dirty="0">
                <a:solidFill>
                  <a:schemeClr val="tx1"/>
                </a:solidFill>
                <a:latin typeface="Helvetica Neue" panose="02000503000000020004" pitchFamily="2" charset="0"/>
              </a:rPr>
              <a:t>E</a:t>
            </a:r>
            <a:r>
              <a:rPr lang="en-GB" sz="32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specially for the long distance transport modes</a:t>
            </a:r>
            <a:endParaRPr lang="en-D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B5-7890-72A3-866E-9E65AC5B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14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1445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0-modelling over 10km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20000"/>
          </a:bodyPr>
          <a:lstStyle/>
          <a:p>
            <a:r>
              <a:rPr lang="en-DE" sz="1900" dirty="0"/>
              <a:t>Auto Driver in Nhts17 </a:t>
            </a:r>
          </a:p>
          <a:p>
            <a:pPr lvl="1"/>
            <a:r>
              <a:rPr lang="en-GB" sz="1700" dirty="0"/>
              <a:t>D</a:t>
            </a:r>
            <a:r>
              <a:rPr lang="en-DE" sz="1700" dirty="0"/>
              <a:t>atasize=</a:t>
            </a:r>
            <a:r>
              <a:rPr lang="en-DE" sz="1600" dirty="0"/>
              <a:t>10240</a:t>
            </a:r>
            <a:endParaRPr lang="en-DE" sz="1700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18.507777898700443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1659.0998960077702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57062"/>
              </p:ext>
            </p:extLst>
          </p:nvPr>
        </p:nvGraphicFramePr>
        <p:xfrm>
          <a:off x="685800" y="1542599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4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52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0-modelling over 10km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20000"/>
          </a:bodyPr>
          <a:lstStyle/>
          <a:p>
            <a:r>
              <a:rPr lang="en-DE" sz="1900" dirty="0"/>
              <a:t>Auto Driver in Nhts17 </a:t>
            </a:r>
          </a:p>
          <a:p>
            <a:pPr lvl="1"/>
            <a:r>
              <a:rPr lang="en-GB" sz="1700" dirty="0"/>
              <a:t>D</a:t>
            </a:r>
            <a:r>
              <a:rPr lang="en-DE" sz="1700" dirty="0"/>
              <a:t>atasize=</a:t>
            </a:r>
            <a:r>
              <a:rPr lang="en-DE" sz="1600" dirty="0"/>
              <a:t>10240</a:t>
            </a:r>
            <a:endParaRPr lang="en-DE" sz="1700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4.688603224779429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1923.568854148891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/>
              <a:t>Error: Wasserstein distance (the earth mover’s distance,)</a:t>
            </a:r>
          </a:p>
          <a:p>
            <a:r>
              <a:rPr lang="en-GB" sz="1600" dirty="0"/>
              <a:t>Largest distance=10000 and shortest&gt;10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2663"/>
              </p:ext>
            </p:extLst>
          </p:nvPr>
        </p:nvGraphicFramePr>
        <p:xfrm>
          <a:off x="685800" y="1542599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4" cy="446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5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Selected-New Error function- p can be 0-modelling over 10km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DE" sz="1400" dirty="0"/>
              <a:t>Auto Driver in Nhts17 </a:t>
            </a:r>
          </a:p>
          <a:p>
            <a:pPr lvl="1"/>
            <a:r>
              <a:rPr lang="en-GB" sz="1200" dirty="0"/>
              <a:t>D</a:t>
            </a:r>
            <a:r>
              <a:rPr lang="en-DE" sz="1200" dirty="0"/>
              <a:t>atasize=10240</a:t>
            </a:r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4.688603224779429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1923.568854148891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(0, 0.95, 0.03)</a:t>
            </a:r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(0.1,2,0.03)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(1.1, 2.5,0.05)</a:t>
            </a:r>
          </a:p>
          <a:p>
            <a:r>
              <a:rPr lang="en-GB" sz="1200" dirty="0"/>
              <a:t>Error: Wasserstein distance (the earth mover’s distance)</a:t>
            </a:r>
          </a:p>
          <a:p>
            <a:r>
              <a:rPr lang="en-GB" sz="1200" dirty="0"/>
              <a:t>Largest distance=10000 and shortest&gt;10</a:t>
            </a:r>
          </a:p>
          <a:p>
            <a:r>
              <a:rPr lang="en-DE" sz="1200" dirty="0"/>
              <a:t>#Samples: 400 Visualization:10000</a:t>
            </a:r>
          </a:p>
          <a:p>
            <a:pPr lvl="1"/>
            <a:endParaRPr lang="en-DE" sz="1400" dirty="0"/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17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85302"/>
              </p:ext>
            </p:extLst>
          </p:nvPr>
        </p:nvGraphicFramePr>
        <p:xfrm>
          <a:off x="609601" y="133622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3" cy="446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70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Refine Best Fit-Short Range in Nhts17-modelling between 10~1000km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DE" sz="1400" dirty="0"/>
              <a:t>Auto Driver in Nhts17 </a:t>
            </a:r>
          </a:p>
          <a:p>
            <a:pPr lvl="1"/>
            <a:r>
              <a:rPr lang="en-GB" sz="1200" dirty="0"/>
              <a:t>D</a:t>
            </a:r>
            <a:r>
              <a:rPr lang="en-DE" sz="1200" dirty="0"/>
              <a:t>atasize=10223</a:t>
            </a:r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2.1135655984394757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9.724983552616898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(0.85,0.95,0.01)</a:t>
            </a:r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(0.35, 0.45, 0.01)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(2.4, 2.7,0.05)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r>
              <a:rPr lang="en-GB" sz="1200" dirty="0"/>
              <a:t>Largest distance=1000 and shortest&gt;=10</a:t>
            </a:r>
          </a:p>
          <a:p>
            <a:r>
              <a:rPr lang="en-DE" sz="1400" dirty="0"/>
              <a:t># Samples:</a:t>
            </a:r>
          </a:p>
          <a:p>
            <a:pPr lvl="1"/>
            <a:r>
              <a:rPr lang="en-GB" sz="1200" dirty="0"/>
              <a:t>M</a:t>
            </a:r>
            <a:r>
              <a:rPr lang="en-DE" sz="1200" dirty="0"/>
              <a:t>odelling(2000), Visualization(10000)</a:t>
            </a:r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18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73333"/>
              </p:ext>
            </p:extLst>
          </p:nvPr>
        </p:nvGraphicFramePr>
        <p:xfrm>
          <a:off x="609601" y="1334361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3" cy="446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04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Refine Best Fit-Short Range in Nhts17-modelling between 10~1000km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DE" sz="1400" dirty="0"/>
              <a:t>Auto Driver in Nhts17 </a:t>
            </a:r>
          </a:p>
          <a:p>
            <a:pPr lvl="1"/>
            <a:r>
              <a:rPr lang="en-GB" sz="1200" dirty="0"/>
              <a:t>D</a:t>
            </a:r>
            <a:r>
              <a:rPr lang="en-DE" sz="1200" dirty="0"/>
              <a:t>atasize=10223</a:t>
            </a:r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2.5846170337106087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8.766310430297988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(0.85,0.95,0.01)</a:t>
            </a:r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(0.35, 0.45, 0.01)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(2.4, 2.7,0.05)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r>
              <a:rPr lang="en-GB" sz="1200" dirty="0"/>
              <a:t>Largest distance=1000 and shortest&gt;=10</a:t>
            </a:r>
          </a:p>
          <a:p>
            <a:r>
              <a:rPr lang="en-DE" sz="1400" dirty="0"/>
              <a:t># Samples:</a:t>
            </a:r>
          </a:p>
          <a:p>
            <a:pPr lvl="1"/>
            <a:r>
              <a:rPr lang="en-GB" sz="1200" dirty="0"/>
              <a:t>M</a:t>
            </a:r>
            <a:r>
              <a:rPr lang="en-DE" sz="1200" dirty="0"/>
              <a:t>odelling(10000), Visualization(10000)</a:t>
            </a:r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19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55228"/>
              </p:ext>
            </p:extLst>
          </p:nvPr>
        </p:nvGraphicFramePr>
        <p:xfrm>
          <a:off x="609601" y="1334361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9" y="1259214"/>
            <a:ext cx="5637811" cy="446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9D8D8-FAA2-4ACE-AD06-4672C9C5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E7CB4-F677-4F6C-94DF-C086DCE1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MiD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2017 </a:t>
            </a:r>
            <a:r>
              <a:rPr lang="en-GB" b="1" i="0" u="none" strike="noStrike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2"/>
              </a:rPr>
              <a:t>¶</a:t>
            </a:r>
            <a:endParaRPr lang="en-GB" b="1" u="none" strike="noStrike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obilität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Deutschland</a:t>
            </a:r>
          </a:p>
          <a:p>
            <a:pPr lvl="1"/>
            <a:r>
              <a:rPr lang="en-D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Size: 892627 data points( travel length)</a:t>
            </a:r>
            <a:endParaRPr lang="en-GB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NHTS17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Travel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behavior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 the American public</a:t>
            </a:r>
          </a:p>
          <a:p>
            <a:pPr lvl="1"/>
            <a:r>
              <a:rPr lang="en-DE" dirty="0"/>
              <a:t>Size: 923572</a:t>
            </a:r>
            <a:r>
              <a:rPr lang="en-GB" dirty="0">
                <a:solidFill>
                  <a:srgbClr val="000000"/>
                </a:solidFill>
                <a:latin typeface="Helvetica Neue" panose="02000503000000020004" pitchFamily="2" charset="0"/>
              </a:rPr>
              <a:t> data points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0708CE-48DF-41AD-8296-15D1B9A6C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6225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Refine Best Fit-Short Range in Nhts17-modelling between 10~1000km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DE" sz="1400" dirty="0"/>
              <a:t>Auto Driver in Nhts17 </a:t>
            </a:r>
          </a:p>
          <a:p>
            <a:pPr lvl="1"/>
            <a:r>
              <a:rPr lang="en-GB" sz="1200" dirty="0"/>
              <a:t>D</a:t>
            </a:r>
            <a:r>
              <a:rPr lang="en-DE" sz="1200" dirty="0"/>
              <a:t>atasize=10223</a:t>
            </a:r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2.4541859191288786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10.456599131567252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(0.75,0.95,0.01)</a:t>
            </a:r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(0.35, 0.45, 0.01)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(2.3, 2.7,0.05)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r>
              <a:rPr lang="en-GB" sz="1200" dirty="0"/>
              <a:t>Largest distance=1000 and shortest&gt;=10</a:t>
            </a:r>
          </a:p>
          <a:p>
            <a:r>
              <a:rPr lang="en-DE" sz="1400" dirty="0"/>
              <a:t># Samples:</a:t>
            </a:r>
          </a:p>
          <a:p>
            <a:pPr lvl="1"/>
            <a:r>
              <a:rPr lang="en-GB" sz="1200" dirty="0"/>
              <a:t>M</a:t>
            </a:r>
            <a:r>
              <a:rPr lang="en-DE" sz="1200" dirty="0"/>
              <a:t>odelling(10000), Visualization(10000)</a:t>
            </a:r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20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32728"/>
              </p:ext>
            </p:extLst>
          </p:nvPr>
        </p:nvGraphicFramePr>
        <p:xfrm>
          <a:off x="609601" y="1334361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9" y="1259214"/>
            <a:ext cx="5637811" cy="446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180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F40-74DF-8225-2203-7B418F7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8" y="3001963"/>
            <a:ext cx="7993063" cy="646112"/>
          </a:xfrm>
        </p:spPr>
        <p:txBody>
          <a:bodyPr/>
          <a:lstStyle/>
          <a:p>
            <a:r>
              <a:rPr lang="en-GB" sz="3600" dirty="0">
                <a:effectLst/>
                <a:latin typeface="Helvetica Neue" panose="02000503000000020004" pitchFamily="2" charset="0"/>
              </a:rPr>
              <a:t>Modelling of Long Range Data</a:t>
            </a:r>
            <a:br>
              <a:rPr lang="en-GB" sz="3600" dirty="0">
                <a:effectLst/>
                <a:latin typeface="Helvetica Neue" panose="02000503000000020004" pitchFamily="2" charset="0"/>
              </a:rPr>
            </a:br>
            <a:br>
              <a:rPr lang="en-GB" sz="3600" dirty="0">
                <a:effectLst/>
                <a:latin typeface="Helvetica Neue" panose="02000503000000020004" pitchFamily="2" charset="0"/>
              </a:rPr>
            </a:br>
            <a:endParaRPr lang="en-D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B5-7890-72A3-866E-9E65AC5B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21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97455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Re-modelling-Long Range Public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Long Range Public in MiD 2017</a:t>
            </a:r>
          </a:p>
          <a:p>
            <a:pPr lvl="1"/>
            <a:r>
              <a:rPr lang="en-DE" dirty="0"/>
              <a:t>Datasize=4048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700" dirty="0"/>
              <a:t>28.165133432795585</a:t>
            </a:r>
            <a:endParaRPr lang="en-DE" sz="1600" dirty="0"/>
          </a:p>
          <a:p>
            <a:r>
              <a:rPr lang="en-DE" dirty="0"/>
              <a:t>Worst fit error</a:t>
            </a:r>
          </a:p>
          <a:p>
            <a:pPr lvl="1"/>
            <a:r>
              <a:rPr lang="en-DE" sz="1700" dirty="0"/>
              <a:t>162.91856611697713</a:t>
            </a:r>
            <a:endParaRPr lang="en-DE" sz="1600" dirty="0"/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(0.1,2,0.05)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(0, 0.95, 0.05)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(1.1, 2.5,0.05)</a:t>
            </a:r>
          </a:p>
          <a:p>
            <a:endParaRPr lang="en-GB" sz="1700" dirty="0"/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r>
              <a:rPr lang="en-GB" sz="1700" dirty="0"/>
              <a:t>Largest distance=1000 and shortest&gt;=10</a:t>
            </a:r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odelling(800),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22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52981"/>
              </p:ext>
            </p:extLst>
          </p:nvPr>
        </p:nvGraphicFramePr>
        <p:xfrm>
          <a:off x="609600" y="13040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0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Refine Params-Long Range Public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Long Range Public in MiD 2017</a:t>
            </a:r>
          </a:p>
          <a:p>
            <a:pPr lvl="1"/>
            <a:r>
              <a:rPr lang="en-DE" dirty="0"/>
              <a:t>Datasize=4048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34.879988032633655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62.27091935642808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(1.65,1.95,0.01)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(0.65, 0.85, 0.01)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(1.1, 1.35,0.03)</a:t>
            </a:r>
          </a:p>
          <a:p>
            <a:endParaRPr lang="en-GB" sz="1700" dirty="0"/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r>
              <a:rPr lang="en-GB" sz="1700" dirty="0"/>
              <a:t>Largest distance=1000 and shortest&gt;=10</a:t>
            </a:r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odelling(3000),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23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62535"/>
              </p:ext>
            </p:extLst>
          </p:nvPr>
        </p:nvGraphicFramePr>
        <p:xfrm>
          <a:off x="609600" y="13040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028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Re-modelling-Long Range Public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Long Range Public in Nhts17</a:t>
            </a:r>
          </a:p>
          <a:p>
            <a:pPr lvl="1"/>
            <a:r>
              <a:rPr lang="en-DE" dirty="0"/>
              <a:t>Datasize=2055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567.5103827730883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1397.4969561038617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(0.1,2,0.03)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(0, 0.95, 0.03)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(1.1, 2.5,0.05)</a:t>
            </a:r>
          </a:p>
          <a:p>
            <a:r>
              <a:rPr lang="en-GB" sz="1700" dirty="0"/>
              <a:t>Error: Wasserstein distance (the earth mover’s distance)</a:t>
            </a:r>
          </a:p>
          <a:p>
            <a:endParaRPr lang="en-DE" sz="1600" dirty="0"/>
          </a:p>
          <a:p>
            <a:r>
              <a:rPr lang="en-GB" sz="1700" dirty="0"/>
              <a:t>Largest distance=10000 and shortest&gt;=10</a:t>
            </a:r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odelling(800),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24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61565"/>
              </p:ext>
            </p:extLst>
          </p:nvPr>
        </p:nvGraphicFramePr>
        <p:xfrm>
          <a:off x="609600" y="13040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47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Refine Params-Long Range Public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Long Range Public in Nhts17</a:t>
            </a:r>
          </a:p>
          <a:p>
            <a:pPr lvl="1"/>
            <a:r>
              <a:rPr lang="en-DE" dirty="0"/>
              <a:t>Datasize=2055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617.4887883169575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925.3654711091864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(1.3,1.5,0.01)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(0.7, 0.95, 0.01)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(1.1, 1.7,0.05)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GB" sz="1700" dirty="0"/>
              <a:t>Largest distance=10000 and shortest&gt;=10</a:t>
            </a:r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odelling(3000),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91739"/>
              </p:ext>
            </p:extLst>
          </p:nvPr>
        </p:nvGraphicFramePr>
        <p:xfrm>
          <a:off x="609600" y="13040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46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Refine Params-Long Range Public in Nhts17</a:t>
            </a:r>
            <a:br>
              <a:rPr lang="en-DE" sz="2400" dirty="0"/>
            </a:br>
            <a:r>
              <a:rPr lang="en-DE" sz="1800" dirty="0"/>
              <a:t>different alpha </a:t>
            </a:r>
            <a:endParaRPr lang="en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Long Range Public in Nhts17</a:t>
            </a:r>
          </a:p>
          <a:p>
            <a:pPr lvl="1"/>
            <a:r>
              <a:rPr lang="en-DE" dirty="0"/>
              <a:t>Datasize=2055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606.4643067765015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862.5914644848104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(1.3,1.5,0.01)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(0.7, 0.95, 0.01)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(1.01, 1.3,0.01)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GB" sz="1700" dirty="0"/>
              <a:t>Largest distance=10000 and shortest&gt;=10</a:t>
            </a:r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odelling(3000),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11499"/>
              </p:ext>
            </p:extLst>
          </p:nvPr>
        </p:nvGraphicFramePr>
        <p:xfrm>
          <a:off x="609600" y="13040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5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37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Range Public in MiD 2017</a:t>
            </a:r>
            <a:br>
              <a:rPr lang="en-DE" sz="3200" dirty="0"/>
            </a:br>
            <a:r>
              <a:rPr lang="en-DE" sz="1800" dirty="0"/>
              <a:t>Limited range distances(10km~900km) selected for modelling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Datasize=4048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22.905572791084737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163.46889191591436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(0.1,2,0.05)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(0, 0.95, 0.05)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(1.1, 2.5,0.05)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27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86758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5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41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Range Public in MiD 2017</a:t>
            </a:r>
            <a:br>
              <a:rPr lang="en-DE" sz="3200" dirty="0"/>
            </a:br>
            <a:r>
              <a:rPr lang="en-DE" sz="1800" dirty="0"/>
              <a:t>Limited range distances(10km~800km) selected for modelling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Datasize=4023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16.91721769847116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158.81007046088865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(0.1,2,0.05)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(0, 0.95, 0.05)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(1.1, 2.5,0.05)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28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15278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5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14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Refine params-Long Range Public in MiD 2017</a:t>
            </a:r>
            <a:br>
              <a:rPr lang="en-DE" dirty="0"/>
            </a:br>
            <a:r>
              <a:rPr lang="en-DE" sz="1600" dirty="0"/>
              <a:t>Limited range distances(10km~800km) selected for modelling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Datasize=4023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11.889220018901637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71.16910467705088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(0.3,1.5,0.03)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(0.7, 0.95, 0.03</a:t>
            </a:r>
            <a:r>
              <a:rPr lang="en-US" sz="1700" dirty="0"/>
              <a:t>)</a:t>
            </a:r>
            <a:endParaRPr lang="en-US" altLang="zh-CN" sz="1700" dirty="0"/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(1.02, 1.3,0.01)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29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80672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5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8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3384-9CAD-CC40-88D9-640A9529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CCDF of both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90AC-42AE-B8AD-241B-D5EC4E627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8F8134-76ED-B0C7-43CB-2A330CBDB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64341" y="1814958"/>
            <a:ext cx="4450876" cy="3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95235D-9D73-C74D-734E-666D829A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86" y="1815041"/>
            <a:ext cx="4450876" cy="3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BC98388-FEEF-D694-1612-DC961FC2D464}"/>
              </a:ext>
            </a:extLst>
          </p:cNvPr>
          <p:cNvSpPr txBox="1">
            <a:spLocks/>
          </p:cNvSpPr>
          <p:nvPr/>
        </p:nvSpPr>
        <p:spPr>
          <a:xfrm>
            <a:off x="567533" y="876300"/>
            <a:ext cx="4309268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kern="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MiD</a:t>
            </a:r>
            <a:r>
              <a:rPr lang="en-GB" kern="0" dirty="0">
                <a:solidFill>
                  <a:srgbClr val="000000"/>
                </a:solidFill>
                <a:latin typeface="Helvetica Neue" panose="02000503000000020004" pitchFamily="2" charset="0"/>
              </a:rPr>
              <a:t> 2017</a:t>
            </a:r>
            <a:r>
              <a:rPr lang="en-GB" kern="0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¶</a:t>
            </a:r>
            <a:endParaRPr lang="en-GB" kern="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62D19-F2A4-3222-FF05-C18CC96332C2}"/>
              </a:ext>
            </a:extLst>
          </p:cNvPr>
          <p:cNvSpPr txBox="1">
            <a:spLocks/>
          </p:cNvSpPr>
          <p:nvPr/>
        </p:nvSpPr>
        <p:spPr>
          <a:xfrm>
            <a:off x="4998712" y="876300"/>
            <a:ext cx="4016506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kern="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Nhts</a:t>
            </a:r>
            <a:r>
              <a:rPr lang="en-GB" kern="0" dirty="0">
                <a:solidFill>
                  <a:srgbClr val="000000"/>
                </a:solidFill>
                <a:latin typeface="Helvetica Neue" panose="02000503000000020004" pitchFamily="2" charset="0"/>
              </a:rPr>
              <a:t> 2017</a:t>
            </a:r>
            <a:r>
              <a:rPr lang="en-GB" kern="0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¶</a:t>
            </a:r>
            <a:endParaRPr lang="en-GB" kern="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94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Range Public in Nhts17</a:t>
            </a:r>
            <a:br>
              <a:rPr lang="en-DE" sz="3200" dirty="0"/>
            </a:br>
            <a:r>
              <a:rPr lang="en-DE" sz="1800" dirty="0"/>
              <a:t>Limited range distances(50km~10000km) selected for modelling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Datasize=1828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567.0541960792283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1473.23976344117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(0.1,2,0.03)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(0, 0.95, 0.03)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(1.1, 2.5,0.05)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30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43743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5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209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Range Public in Nhts17</a:t>
            </a:r>
            <a:br>
              <a:rPr lang="en-DE" sz="3200" dirty="0"/>
            </a:br>
            <a:r>
              <a:rPr lang="en-DE" sz="1800" dirty="0"/>
              <a:t>Limited range distances(100km~10000km) selected for modelling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Datasize=1787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508.09228867459035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1396.189495821336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(0.1,2,0.03)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(0, 0.95, 0.03)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(1.1, 2.5,0.05)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31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64727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5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9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Range Public in Nhts17</a:t>
            </a:r>
            <a:br>
              <a:rPr lang="en-DE" sz="3200" dirty="0"/>
            </a:br>
            <a:r>
              <a:rPr lang="en-DE" sz="1800" dirty="0"/>
              <a:t>Limited range distances(200km~10000km) selected for modelling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Datasize=1749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436.40565342841455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1179.1969821290425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(0.1,2,0.05)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(0, 0.95, 0.05)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(1.1, 2.5,0.05)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32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49733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5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62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Range Public in Nhts17</a:t>
            </a:r>
            <a:br>
              <a:rPr lang="en-DE" sz="3200" dirty="0"/>
            </a:br>
            <a:r>
              <a:rPr lang="en-DE" sz="1800" dirty="0"/>
              <a:t>Limited range distances(200km~</a:t>
            </a:r>
            <a:r>
              <a:rPr lang="en-US" altLang="zh-CN" sz="1800" dirty="0"/>
              <a:t>5</a:t>
            </a:r>
            <a:r>
              <a:rPr lang="en-DE" sz="1800" dirty="0"/>
              <a:t>000km) selected for modelling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Datasize=1698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208.76803608410893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1044.3541416853718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(0.1,2,0.05)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(0, 0.95, 0.05)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(1.05, 2.5,0.05)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33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16260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5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904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Refine params-Long Range Public in MiD 2017</a:t>
            </a:r>
            <a:br>
              <a:rPr lang="en-DE" dirty="0"/>
            </a:br>
            <a:r>
              <a:rPr lang="en-DE" sz="1600" dirty="0"/>
              <a:t>Limited range distances(10km~800km) selected for modelling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Datasize=4023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27.548129447794018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63.79189100976263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=[1]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=[0]</a:t>
            </a:r>
            <a:endParaRPr lang="en-US" altLang="zh-CN" sz="1700" dirty="0"/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(1.02, 1.3,0.01)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34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7708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4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41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Refine params-Long Range Public in MiD 2017</a:t>
            </a:r>
            <a:br>
              <a:rPr lang="en-DE" dirty="0"/>
            </a:br>
            <a:r>
              <a:rPr lang="en-DE" sz="1600" dirty="0"/>
              <a:t>Limited range distances(10km~800km) selected for modelling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Datasize=4023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25.679310339679034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70.89487709721118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 [1]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 [</a:t>
            </a:r>
            <a:r>
              <a:rPr lang="en-US" sz="1700" dirty="0"/>
              <a:t>0]</a:t>
            </a:r>
            <a:endParaRPr lang="en-US" altLang="zh-CN" sz="1700" dirty="0"/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(1.03, 1.3,0.005)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94403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4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975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Range Public in Nhts17</a:t>
            </a:r>
            <a:br>
              <a:rPr lang="en-DE" sz="3200" dirty="0"/>
            </a:br>
            <a:r>
              <a:rPr lang="en-DE" sz="1800" dirty="0"/>
              <a:t>Limited range distances(200km~</a:t>
            </a:r>
            <a:r>
              <a:rPr lang="en-US" altLang="zh-CN" sz="1800" dirty="0"/>
              <a:t>5</a:t>
            </a:r>
            <a:r>
              <a:rPr lang="en-DE" sz="1800" dirty="0"/>
              <a:t>000km) selected for modelling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Datasize=1698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277.1958103335053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1025.1943744975401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=[1]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=[0]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(1.02, 2.5, 0.05)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32752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4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615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Range Public in Nhts17</a:t>
            </a:r>
            <a:br>
              <a:rPr lang="en-DE" sz="3200" dirty="0"/>
            </a:br>
            <a:r>
              <a:rPr lang="en-DE" sz="1800" dirty="0"/>
              <a:t>Limited range distances(200km~</a:t>
            </a:r>
            <a:r>
              <a:rPr lang="en-US" altLang="zh-CN" sz="1800" dirty="0"/>
              <a:t>5</a:t>
            </a:r>
            <a:r>
              <a:rPr lang="en-DE" sz="1800" dirty="0"/>
              <a:t>000km) selected for modelling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Datasize=1698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250.3497826430402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495.54404961892897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=[1]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=[0]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(1.02,1.5,0.01)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37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20886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4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452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F40-74DF-8225-2203-7B418F7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8" y="3001963"/>
            <a:ext cx="7993063" cy="646112"/>
          </a:xfrm>
        </p:spPr>
        <p:txBody>
          <a:bodyPr/>
          <a:lstStyle/>
          <a:p>
            <a:r>
              <a:rPr lang="en-GB" sz="3600" dirty="0">
                <a:effectLst/>
                <a:latin typeface="Helvetica Neue" panose="02000503000000020004" pitchFamily="2" charset="0"/>
              </a:rPr>
              <a:t>Covid 19</a:t>
            </a:r>
            <a:endParaRPr lang="en-D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B5-7890-72A3-866E-9E65AC5B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38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13311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39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182" y="916012"/>
            <a:ext cx="7793435" cy="51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7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Modelling-Auto Driver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3095171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0.911323857533286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105.82166593731804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 3, 5.5, 10, 30, 55, 100, 300]</a:t>
            </a:r>
          </a:p>
          <a:p>
            <a:r>
              <a:rPr lang="en-GB" dirty="0"/>
              <a:t>Largest distance=1000</a:t>
            </a:r>
            <a:endParaRPr lang="en-DE" dirty="0"/>
          </a:p>
          <a:p>
            <a:pPr marL="342900" lvl="1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</a:t>
            </a:fld>
            <a:endParaRPr lang="en-US" altLang="de-DE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B9DD647-6F4D-5B2A-F5C8-EF3F6B64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97164"/>
            <a:ext cx="5453160" cy="43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8957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688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40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183" y="916012"/>
            <a:ext cx="7793433" cy="51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90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41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5628" y="914400"/>
            <a:ext cx="753654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47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42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837" y="1497679"/>
            <a:ext cx="7172326" cy="485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EAEF2-C79D-CDA9-B85F-A00612BE733E}"/>
              </a:ext>
            </a:extLst>
          </p:cNvPr>
          <p:cNvSpPr txBox="1"/>
          <p:nvPr/>
        </p:nvSpPr>
        <p:spPr>
          <a:xfrm>
            <a:off x="985837" y="775559"/>
            <a:ext cx="4157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3 weeks as a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Increase: from white to red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5698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43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837" y="1443039"/>
            <a:ext cx="7172326" cy="491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EAEF2-C79D-CDA9-B85F-A00612BE733E}"/>
              </a:ext>
            </a:extLst>
          </p:cNvPr>
          <p:cNvSpPr txBox="1"/>
          <p:nvPr/>
        </p:nvSpPr>
        <p:spPr>
          <a:xfrm>
            <a:off x="985836" y="775559"/>
            <a:ext cx="695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3 weeks as a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Increase: from white to red – different scale of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color</a:t>
            </a:r>
            <a:r>
              <a:rPr lang="en-GB" dirty="0">
                <a:effectLst/>
                <a:latin typeface="Helvetica Neue" panose="02000503000000020004" pitchFamily="2" charset="0"/>
              </a:rPr>
              <a:t> bar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2603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44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837" y="1443039"/>
            <a:ext cx="7172326" cy="491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EAEF2-C79D-CDA9-B85F-A00612BE733E}"/>
              </a:ext>
            </a:extLst>
          </p:cNvPr>
          <p:cNvSpPr txBox="1"/>
          <p:nvPr/>
        </p:nvSpPr>
        <p:spPr>
          <a:xfrm>
            <a:off x="985836" y="775559"/>
            <a:ext cx="74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5</a:t>
            </a:r>
            <a:r>
              <a:rPr lang="en-GB" dirty="0">
                <a:effectLst/>
                <a:latin typeface="Helvetica Neue" panose="02000503000000020004" pitchFamily="2" charset="0"/>
              </a:rPr>
              <a:t> weeks as a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Red line: </a:t>
            </a:r>
            <a:r>
              <a:rPr lang="en-GB" sz="1600" dirty="0">
                <a:latin typeface="Helvetica Neue" panose="02000503000000020004" pitchFamily="2" charset="0"/>
              </a:rPr>
              <a:t>A</a:t>
            </a:r>
            <a:r>
              <a:rPr lang="en-GB" sz="1600" dirty="0">
                <a:effectLst/>
                <a:latin typeface="Helvetica Neue" panose="02000503000000020004" pitchFamily="2" charset="0"/>
              </a:rPr>
              <a:t>t least 4 weeks in which we have increased by a factor of 1.2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68240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45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837" y="1443039"/>
            <a:ext cx="7172326" cy="491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EAEF2-C79D-CDA9-B85F-A00612BE733E}"/>
              </a:ext>
            </a:extLst>
          </p:cNvPr>
          <p:cNvSpPr txBox="1"/>
          <p:nvPr/>
        </p:nvSpPr>
        <p:spPr>
          <a:xfrm>
            <a:off x="985836" y="775559"/>
            <a:ext cx="74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5</a:t>
            </a:r>
            <a:r>
              <a:rPr lang="en-GB" dirty="0">
                <a:effectLst/>
                <a:latin typeface="Helvetica Neue" panose="02000503000000020004" pitchFamily="2" charset="0"/>
              </a:rPr>
              <a:t> weeks as a roll, Increase: from white to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Red line: </a:t>
            </a:r>
            <a:r>
              <a:rPr lang="en-GB" sz="1600" dirty="0">
                <a:latin typeface="Helvetica Neue" panose="02000503000000020004" pitchFamily="2" charset="0"/>
              </a:rPr>
              <a:t>A</a:t>
            </a:r>
            <a:r>
              <a:rPr lang="en-GB" sz="1600" dirty="0">
                <a:effectLst/>
                <a:latin typeface="Helvetica Neue" panose="02000503000000020004" pitchFamily="2" charset="0"/>
              </a:rPr>
              <a:t>t least 4 weeks in which we have increased by a factor of 1.2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55108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10-34F8-99D7-FB2F-0E9E501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Incidence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1118-A0B0-7BF7-CDA5-CCEB58D1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Incidence= (New Cases) / (Population x Timeframe)</a:t>
            </a:r>
          </a:p>
          <a:p>
            <a:endParaRPr lang="en-DE" dirty="0"/>
          </a:p>
          <a:p>
            <a:r>
              <a:rPr lang="en-DE" dirty="0"/>
              <a:t>7-day incidence rate </a:t>
            </a:r>
            <a:r>
              <a:rPr lang="en-GB" dirty="0"/>
              <a:t>per 100,000</a:t>
            </a:r>
          </a:p>
          <a:p>
            <a:pPr lvl="1"/>
            <a:r>
              <a:rPr lang="en-GB" dirty="0"/>
              <a:t>Cases in 7 days /  Population x 100000</a:t>
            </a:r>
          </a:p>
          <a:p>
            <a:pPr lvl="1"/>
            <a:endParaRPr lang="en-GB" dirty="0"/>
          </a:p>
          <a:p>
            <a:pPr marL="342900" lvl="1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1C9E-D3B1-2D41-8683-57688683A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46</a:t>
            </a:fld>
            <a:endParaRPr lang="en-US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8643D-ED1E-B29B-DFD1-BBBEA5D9517C}"/>
              </a:ext>
            </a:extLst>
          </p:cNvPr>
          <p:cNvSpPr txBox="1"/>
          <p:nvPr/>
        </p:nvSpPr>
        <p:spPr>
          <a:xfrm>
            <a:off x="5404757" y="3118757"/>
            <a:ext cx="30246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Calculated</a:t>
            </a:r>
            <a:r>
              <a:rPr lang="en-DE" dirty="0"/>
              <a:t> from the original table: </a:t>
            </a:r>
            <a:r>
              <a:rPr lang="en-GB" dirty="0" err="1"/>
              <a:t>Fallzahlen_Kum_Tab_Archiv.xlsx</a:t>
            </a:r>
            <a:endParaRPr lang="en-GB" dirty="0"/>
          </a:p>
          <a:p>
            <a:endParaRPr lang="en-GB" dirty="0"/>
          </a:p>
          <a:p>
            <a:r>
              <a:rPr lang="en-GB" dirty="0"/>
              <a:t>(https://</a:t>
            </a:r>
            <a:r>
              <a:rPr lang="en-GB" dirty="0" err="1"/>
              <a:t>www.rki.de</a:t>
            </a:r>
            <a:r>
              <a:rPr lang="en-GB" dirty="0"/>
              <a:t>/DE/Content/</a:t>
            </a:r>
            <a:r>
              <a:rPr lang="en-GB" dirty="0" err="1"/>
              <a:t>InfAZ</a:t>
            </a:r>
            <a:r>
              <a:rPr lang="en-GB" dirty="0"/>
              <a:t>/N/</a:t>
            </a:r>
            <a:r>
              <a:rPr lang="en-GB" dirty="0" err="1"/>
              <a:t>Neuartiges_Coronavirus</a:t>
            </a:r>
            <a:r>
              <a:rPr lang="en-GB" dirty="0"/>
              <a:t>/</a:t>
            </a:r>
            <a:r>
              <a:rPr lang="en-GB" dirty="0" err="1"/>
              <a:t>Daten</a:t>
            </a:r>
            <a:r>
              <a:rPr lang="en-GB" dirty="0"/>
              <a:t>/</a:t>
            </a:r>
            <a:r>
              <a:rPr lang="en-GB" dirty="0" err="1"/>
              <a:t>Inzidenz-Tabellen.html?nn</a:t>
            </a:r>
            <a:r>
              <a:rPr lang="en-GB" dirty="0"/>
              <a:t>=2386228)</a:t>
            </a:r>
            <a:endParaRPr lang="en-DE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52A35A4-6076-D50E-8C93-7401A85BB500}"/>
              </a:ext>
            </a:extLst>
          </p:cNvPr>
          <p:cNvSpPr/>
          <p:nvPr/>
        </p:nvSpPr>
        <p:spPr bwMode="auto">
          <a:xfrm>
            <a:off x="5113450" y="3233057"/>
            <a:ext cx="307636" cy="195943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BABE5D-A393-2779-37A7-CC2A524E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21217"/>
              </p:ext>
            </p:extLst>
          </p:nvPr>
        </p:nvGraphicFramePr>
        <p:xfrm>
          <a:off x="768747" y="2636395"/>
          <a:ext cx="4199050" cy="306768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383971">
                  <a:extLst>
                    <a:ext uri="{9D8B030D-6E8A-4147-A177-3AD203B41FA5}">
                      <a16:colId xmlns:a16="http://schemas.microsoft.com/office/drawing/2014/main" val="3425687928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522412921"/>
                    </a:ext>
                  </a:extLst>
                </a:gridCol>
                <a:gridCol w="933336">
                  <a:extLst>
                    <a:ext uri="{9D8B030D-6E8A-4147-A177-3AD203B41FA5}">
                      <a16:colId xmlns:a16="http://schemas.microsoft.com/office/drawing/2014/main" val="30816993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Berlin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Population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Percentage in Berlin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49134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Charlottenburg-Wilmersdorf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334401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0.091130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0135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Friedrichshain-Kreuzberg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effectLst/>
                        </a:rPr>
                        <a:t>282059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0.076866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01000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Lichtenberg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286522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effectLst/>
                        </a:rPr>
                        <a:t>0.078082 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1129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Marzahn-Hellersdorf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262967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0.071663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97997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Mitte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375238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0.102259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7555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Neukölln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321123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0.087512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059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Pankow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398036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0.108472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77812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Reinickendorf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259689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0.070770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6577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Spandau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239019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0.065137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4078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Steglitz-Zehlendorf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302177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0.082348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31356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Tempelhof-Schöneberg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341772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0.093139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1072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Treptow-Köpenick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266488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effectLst/>
                        </a:rPr>
                        <a:t>0.072623 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91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88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Modelling-Short Range Public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105400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Short Range Public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1.5058163562686924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94.0877277719395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 3, 10, 30, 55,75]</a:t>
            </a:r>
          </a:p>
          <a:p>
            <a:r>
              <a:rPr lang="en-GB" dirty="0"/>
              <a:t>Largest distance=1000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11977"/>
              </p:ext>
            </p:extLst>
          </p:nvPr>
        </p:nvGraphicFramePr>
        <p:xfrm>
          <a:off x="609600" y="1453743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8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Modelling-Bike in MiD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105400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Short Range Public in MiD 2017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</a:t>
            </a:r>
          </a:p>
          <a:p>
            <a:pPr lvl="1"/>
            <a:r>
              <a:rPr lang="en-DE" dirty="0"/>
              <a:t>3.288817073050719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2794.392094461695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=[1,3,5,7,10,30,55,70,100,150]</a:t>
            </a:r>
          </a:p>
          <a:p>
            <a:r>
              <a:rPr lang="en-GB" dirty="0"/>
              <a:t>Largest distance=200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5976"/>
              </p:ext>
            </p:extLst>
          </p:nvPr>
        </p:nvGraphicFramePr>
        <p:xfrm>
          <a:off x="609600" y="1453743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3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Modelling-Auto Driver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4.735972294671592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79207.5322810473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=[ 10, 55, 100, 300,700,1000,5000,7000]</a:t>
            </a:r>
          </a:p>
          <a:p>
            <a:r>
              <a:rPr lang="en-GB" dirty="0"/>
              <a:t>Largest distance=10000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7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70520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482371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Modelling-Short Range Public in Nhts17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198257" cy="5105400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Short Range Public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dirty="0"/>
              <a:t>4.626965372099182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dirty="0"/>
              <a:t>6814.1343928215965</a:t>
            </a:r>
          </a:p>
          <a:p>
            <a:pPr lvl="1"/>
            <a:endParaRPr lang="en-DE" dirty="0"/>
          </a:p>
          <a:p>
            <a:r>
              <a:rPr lang="en-GB" dirty="0" err="1"/>
              <a:t>messpt</a:t>
            </a:r>
            <a:r>
              <a:rPr lang="en-GB" dirty="0"/>
              <a:t>=[ 10, 55, 100, 300,700,1000,5000,7000]</a:t>
            </a:r>
          </a:p>
          <a:p>
            <a:r>
              <a:rPr lang="en-GB" dirty="0"/>
              <a:t>Largest distance=10000</a:t>
            </a:r>
            <a:endParaRPr lang="en-DE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8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41363"/>
              </p:ext>
            </p:extLst>
          </p:nvPr>
        </p:nvGraphicFramePr>
        <p:xfrm>
          <a:off x="609600" y="1353457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6" cy="44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55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Modelling-Short Range in Nhts17-New Params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fontScale="92500" lnSpcReduction="10000"/>
          </a:bodyPr>
          <a:lstStyle/>
          <a:p>
            <a:r>
              <a:rPr lang="en-DE" dirty="0"/>
              <a:t>Auto Driver in Nhts17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sz="1800" dirty="0"/>
          </a:p>
          <a:p>
            <a:r>
              <a:rPr lang="en-DE" sz="1800" dirty="0"/>
              <a:t>Best fit error:</a:t>
            </a:r>
          </a:p>
          <a:p>
            <a:pPr lvl="1"/>
            <a:r>
              <a:rPr lang="en-DE" sz="1600" dirty="0"/>
              <a:t>7.13150404698985</a:t>
            </a:r>
          </a:p>
          <a:p>
            <a:r>
              <a:rPr lang="en-DE" sz="1800" dirty="0"/>
              <a:t>Worst fit error</a:t>
            </a:r>
          </a:p>
          <a:p>
            <a:pPr lvl="1"/>
            <a:r>
              <a:rPr lang="en-DE" sz="1600" dirty="0"/>
              <a:t>8828.427163972436</a:t>
            </a:r>
          </a:p>
          <a:p>
            <a:pPr lvl="1"/>
            <a:endParaRPr lang="en-DE" sz="1600" dirty="0"/>
          </a:p>
          <a:p>
            <a:r>
              <a:rPr lang="en-GB" sz="1600" dirty="0" err="1"/>
              <a:t>p_range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(0.01, 0.95, 0.03)</a:t>
            </a:r>
          </a:p>
          <a:p>
            <a:r>
              <a:rPr lang="en-GB" sz="1600" dirty="0" err="1"/>
              <a:t>eps_range</a:t>
            </a:r>
            <a:r>
              <a:rPr lang="en-GB" sz="1600" dirty="0"/>
              <a:t>=</a:t>
            </a:r>
            <a:r>
              <a:rPr lang="en-GB" sz="1600" dirty="0" err="1"/>
              <a:t>np.arange</a:t>
            </a:r>
            <a:r>
              <a:rPr lang="en-GB" sz="1600" dirty="0"/>
              <a:t>(0.1,2,0.03)</a:t>
            </a:r>
          </a:p>
          <a:p>
            <a:r>
              <a:rPr lang="en-GB" sz="1600" dirty="0" err="1"/>
              <a:t>Messpt</a:t>
            </a:r>
            <a:r>
              <a:rPr lang="en-GB" sz="1600" dirty="0"/>
              <a:t>= [1,3,5,7,10, 30, 55, 70,100, 300,500,700,1000,5000,7000]</a:t>
            </a:r>
          </a:p>
          <a:p>
            <a:r>
              <a:rPr lang="en-GB" sz="1600" dirty="0"/>
              <a:t>Largest distance=10000</a:t>
            </a:r>
            <a:endParaRPr lang="en-DE" sz="1600" dirty="0"/>
          </a:p>
          <a:p>
            <a:pPr lvl="1"/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9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38029"/>
              </p:ext>
            </p:extLst>
          </p:nvPr>
        </p:nvGraphicFramePr>
        <p:xfrm>
          <a:off x="685800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6" cy="44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65417"/>
      </p:ext>
    </p:extLst>
  </p:cSld>
  <p:clrMapOvr>
    <a:masterClrMapping/>
  </p:clrMapOvr>
</p:sld>
</file>

<file path=ppt/theme/theme1.xml><?xml version="1.0" encoding="utf-8"?>
<a:theme xmlns:a="http://schemas.openxmlformats.org/drawingml/2006/main" name="2018_style_fg_inet">
  <a:themeElements>
    <a:clrScheme name="Benutzerdefiniert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C00000"/>
      </a:accent5>
      <a:accent6>
        <a:srgbClr val="9C6A6A"/>
      </a:accent6>
      <a:hlink>
        <a:srgbClr val="2998E3"/>
      </a:hlink>
      <a:folHlink>
        <a:srgbClr val="7F723D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20170425" id="{2BA1FBC9-8866-485D-B6C5-88C03867F7A5}" vid="{4F5841B1-4720-44B7-9A87-65925CBD85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27749</TotalTime>
  <Words>3274</Words>
  <Application>Microsoft Macintosh PowerPoint</Application>
  <PresentationFormat>On-screen Show (4:3)</PresentationFormat>
  <Paragraphs>1296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等线</vt:lpstr>
      <vt:lpstr>Arial</vt:lpstr>
      <vt:lpstr>Arial Rounded MT Bold</vt:lpstr>
      <vt:lpstr>Helvetica Neue</vt:lpstr>
      <vt:lpstr>Segoe UI</vt:lpstr>
      <vt:lpstr>Times New Roman</vt:lpstr>
      <vt:lpstr>Wingdings</vt:lpstr>
      <vt:lpstr>Wingdings 3</vt:lpstr>
      <vt:lpstr>2018_style_fg_inet</vt:lpstr>
      <vt:lpstr>Analysis in Mobility Dataset</vt:lpstr>
      <vt:lpstr>Dataset</vt:lpstr>
      <vt:lpstr>CCDF of both datasets</vt:lpstr>
      <vt:lpstr>Modelling-Auto Driver in MiD 2017</vt:lpstr>
      <vt:lpstr>Modelling-Short Range Public in MiD 2017</vt:lpstr>
      <vt:lpstr>Modelling-Bike in MiD 2017</vt:lpstr>
      <vt:lpstr>Modelling-Auto Driver in Nhts17</vt:lpstr>
      <vt:lpstr>Modelling-Short Range Public in Nhts17</vt:lpstr>
      <vt:lpstr>Modelling-Short Range in Nhts17-New Params Selected</vt:lpstr>
      <vt:lpstr>Modelling-Short Range in Nhts17-New Params Selected-New Error function</vt:lpstr>
      <vt:lpstr>Modelling-Short Range in Nhts17-New Params Selected-New Error function- p can be 0</vt:lpstr>
      <vt:lpstr>Modelling-Bike in Nhts17</vt:lpstr>
      <vt:lpstr>Questions</vt:lpstr>
      <vt:lpstr>Re-modelling of data over 10km  Especially for the long distance transport modes</vt:lpstr>
      <vt:lpstr>Modelling-Short Range in Nhts17-New Params Selected-New Error function- p can be 0-modelling over 10km</vt:lpstr>
      <vt:lpstr>Modelling-Short Range in Nhts17-New Params Selected-New Error function- p can be 0-modelling over 10km</vt:lpstr>
      <vt:lpstr>Modelling-Short Range in Nhts17-New Params Selected-New Error function- p can be 0-modelling over 10km</vt:lpstr>
      <vt:lpstr>Refine Best Fit-Short Range in Nhts17-modelling between 10~1000km</vt:lpstr>
      <vt:lpstr>Refine Best Fit-Short Range in Nhts17-modelling between 10~1000km</vt:lpstr>
      <vt:lpstr>Refine Best Fit-Short Range in Nhts17-modelling between 10~1000km</vt:lpstr>
      <vt:lpstr>Modelling of Long Range Data  </vt:lpstr>
      <vt:lpstr>Re-modelling-Long Range Public in MiD 2017</vt:lpstr>
      <vt:lpstr>Refine Params-Long Range Public in MiD 2017</vt:lpstr>
      <vt:lpstr>Re-modelling-Long Range Public in Nhts17</vt:lpstr>
      <vt:lpstr>Refine Params-Long Range Public in Nhts17</vt:lpstr>
      <vt:lpstr>Refine Params-Long Range Public in Nhts17 different alpha </vt:lpstr>
      <vt:lpstr>Long Range Public in MiD 2017 Limited range distances(10km~900km) selected for modelling</vt:lpstr>
      <vt:lpstr>Long Range Public in MiD 2017 Limited range distances(10km~800km) selected for modelling</vt:lpstr>
      <vt:lpstr>Refine params-Long Range Public in MiD 2017 Limited range distances(10km~800km) selected for modelling</vt:lpstr>
      <vt:lpstr>Long Range Public in Nhts17 Limited range distances(50km~10000km) selected for modelling</vt:lpstr>
      <vt:lpstr>Long Range Public in Nhts17 Limited range distances(100km~10000km) selected for modelling</vt:lpstr>
      <vt:lpstr>Long Range Public in Nhts17 Limited range distances(200km~10000km) selected for modelling</vt:lpstr>
      <vt:lpstr>Long Range Public in Nhts17 Limited range distances(200km~5000km) selected for modelling</vt:lpstr>
      <vt:lpstr>Refine params-Long Range Public in MiD 2017 Limited range distances(10km~800km) selected for modelling</vt:lpstr>
      <vt:lpstr>Refine params-Long Range Public in MiD 2017 Limited range distances(10km~800km) selected for modelling</vt:lpstr>
      <vt:lpstr>Long Range Public in Nhts17 Limited range distances(200km~5000km) selected for modelling</vt:lpstr>
      <vt:lpstr>Long Range Public in Nhts17 Limited range distances(200km~5000km) selected for modelling</vt:lpstr>
      <vt:lpstr>Covid 19</vt:lpstr>
      <vt:lpstr>Coloring-LK Ahrweiler</vt:lpstr>
      <vt:lpstr>Coloring-LK Ahrweiler</vt:lpstr>
      <vt:lpstr>Coloring-LK Ahrweiler</vt:lpstr>
      <vt:lpstr>Coloring-LK Ahrweiler</vt:lpstr>
      <vt:lpstr>Coloring-LK Ahrweiler</vt:lpstr>
      <vt:lpstr>Coloring-LK Ahrweiler</vt:lpstr>
      <vt:lpstr>Coloring-LK Ahrweiler</vt:lpstr>
      <vt:lpstr>Incidence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Meeting  16.10.2018</dc:title>
  <dc:creator>Susanna Schwarzmann</dc:creator>
  <cp:lastModifiedBy>Liu Huiran</cp:lastModifiedBy>
  <cp:revision>54</cp:revision>
  <dcterms:created xsi:type="dcterms:W3CDTF">2018-10-16T13:16:34Z</dcterms:created>
  <dcterms:modified xsi:type="dcterms:W3CDTF">2023-02-01T05:07:37Z</dcterms:modified>
</cp:coreProperties>
</file>