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  <p:sldId id="286" r:id="rId3"/>
    <p:sldId id="287" r:id="rId4"/>
    <p:sldId id="348" r:id="rId5"/>
    <p:sldId id="344" r:id="rId6"/>
    <p:sldId id="349" r:id="rId7"/>
    <p:sldId id="353" r:id="rId8"/>
    <p:sldId id="350" r:id="rId9"/>
    <p:sldId id="351" r:id="rId10"/>
    <p:sldId id="352" r:id="rId11"/>
    <p:sldId id="357" r:id="rId12"/>
    <p:sldId id="360" r:id="rId13"/>
    <p:sldId id="354" r:id="rId14"/>
    <p:sldId id="361" r:id="rId15"/>
    <p:sldId id="363" r:id="rId16"/>
    <p:sldId id="364" r:id="rId17"/>
    <p:sldId id="365" r:id="rId18"/>
    <p:sldId id="366" r:id="rId19"/>
    <p:sldId id="367" r:id="rId20"/>
    <p:sldId id="372" r:id="rId21"/>
    <p:sldId id="368" r:id="rId22"/>
    <p:sldId id="370" r:id="rId23"/>
    <p:sldId id="371" r:id="rId24"/>
    <p:sldId id="373" r:id="rId25"/>
    <p:sldId id="374" r:id="rId26"/>
    <p:sldId id="376" r:id="rId27"/>
    <p:sldId id="375" r:id="rId28"/>
    <p:sldId id="378" r:id="rId29"/>
    <p:sldId id="379" r:id="rId30"/>
    <p:sldId id="377" r:id="rId31"/>
    <p:sldId id="380" r:id="rId32"/>
    <p:sldId id="382" r:id="rId33"/>
    <p:sldId id="381" r:id="rId34"/>
    <p:sldId id="383" r:id="rId35"/>
    <p:sldId id="384" r:id="rId36"/>
    <p:sldId id="385" r:id="rId37"/>
    <p:sldId id="386" r:id="rId38"/>
    <p:sldId id="359" r:id="rId39"/>
    <p:sldId id="346" r:id="rId40"/>
    <p:sldId id="340" r:id="rId41"/>
    <p:sldId id="343" r:id="rId42"/>
    <p:sldId id="310" r:id="rId43"/>
    <p:sldId id="341" r:id="rId44"/>
    <p:sldId id="342" r:id="rId45"/>
    <p:sldId id="314" r:id="rId46"/>
    <p:sldId id="347" r:id="rId47"/>
    <p:sldId id="328" r:id="rId48"/>
    <p:sldId id="333" r:id="rId49"/>
    <p:sldId id="304" r:id="rId50"/>
    <p:sldId id="307" r:id="rId51"/>
    <p:sldId id="308" r:id="rId52"/>
    <p:sldId id="305" r:id="rId53"/>
    <p:sldId id="325" r:id="rId54"/>
    <p:sldId id="326" r:id="rId55"/>
    <p:sldId id="327" r:id="rId56"/>
    <p:sldId id="330" r:id="rId57"/>
    <p:sldId id="336" r:id="rId5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na Schwarzmann" initials="SS" lastIdx="1" clrIdx="0">
    <p:extLst>
      <p:ext uri="{19B8F6BF-5375-455C-9EA6-DF929625EA0E}">
        <p15:presenceInfo xmlns:p15="http://schemas.microsoft.com/office/powerpoint/2012/main" userId="7a9972c54b8b27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25" autoAdjust="0"/>
    <p:restoredTop sz="94660"/>
  </p:normalViewPr>
  <p:slideViewPr>
    <p:cSldViewPr snapToGrid="0">
      <p:cViewPr>
        <p:scale>
          <a:sx n="90" d="100"/>
          <a:sy n="90" d="100"/>
        </p:scale>
        <p:origin x="1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66713" y="1960563"/>
            <a:ext cx="8410575" cy="1828800"/>
          </a:xfrm>
        </p:spPr>
        <p:txBody>
          <a:bodyPr/>
          <a:lstStyle>
            <a:lvl1pPr>
              <a:defRPr sz="3000"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181253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71600" y="4149725"/>
            <a:ext cx="6400800" cy="4064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Font typeface="Wingdings 3" pitchFamily="18" charset="2"/>
              <a:buNone/>
              <a:defRPr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author name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966B054-2E18-4D45-A9BF-AF1B6A27D575}"/>
              </a:ext>
            </a:extLst>
          </p:cNvPr>
          <p:cNvSpPr/>
          <p:nvPr userDrawn="1"/>
        </p:nvSpPr>
        <p:spPr bwMode="auto">
          <a:xfrm>
            <a:off x="-6056" y="477000"/>
            <a:ext cx="9150056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5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pic>
        <p:nvPicPr>
          <p:cNvPr id="2053" name="Picture 5" descr="https://lh6.googleusercontent.com/rKIgDqljPDAy-NpINIMYeqCwZ7FsyYc_oxt0BvFjWFgYpVsiqvCzHki5TqeoOmHe2xQCE2--v0oVe2EBotjxfGOvZVwkp-7U1NQP7VSIg_zqR5GWaYIEe5NVJmBtFJ89Pzkp8HvzQQM">
            <a:extLst>
              <a:ext uri="{FF2B5EF4-FFF2-40B4-BE49-F238E27FC236}">
                <a16:creationId xmlns:a16="http://schemas.microsoft.com/office/drawing/2014/main" id="{C553B658-1E0D-4C0F-8A93-0B0705FC80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1" y="566591"/>
            <a:ext cx="1138043" cy="63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s://lh5.googleusercontent.com/2oVeLtpUWPFSe175hMP5mDQ1n-i4YgKaYYKNSmk7cDHmm5sapY-dxQMeij09Ki2ZZUkamxMygZ1j7I-6U-uGZdBdOojiI_0G9Y1PstWutf8leDHbMqEClAOko09Od9WZiMMcyJD-PCs">
            <a:extLst>
              <a:ext uri="{FF2B5EF4-FFF2-40B4-BE49-F238E27FC236}">
                <a16:creationId xmlns:a16="http://schemas.microsoft.com/office/drawing/2014/main" id="{E7B3B1FE-F55B-437D-BC6C-C39619DC2C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000" y="400286"/>
            <a:ext cx="969000" cy="96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67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>
            <a:extLst>
              <a:ext uri="{FF2B5EF4-FFF2-40B4-BE49-F238E27FC236}">
                <a16:creationId xmlns:a16="http://schemas.microsoft.com/office/drawing/2014/main" id="{5DBC8CDE-0D2E-2B46-98B0-18E71EAC5D4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9750" y="666750"/>
            <a:ext cx="8008938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001000" cy="51054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1pPr>
            <a:lvl2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2pPr>
            <a:lvl3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3pPr>
            <a:lvl4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 lang="de-DE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ct val="0"/>
              </a:spcAft>
              <a:defRPr lang="de-DE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oliennummernplatzhalter 7">
            <a:extLst>
              <a:ext uri="{FF2B5EF4-FFF2-40B4-BE49-F238E27FC236}">
                <a16:creationId xmlns:a16="http://schemas.microsoft.com/office/drawing/2014/main" id="{2CFE5829-3AC1-5447-A86F-8391C4BA69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D7AA2-DC10-7C40-BE93-1CFAEDE49800}" type="slidenum">
              <a:rPr lang="en-US" altLang="de-DE"/>
              <a:pPr>
                <a:defRPr/>
              </a:pPr>
              <a:t>‹#›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95575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470" y="30163"/>
            <a:ext cx="7993063" cy="64611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07" y="708026"/>
            <a:ext cx="9144000" cy="183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tIns="108000" bIns="108000"/>
          <a:lstStyle>
            <a:lvl1pPr>
              <a:buClr>
                <a:schemeClr val="accent5"/>
              </a:buClr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E1487-3696-4DFF-AE4A-DA8B688B28E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-2207" y="2545228"/>
            <a:ext cx="9144000" cy="183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tIns="108000" bIns="108000">
            <a:noAutofit/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lang="de-DE" sz="1500" dirty="0" smtClean="0">
                <a:solidFill>
                  <a:srgbClr val="4D4D4D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lang="de-DE" sz="1500" dirty="0" smtClean="0">
                <a:solidFill>
                  <a:srgbClr val="4D4D4D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lang="de-DE" sz="1500" dirty="0" smtClean="0">
                <a:solidFill>
                  <a:srgbClr val="4D4D4D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lang="de-DE" sz="1500" dirty="0" smtClean="0">
                <a:solidFill>
                  <a:srgbClr val="4D4D4D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ct val="0"/>
              </a:spcAft>
              <a:defRPr lang="de-DE" sz="1500" dirty="0">
                <a:solidFill>
                  <a:srgbClr val="4D4D4D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-2207" y="4382430"/>
            <a:ext cx="9144000" cy="183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tIns="108000" bIns="108000"/>
          <a:lstStyle>
            <a:lvl1pPr>
              <a:buClr>
                <a:schemeClr val="accent6">
                  <a:lumMod val="75000"/>
                </a:schemeClr>
              </a:buClr>
              <a:defRPr/>
            </a:lvl1pPr>
            <a:lvl2pPr>
              <a:buClr>
                <a:schemeClr val="accent6">
                  <a:lumMod val="75000"/>
                </a:schemeClr>
              </a:buClr>
              <a:defRPr/>
            </a:lvl2pPr>
            <a:lvl3pPr>
              <a:buClr>
                <a:schemeClr val="accent6">
                  <a:lumMod val="75000"/>
                </a:schemeClr>
              </a:buClr>
              <a:defRPr/>
            </a:lvl3pPr>
            <a:lvl4pPr>
              <a:buClr>
                <a:schemeClr val="accent6">
                  <a:lumMod val="75000"/>
                </a:schemeClr>
              </a:buClr>
              <a:defRPr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073150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45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orient="horz" pos="392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48D2AA6E-10EF-0745-87D9-21B75138AD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01B40-1898-D849-8BB5-46C7DE27326F}" type="slidenum">
              <a:rPr lang="en-US" altLang="de-DE"/>
              <a:pPr>
                <a:defRPr/>
              </a:pPr>
              <a:t>‹#›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58644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56" name="Rectangle 32"/>
          <p:cNvSpPr>
            <a:spLocks noChangeArrowheads="1"/>
          </p:cNvSpPr>
          <p:nvPr userDrawn="1"/>
        </p:nvSpPr>
        <p:spPr bwMode="auto">
          <a:xfrm>
            <a:off x="611188" y="6237288"/>
            <a:ext cx="8532812" cy="6207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90980"/>
                  <a:invGamma/>
                </a:schemeClr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de-DE" sz="135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5470" y="30163"/>
            <a:ext cx="79930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Klicken</a:t>
            </a:r>
            <a:r>
              <a:rPr lang="en-GB" dirty="0"/>
              <a:t> um das </a:t>
            </a:r>
            <a:r>
              <a:rPr lang="en-GB" dirty="0" err="1"/>
              <a:t>Titelformat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567531" y="914400"/>
            <a:ext cx="8008938" cy="5151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7200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216E1487-3696-4DFF-AE4A-DA8B688B28E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https://lh5.googleusercontent.com/2oVeLtpUWPFSe175hMP5mDQ1n-i4YgKaYYKNSmk7cDHmm5sapY-dxQMeij09Ki2ZZUkamxMygZ1j7I-6U-uGZdBdOojiI_0G9Y1PstWutf8leDHbMqEClAOko09Od9WZiMMcyJD-PCs">
            <a:extLst>
              <a:ext uri="{FF2B5EF4-FFF2-40B4-BE49-F238E27FC236}">
                <a16:creationId xmlns:a16="http://schemas.microsoft.com/office/drawing/2014/main" id="{117CFD0F-D2E3-455A-B58A-53B300B548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384" y="6202611"/>
            <a:ext cx="665616" cy="66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rKIgDqljPDAy-NpINIMYeqCwZ7FsyYc_oxt0BvFjWFgYpVsiqvCzHki5TqeoOmHe2xQCE2--v0oVe2EBotjxfGOvZVwkp-7U1NQP7VSIg_zqR5GWaYIEe5NVJmBtFJ89Pzkp8HvzQQM">
            <a:extLst>
              <a:ext uri="{FF2B5EF4-FFF2-40B4-BE49-F238E27FC236}">
                <a16:creationId xmlns:a16="http://schemas.microsoft.com/office/drawing/2014/main" id="{0D139161-9665-429F-96FD-F7F01DBD32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84" y="6290101"/>
            <a:ext cx="877495" cy="49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29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C00000"/>
          </a:solidFill>
          <a:latin typeface="Segoe UI" pitchFamily="34" charset="0"/>
          <a:ea typeface="+mj-ea"/>
          <a:cs typeface="Segoe U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063D79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063D79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063D79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063D79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063D79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063D79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063D79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063D79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SzPct val="80000"/>
        <a:buFont typeface="Wingdings 3" pitchFamily="18" charset="2"/>
        <a:buChar char="u"/>
        <a:defRPr lang="en-GB" sz="1500" dirty="0" smtClean="0">
          <a:solidFill>
            <a:srgbClr val="4D4D4D"/>
          </a:solidFill>
          <a:latin typeface="Segoe UI" pitchFamily="34" charset="0"/>
          <a:ea typeface="+mn-ea"/>
          <a:cs typeface="Segoe UI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SzPct val="100000"/>
        <a:buFont typeface="Wingdings" pitchFamily="2" charset="2"/>
        <a:buChar char="§"/>
        <a:defRPr lang="en-GB" sz="1500" dirty="0" smtClean="0">
          <a:solidFill>
            <a:srgbClr val="4D4D4D"/>
          </a:solidFill>
          <a:latin typeface="Segoe UI" pitchFamily="34" charset="0"/>
          <a:cs typeface="Segoe UI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Char char="–"/>
        <a:defRPr lang="en-GB" sz="1500" dirty="0" smtClean="0">
          <a:solidFill>
            <a:srgbClr val="4D4D4D"/>
          </a:solidFill>
          <a:latin typeface="Segoe UI" pitchFamily="34" charset="0"/>
          <a:cs typeface="Segoe UI" pitchFamily="34" charset="0"/>
        </a:defRPr>
      </a:lvl3pPr>
      <a:lvl4pPr marL="1171575" indent="-171450" algn="l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Char char="•"/>
        <a:defRPr lang="en-GB" sz="1500" dirty="0" smtClean="0">
          <a:solidFill>
            <a:srgbClr val="4D4D4D"/>
          </a:solidFill>
          <a:latin typeface="Segoe UI" pitchFamily="34" charset="0"/>
          <a:cs typeface="Segoe UI" pitchFamily="34" charset="0"/>
        </a:defRPr>
      </a:lvl4pPr>
      <a:lvl5pPr marL="1485900" indent="-171450" algn="l" rtl="0" eaLnBrk="1" fontAlgn="base" hangingPunct="1">
        <a:spcBef>
          <a:spcPct val="20000"/>
        </a:spcBef>
        <a:spcAft>
          <a:spcPct val="0"/>
        </a:spcAft>
        <a:buChar char=" "/>
        <a:defRPr lang="en-GB" sz="1500" dirty="0" smtClean="0">
          <a:solidFill>
            <a:srgbClr val="4D4D4D"/>
          </a:solidFill>
          <a:latin typeface="Segoe UI" pitchFamily="34" charset="0"/>
          <a:cs typeface="Segoe UI" pitchFamily="34" charset="0"/>
        </a:defRPr>
      </a:lvl5pPr>
      <a:lvl6pPr marL="1828800" indent="-171450" algn="l" rtl="0" eaLnBrk="1" fontAlgn="base" hangingPunct="1">
        <a:spcBef>
          <a:spcPct val="20000"/>
        </a:spcBef>
        <a:spcAft>
          <a:spcPct val="0"/>
        </a:spcAft>
        <a:buChar char=" "/>
        <a:defRPr sz="1500">
          <a:solidFill>
            <a:srgbClr val="4D4D4D"/>
          </a:solidFill>
          <a:latin typeface="+mn-lt"/>
        </a:defRPr>
      </a:lvl6pPr>
      <a:lvl7pPr marL="2171700" indent="-171450" algn="l" rtl="0" eaLnBrk="1" fontAlgn="base" hangingPunct="1">
        <a:spcBef>
          <a:spcPct val="20000"/>
        </a:spcBef>
        <a:spcAft>
          <a:spcPct val="0"/>
        </a:spcAft>
        <a:buChar char=" "/>
        <a:defRPr sz="1500">
          <a:solidFill>
            <a:srgbClr val="4D4D4D"/>
          </a:solidFill>
          <a:latin typeface="+mn-lt"/>
        </a:defRPr>
      </a:lvl7pPr>
      <a:lvl8pPr marL="2514600" indent="-171450" algn="l" rtl="0" eaLnBrk="1" fontAlgn="base" hangingPunct="1">
        <a:spcBef>
          <a:spcPct val="20000"/>
        </a:spcBef>
        <a:spcAft>
          <a:spcPct val="0"/>
        </a:spcAft>
        <a:buChar char=" "/>
        <a:defRPr sz="1500">
          <a:solidFill>
            <a:srgbClr val="4D4D4D"/>
          </a:solidFill>
          <a:latin typeface="+mn-lt"/>
        </a:defRPr>
      </a:lvl8pPr>
      <a:lvl9pPr marL="2857500" indent="-171450" algn="l" rtl="0" eaLnBrk="1" fontAlgn="base" hangingPunct="1">
        <a:spcBef>
          <a:spcPct val="20000"/>
        </a:spcBef>
        <a:spcAft>
          <a:spcPct val="0"/>
        </a:spcAft>
        <a:buChar char=" "/>
        <a:defRPr sz="15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notebooks/Mobility/CCDF%20Graphs.ipynb#MiD-dat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888/notebooks/Mobility/CCDF%20Graphs.ipynb#MiD-data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62586-54B9-426C-ACA9-F1295FA4C70A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in Mobility Dataset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176A77-A8A1-488B-A031-5A4D3C88E449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5072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000" dirty="0"/>
              <a:t>Long Range in Nhts17 between </a:t>
            </a:r>
            <a:br>
              <a:rPr lang="en-DE" sz="2000" dirty="0"/>
            </a:br>
            <a:r>
              <a:rPr lang="en-US" altLang="zh-CN" sz="2000" dirty="0"/>
              <a:t>200</a:t>
            </a:r>
            <a:r>
              <a:rPr lang="en-DE" sz="2000" dirty="0"/>
              <a:t>~</a:t>
            </a:r>
            <a:r>
              <a:rPr lang="en-US" altLang="zh-CN" sz="2000" dirty="0"/>
              <a:t>5</a:t>
            </a:r>
            <a:r>
              <a:rPr lang="en-DE" sz="2000" dirty="0"/>
              <a:t>000km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399"/>
            <a:ext cx="3719286" cy="5441953"/>
          </a:xfrm>
        </p:spPr>
        <p:txBody>
          <a:bodyPr>
            <a:normAutofit/>
          </a:bodyPr>
          <a:lstStyle/>
          <a:p>
            <a:r>
              <a:rPr lang="en-GB" sz="1400" dirty="0"/>
              <a:t>D</a:t>
            </a:r>
            <a:r>
              <a:rPr lang="en-DE" sz="1400" dirty="0"/>
              <a:t>atasize=1698</a:t>
            </a:r>
          </a:p>
          <a:p>
            <a:endParaRPr lang="en-DE" sz="1400" dirty="0"/>
          </a:p>
          <a:p>
            <a:endParaRPr lang="en-DE" sz="1400" dirty="0"/>
          </a:p>
          <a:p>
            <a:endParaRPr lang="en-DE" sz="1400" dirty="0"/>
          </a:p>
          <a:p>
            <a:endParaRPr lang="en-DE" sz="1400" dirty="0"/>
          </a:p>
          <a:p>
            <a:r>
              <a:rPr lang="en-GB" sz="1400" dirty="0"/>
              <a:t>Distance (error): 0.04287572464985327</a:t>
            </a:r>
          </a:p>
          <a:p>
            <a:endParaRPr lang="en-DE" sz="1400" dirty="0"/>
          </a:p>
          <a:p>
            <a:endParaRPr lang="en-DE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10</a:t>
            </a:fld>
            <a:endParaRPr lang="en-US" altLang="de-DE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12BDAEE-C155-C4A2-3095-E0C404B2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795" y="2645678"/>
            <a:ext cx="4496130" cy="355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F107876-F3EE-3F3C-21D5-57F19E753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76914" y="2646441"/>
            <a:ext cx="4481178" cy="355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3B28970-36D5-DA55-6A2F-504837DB7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215829"/>
              </p:ext>
            </p:extLst>
          </p:nvPr>
        </p:nvGraphicFramePr>
        <p:xfrm>
          <a:off x="1885041" y="1254576"/>
          <a:ext cx="5793018" cy="872490"/>
        </p:xfrm>
        <a:graphic>
          <a:graphicData uri="http://schemas.openxmlformats.org/drawingml/2006/table">
            <a:tbl>
              <a:tblPr bandCol="1">
                <a:tableStyleId>{21E4AEA4-8DFA-4A89-87EB-49C32662AFE0}</a:tableStyleId>
              </a:tblPr>
              <a:tblGrid>
                <a:gridCol w="965503">
                  <a:extLst>
                    <a:ext uri="{9D8B030D-6E8A-4147-A177-3AD203B41FA5}">
                      <a16:colId xmlns:a16="http://schemas.microsoft.com/office/drawing/2014/main" val="959401400"/>
                    </a:ext>
                  </a:extLst>
                </a:gridCol>
                <a:gridCol w="965503">
                  <a:extLst>
                    <a:ext uri="{9D8B030D-6E8A-4147-A177-3AD203B41FA5}">
                      <a16:colId xmlns:a16="http://schemas.microsoft.com/office/drawing/2014/main" val="3217913372"/>
                    </a:ext>
                  </a:extLst>
                </a:gridCol>
                <a:gridCol w="965503">
                  <a:extLst>
                    <a:ext uri="{9D8B030D-6E8A-4147-A177-3AD203B41FA5}">
                      <a16:colId xmlns:a16="http://schemas.microsoft.com/office/drawing/2014/main" val="2035199504"/>
                    </a:ext>
                  </a:extLst>
                </a:gridCol>
                <a:gridCol w="965503">
                  <a:extLst>
                    <a:ext uri="{9D8B030D-6E8A-4147-A177-3AD203B41FA5}">
                      <a16:colId xmlns:a16="http://schemas.microsoft.com/office/drawing/2014/main" val="740075582"/>
                    </a:ext>
                  </a:extLst>
                </a:gridCol>
                <a:gridCol w="965503">
                  <a:extLst>
                    <a:ext uri="{9D8B030D-6E8A-4147-A177-3AD203B41FA5}">
                      <a16:colId xmlns:a16="http://schemas.microsoft.com/office/drawing/2014/main" val="2339837115"/>
                    </a:ext>
                  </a:extLst>
                </a:gridCol>
                <a:gridCol w="965503">
                  <a:extLst>
                    <a:ext uri="{9D8B030D-6E8A-4147-A177-3AD203B41FA5}">
                      <a16:colId xmlns:a16="http://schemas.microsoft.com/office/drawing/2014/main" val="2899049111"/>
                    </a:ext>
                  </a:extLst>
                </a:gridCol>
              </a:tblGrid>
              <a:tr h="32305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X1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Y1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1400" dirty="0"/>
                        <a:t>0.8635434716755086</a:t>
                      </a:r>
                      <a:endParaRPr lang="en-DE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C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1400" dirty="0"/>
                        <a:t>31.63333854808154</a:t>
                      </a:r>
                      <a:endParaRPr lang="en-DE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6336159"/>
                  </a:ext>
                </a:extLst>
              </a:tr>
              <a:tr h="32305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X2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Y2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1400" dirty="0"/>
                        <a:t>0.5199707089842467</a:t>
                      </a:r>
                      <a:endParaRPr lang="en-DE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alpha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1400" dirty="0"/>
                        <a:t>0.5794287530055374</a:t>
                      </a:r>
                      <a:endParaRPr lang="en-DE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2097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544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400" dirty="0"/>
              <a:t>Long Range Public in MiD 2017 </a:t>
            </a:r>
            <a:br>
              <a:rPr lang="en-DE" dirty="0"/>
            </a:br>
            <a:r>
              <a:rPr lang="en-DE" sz="1600" dirty="0"/>
              <a:t>Limited range distances(10km~800km) selected for modelling (new)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400"/>
            <a:ext cx="3211286" cy="5441952"/>
          </a:xfrm>
        </p:spPr>
        <p:txBody>
          <a:bodyPr>
            <a:normAutofit fontScale="70000" lnSpcReduction="20000"/>
          </a:bodyPr>
          <a:lstStyle/>
          <a:p>
            <a:r>
              <a:rPr lang="en-DE" dirty="0"/>
              <a:t>Datasize=4129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sz="1600" dirty="0"/>
              <a:t>0.15249471264821887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sz="1600" dirty="0"/>
              <a:t>0.5474726170367411</a:t>
            </a:r>
          </a:p>
          <a:p>
            <a:pPr lvl="1"/>
            <a:endParaRPr lang="en-DE" sz="1600" dirty="0"/>
          </a:p>
          <a:p>
            <a:r>
              <a:rPr lang="en-GB" sz="1700" dirty="0" err="1"/>
              <a:t>eps_range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(0.8,1.2,0.05)</a:t>
            </a:r>
          </a:p>
          <a:p>
            <a:r>
              <a:rPr lang="en-GB" sz="1700" dirty="0" err="1"/>
              <a:t>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(0.7, 0.97, 0.03)</a:t>
            </a:r>
          </a:p>
          <a:p>
            <a:r>
              <a:rPr lang="en-GB" sz="1700" dirty="0" err="1"/>
              <a:t>alp_range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(1.02, 1.3,0.03)</a:t>
            </a:r>
          </a:p>
          <a:p>
            <a:r>
              <a:rPr lang="en-GB" sz="1700" dirty="0"/>
              <a:t>Error: </a:t>
            </a:r>
            <a:r>
              <a:rPr lang="en-US" sz="1700" dirty="0"/>
              <a:t>customized</a:t>
            </a:r>
            <a:endParaRPr lang="en-DE" sz="1600" dirty="0"/>
          </a:p>
          <a:p>
            <a:endParaRPr lang="en-GB" dirty="0"/>
          </a:p>
          <a:p>
            <a:r>
              <a:rPr lang="en-DE" dirty="0"/>
              <a:t>Samples</a:t>
            </a:r>
            <a:r>
              <a:rPr lang="en-DE" sz="1700" dirty="0"/>
              <a:t>:</a:t>
            </a:r>
          </a:p>
          <a:p>
            <a:pPr lvl="1"/>
            <a:r>
              <a:rPr lang="en-GB" sz="1400" dirty="0"/>
              <a:t>M</a:t>
            </a:r>
            <a:r>
              <a:rPr lang="en-DE" sz="1400" dirty="0"/>
              <a:t>odelling(1000), Visualization(10000)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11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024912"/>
              </p:ext>
            </p:extLst>
          </p:nvPr>
        </p:nvGraphicFramePr>
        <p:xfrm>
          <a:off x="609600" y="1272770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1.08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1.29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1519" y="1453743"/>
            <a:ext cx="5635232" cy="446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789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400" dirty="0"/>
              <a:t>Long Range Public in Nhts 2017 </a:t>
            </a:r>
            <a:br>
              <a:rPr lang="en-DE" dirty="0"/>
            </a:br>
            <a:r>
              <a:rPr lang="en-DE" sz="1600" dirty="0"/>
              <a:t>Limited range distances(200km~5000km) selected for modelling (new)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400"/>
            <a:ext cx="3211286" cy="5441952"/>
          </a:xfrm>
        </p:spPr>
        <p:txBody>
          <a:bodyPr>
            <a:normAutofit fontScale="70000" lnSpcReduction="20000"/>
          </a:bodyPr>
          <a:lstStyle/>
          <a:p>
            <a:r>
              <a:rPr lang="en-DE" dirty="0"/>
              <a:t>Datasize=1698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sz="1600" dirty="0"/>
              <a:t>0.30965332946558627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sz="1600" dirty="0"/>
              <a:t>0.8336170717434674</a:t>
            </a:r>
          </a:p>
          <a:p>
            <a:pPr lvl="1"/>
            <a:endParaRPr lang="en-DE" sz="1600" dirty="0"/>
          </a:p>
          <a:p>
            <a:r>
              <a:rPr lang="en-GB" sz="1700" dirty="0" err="1"/>
              <a:t>eps_range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(0.8,1.8,0.1)</a:t>
            </a:r>
          </a:p>
          <a:p>
            <a:r>
              <a:rPr lang="en-GB" sz="1700" dirty="0" err="1"/>
              <a:t>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(0.6, 0.95, 0.05</a:t>
            </a:r>
            <a:r>
              <a:rPr lang="en-US" sz="1700" dirty="0"/>
              <a:t>)</a:t>
            </a:r>
            <a:endParaRPr lang="en-US" altLang="zh-CN" sz="1700" dirty="0"/>
          </a:p>
          <a:p>
            <a:r>
              <a:rPr lang="en-GB" sz="1700" dirty="0" err="1"/>
              <a:t>alp_range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(1.1, 2.5,0.1)</a:t>
            </a:r>
          </a:p>
          <a:p>
            <a:r>
              <a:rPr lang="en-GB" sz="1700" dirty="0"/>
              <a:t>Error: </a:t>
            </a:r>
            <a:r>
              <a:rPr lang="en-US" sz="1700" dirty="0"/>
              <a:t>customized</a:t>
            </a:r>
            <a:endParaRPr lang="en-DE" sz="1600" dirty="0"/>
          </a:p>
          <a:p>
            <a:endParaRPr lang="en-GB" dirty="0"/>
          </a:p>
          <a:p>
            <a:r>
              <a:rPr lang="en-DE" dirty="0"/>
              <a:t>Samples</a:t>
            </a:r>
            <a:r>
              <a:rPr lang="en-DE" sz="1700" dirty="0"/>
              <a:t>:</a:t>
            </a:r>
          </a:p>
          <a:p>
            <a:pPr lvl="1"/>
            <a:r>
              <a:rPr lang="en-GB" sz="1400" dirty="0"/>
              <a:t>M</a:t>
            </a:r>
            <a:r>
              <a:rPr lang="en-DE" sz="1400" dirty="0"/>
              <a:t>odelling(1000), Visualization(10000)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12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577078"/>
              </p:ext>
            </p:extLst>
          </p:nvPr>
        </p:nvGraphicFramePr>
        <p:xfrm>
          <a:off x="609600" y="1272770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1518" y="1453743"/>
            <a:ext cx="5635234" cy="446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258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7367-71BE-3804-A0D4-23CBF670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Histogram and 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370A6-99B0-B726-BEC8-59DBDEB32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14400"/>
            <a:ext cx="4269014" cy="5105400"/>
          </a:xfrm>
        </p:spPr>
        <p:txBody>
          <a:bodyPr/>
          <a:lstStyle/>
          <a:p>
            <a:r>
              <a:rPr lang="en-GB" sz="1600" dirty="0"/>
              <a:t>Data: Long Range in </a:t>
            </a:r>
            <a:r>
              <a:rPr lang="en-GB" sz="1600" dirty="0" err="1"/>
              <a:t>MiD</a:t>
            </a:r>
            <a:r>
              <a:rPr lang="en-GB" sz="1600" dirty="0"/>
              <a:t> 2017</a:t>
            </a:r>
          </a:p>
          <a:p>
            <a:r>
              <a:rPr lang="en-GB" sz="1600" dirty="0"/>
              <a:t>B</a:t>
            </a:r>
            <a:r>
              <a:rPr lang="en-DE" sz="1600" dirty="0"/>
              <a:t>ins=50</a:t>
            </a:r>
          </a:p>
          <a:p>
            <a:r>
              <a:rPr lang="en-GB" sz="1600" dirty="0"/>
              <a:t>Right side: Kernel density estimate (KDE) plot, </a:t>
            </a:r>
            <a:r>
              <a:rPr lang="en-GB" sz="1600" dirty="0">
                <a:effectLst/>
                <a:latin typeface="Helvetica Neue" panose="02000503000000020004" pitchFamily="2" charset="0"/>
              </a:rPr>
              <a:t>Gaussian kernel, which produces a Gaussian bell curve at each data point</a:t>
            </a:r>
            <a:endParaRPr lang="en-GB" sz="1800" dirty="0">
              <a:effectLst/>
              <a:latin typeface="Helvetica Neue" panose="02000503000000020004" pitchFamily="2" charset="0"/>
            </a:endParaRPr>
          </a:p>
          <a:p>
            <a:endParaRPr lang="en-GB" dirty="0">
              <a:effectLst/>
              <a:latin typeface="Helvetica Neue" panose="02000503000000020004" pitchFamily="2" charset="0"/>
            </a:endParaRPr>
          </a:p>
          <a:p>
            <a:endParaRPr lang="en-DE" dirty="0"/>
          </a:p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FC8FD-F6CB-98B6-C077-DCC172E5B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13</a:t>
            </a:fld>
            <a:endParaRPr lang="en-US" alt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16F878-E1BC-1FBB-83FE-2C51B7376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28" y="2426153"/>
            <a:ext cx="3831771" cy="383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D46249D-5289-2C64-2A9D-CFFC12EBD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929" y="838200"/>
            <a:ext cx="3822700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1CC1D18-F17B-ED63-C596-0339411B4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11" y="3405641"/>
            <a:ext cx="3829048" cy="2806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152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D01D-33ED-3213-3338-C4C5A768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Possible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B32E8-0B9B-B63A-993F-D2100F680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Data: Long Range in </a:t>
            </a:r>
            <a:r>
              <a:rPr lang="en-GB" sz="2000" dirty="0" err="1"/>
              <a:t>MiD</a:t>
            </a:r>
            <a:r>
              <a:rPr lang="en-GB" sz="2000" dirty="0"/>
              <a:t> 2017</a:t>
            </a:r>
          </a:p>
          <a:p>
            <a:r>
              <a:rPr lang="en-GB" dirty="0"/>
              <a:t>Scoring Method: </a:t>
            </a:r>
            <a:r>
              <a:rPr lang="en-GB" dirty="0" err="1"/>
              <a:t>ks-pvalue</a:t>
            </a:r>
            <a:r>
              <a:rPr lang="en-GB" dirty="0"/>
              <a:t> (p-value of Kolmogorov-Smirnov test)</a:t>
            </a:r>
          </a:p>
          <a:p>
            <a:r>
              <a:rPr lang="en-GB" sz="2000" dirty="0"/>
              <a:t>Bins: default bins=100 (left side); right side = 50</a:t>
            </a:r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C9496-AAC9-6644-5CA2-95B54AD7E7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14</a:t>
            </a:fld>
            <a:endParaRPr lang="en-US" altLang="de-D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B92F5ED-8042-300F-C5B2-C8921C0B9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78" y="2664278"/>
            <a:ext cx="4187208" cy="327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498A5ED-75BF-8798-5793-B430737EA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730" y="2664278"/>
            <a:ext cx="4187209" cy="327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462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400" dirty="0"/>
              <a:t>Long Range Public in MiD 2017 </a:t>
            </a:r>
            <a:br>
              <a:rPr lang="en-DE" dirty="0"/>
            </a:br>
            <a:r>
              <a:rPr lang="en-DE" sz="1600" dirty="0"/>
              <a:t>Limited distances(</a:t>
            </a:r>
            <a:r>
              <a:rPr lang="en-DE" sz="1600"/>
              <a:t>10km~900km</a:t>
            </a:r>
            <a:r>
              <a:rPr lang="en-DE" sz="1600" dirty="0"/>
              <a:t>) </a:t>
            </a:r>
            <a:r>
              <a:rPr lang="en-DE" sz="1800" dirty="0"/>
              <a:t> Dynamic Maximum Distance selected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400"/>
            <a:ext cx="3211286" cy="5441952"/>
          </a:xfrm>
        </p:spPr>
        <p:txBody>
          <a:bodyPr>
            <a:normAutofit fontScale="70000" lnSpcReduction="20000"/>
          </a:bodyPr>
          <a:lstStyle/>
          <a:p>
            <a:r>
              <a:rPr lang="en-DE" dirty="0"/>
              <a:t>Datasize=4129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sz="1600" dirty="0"/>
              <a:t>0.6797937915287383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sz="1600" dirty="0"/>
              <a:t>1.3491236492867646</a:t>
            </a:r>
          </a:p>
          <a:p>
            <a:pPr lvl="1"/>
            <a:endParaRPr lang="en-DE" sz="1600" dirty="0"/>
          </a:p>
          <a:p>
            <a:r>
              <a:rPr lang="en-GB" sz="1700" dirty="0" err="1"/>
              <a:t>eps_range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(0.8,1.2,0.05)</a:t>
            </a:r>
          </a:p>
          <a:p>
            <a:r>
              <a:rPr lang="en-GB" sz="1700" dirty="0" err="1"/>
              <a:t>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(0.7, 0.97, 0.03)</a:t>
            </a:r>
          </a:p>
          <a:p>
            <a:r>
              <a:rPr lang="en-GB" sz="1700" dirty="0" err="1"/>
              <a:t>alp_range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(1.02, 1.3,0.03)</a:t>
            </a:r>
          </a:p>
          <a:p>
            <a:r>
              <a:rPr lang="en-GB" sz="1700" dirty="0"/>
              <a:t>Error: </a:t>
            </a:r>
            <a:r>
              <a:rPr lang="en-US" sz="1700" dirty="0"/>
              <a:t>customized</a:t>
            </a:r>
            <a:endParaRPr lang="en-DE" sz="1600" dirty="0"/>
          </a:p>
          <a:p>
            <a:endParaRPr lang="en-GB" dirty="0"/>
          </a:p>
          <a:p>
            <a:r>
              <a:rPr lang="en-DE" dirty="0"/>
              <a:t>Samples</a:t>
            </a:r>
            <a:r>
              <a:rPr lang="en-DE" sz="1700" dirty="0"/>
              <a:t>:</a:t>
            </a:r>
          </a:p>
          <a:p>
            <a:pPr lvl="1"/>
            <a:r>
              <a:rPr lang="en-GB" sz="1400" dirty="0"/>
              <a:t>M</a:t>
            </a:r>
            <a:r>
              <a:rPr lang="en-DE" sz="1400" dirty="0"/>
              <a:t>odelling(1000), Visualization(10000)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15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402268"/>
              </p:ext>
            </p:extLst>
          </p:nvPr>
        </p:nvGraphicFramePr>
        <p:xfrm>
          <a:off x="609600" y="1272770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1.02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3059" y="1453743"/>
            <a:ext cx="5632151" cy="446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345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A26D-26E8-D4ED-22CD-9960DA64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7378B-3BB0-1C83-40DE-21D7F922F2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16</a:t>
            </a:fld>
            <a:endParaRPr lang="en-US" altLang="de-D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272880A-C99B-DCF3-86D4-ACAC1358D835}"/>
              </a:ext>
            </a:extLst>
          </p:cNvPr>
          <p:cNvSpPr txBox="1">
            <a:spLocks/>
          </p:cNvSpPr>
          <p:nvPr/>
        </p:nvSpPr>
        <p:spPr bwMode="auto">
          <a:xfrm>
            <a:off x="537368" y="3001963"/>
            <a:ext cx="79930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0000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063D79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063D79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063D79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063D79"/>
                </a:solidFill>
                <a:latin typeface="Arial" charset="0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063D79"/>
                </a:solidFill>
                <a:latin typeface="Arial" charset="0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063D79"/>
                </a:solidFill>
                <a:latin typeface="Arial" charset="0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063D79"/>
                </a:solidFill>
                <a:latin typeface="Arial" charset="0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063D79"/>
                </a:solidFill>
                <a:latin typeface="Arial" charset="0"/>
              </a:defRPr>
            </a:lvl9pPr>
          </a:lstStyle>
          <a:p>
            <a:r>
              <a:rPr lang="en-US" altLang="zh-CN" sz="3600" kern="0" dirty="0">
                <a:latin typeface="Helvetica Neue" panose="02000503000000020004" pitchFamily="2" charset="0"/>
              </a:rPr>
              <a:t>2023.03.08</a:t>
            </a:r>
            <a:endParaRPr lang="en-DE" sz="32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500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400" dirty="0"/>
              <a:t>Long Range Public in MiD 2017 </a:t>
            </a:r>
            <a:br>
              <a:rPr lang="en-DE" dirty="0"/>
            </a:br>
            <a:r>
              <a:rPr lang="en-DE" sz="1600" dirty="0"/>
              <a:t>Limited distances(10km~[400~800km]) </a:t>
            </a:r>
            <a:r>
              <a:rPr lang="en-DE" sz="1800" dirty="0"/>
              <a:t> Dynamic Maximum Distance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400"/>
            <a:ext cx="3211286" cy="5441952"/>
          </a:xfrm>
        </p:spPr>
        <p:txBody>
          <a:bodyPr>
            <a:normAutofit fontScale="70000" lnSpcReduction="20000"/>
          </a:bodyPr>
          <a:lstStyle/>
          <a:p>
            <a:r>
              <a:rPr lang="en-DE" dirty="0"/>
              <a:t>Datasize=4129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sz="1600" dirty="0"/>
              <a:t>0.43615352310724226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sz="1600" dirty="0"/>
              <a:t>1.4031687147621725</a:t>
            </a:r>
          </a:p>
          <a:p>
            <a:pPr lvl="1"/>
            <a:endParaRPr lang="en-DE" sz="1600" dirty="0"/>
          </a:p>
          <a:p>
            <a:r>
              <a:rPr lang="en-GB" sz="1700" dirty="0" err="1"/>
              <a:t>eps_range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(0.6,1.2,0.05)</a:t>
            </a:r>
          </a:p>
          <a:p>
            <a:r>
              <a:rPr lang="en-GB" sz="1700" dirty="0" err="1"/>
              <a:t>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(0.3, 0.98, 0.03)</a:t>
            </a:r>
          </a:p>
          <a:p>
            <a:r>
              <a:rPr lang="en-GB" sz="1700" dirty="0" err="1"/>
              <a:t>alp_range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(1.02,1.5,0.03)</a:t>
            </a:r>
          </a:p>
          <a:p>
            <a:r>
              <a:rPr lang="en-GB" sz="1700" dirty="0"/>
              <a:t>Error: </a:t>
            </a:r>
            <a:r>
              <a:rPr lang="en-US" sz="1700" dirty="0"/>
              <a:t>customized</a:t>
            </a:r>
            <a:endParaRPr lang="en-DE" sz="1600" dirty="0"/>
          </a:p>
          <a:p>
            <a:endParaRPr lang="en-GB" dirty="0"/>
          </a:p>
          <a:p>
            <a:r>
              <a:rPr lang="en-DE" dirty="0"/>
              <a:t>Samples</a:t>
            </a:r>
            <a:r>
              <a:rPr lang="en-DE" sz="1700" dirty="0"/>
              <a:t>:</a:t>
            </a:r>
          </a:p>
          <a:p>
            <a:pPr lvl="1"/>
            <a:r>
              <a:rPr lang="en-GB" sz="1400" dirty="0"/>
              <a:t>M</a:t>
            </a:r>
            <a:r>
              <a:rPr lang="en-DE" sz="1400" dirty="0"/>
              <a:t>odelling(1000), Visualization(10000)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17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602767"/>
              </p:ext>
            </p:extLst>
          </p:nvPr>
        </p:nvGraphicFramePr>
        <p:xfrm>
          <a:off x="609600" y="1272770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1.02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1.47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3059" y="1454963"/>
            <a:ext cx="5632151" cy="445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0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400" dirty="0"/>
              <a:t>Long Range Public in MiD 2017 </a:t>
            </a:r>
            <a:br>
              <a:rPr lang="en-DE" dirty="0"/>
            </a:br>
            <a:r>
              <a:rPr lang="en-DE" sz="1600" dirty="0"/>
              <a:t>Limited distances(10km~[450~900km]) </a:t>
            </a:r>
            <a:r>
              <a:rPr lang="en-DE" sz="1800" dirty="0"/>
              <a:t> Dynamic Maximum Distance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400"/>
            <a:ext cx="3211286" cy="5441952"/>
          </a:xfrm>
        </p:spPr>
        <p:txBody>
          <a:bodyPr>
            <a:normAutofit fontScale="70000" lnSpcReduction="20000"/>
          </a:bodyPr>
          <a:lstStyle/>
          <a:p>
            <a:r>
              <a:rPr lang="en-DE" dirty="0"/>
              <a:t>Datasize=4199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sz="1600" dirty="0"/>
              <a:t>0.3640925552728071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sz="1600" dirty="0"/>
              <a:t>1.4116213809023332</a:t>
            </a:r>
          </a:p>
          <a:p>
            <a:pPr lvl="1"/>
            <a:endParaRPr lang="en-DE" sz="1600" dirty="0"/>
          </a:p>
          <a:p>
            <a:r>
              <a:rPr lang="en-GB" sz="1700" dirty="0" err="1"/>
              <a:t>eps_range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(0.6,1.2,0.05)</a:t>
            </a:r>
          </a:p>
          <a:p>
            <a:r>
              <a:rPr lang="en-GB" sz="1700" dirty="0" err="1"/>
              <a:t>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(0.3, 0.98, 0.03)</a:t>
            </a:r>
          </a:p>
          <a:p>
            <a:r>
              <a:rPr lang="en-GB" sz="1700" dirty="0" err="1"/>
              <a:t>alp_range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(1.02,1.5,0.03)</a:t>
            </a:r>
          </a:p>
          <a:p>
            <a:r>
              <a:rPr lang="en-GB" sz="1700" dirty="0"/>
              <a:t>Error: </a:t>
            </a:r>
            <a:r>
              <a:rPr lang="en-US" sz="1700" dirty="0"/>
              <a:t>customized</a:t>
            </a:r>
            <a:endParaRPr lang="en-DE" sz="1600" dirty="0"/>
          </a:p>
          <a:p>
            <a:endParaRPr lang="en-GB" dirty="0"/>
          </a:p>
          <a:p>
            <a:r>
              <a:rPr lang="en-DE" dirty="0"/>
              <a:t>Samples</a:t>
            </a:r>
            <a:r>
              <a:rPr lang="en-DE" sz="1700" dirty="0"/>
              <a:t>:</a:t>
            </a:r>
          </a:p>
          <a:p>
            <a:pPr lvl="1"/>
            <a:r>
              <a:rPr lang="en-GB" sz="1400" dirty="0"/>
              <a:t>M</a:t>
            </a:r>
            <a:r>
              <a:rPr lang="en-DE" sz="1400" dirty="0"/>
              <a:t>odelling(1000), Visualization(10000)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18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769425"/>
              </p:ext>
            </p:extLst>
          </p:nvPr>
        </p:nvGraphicFramePr>
        <p:xfrm>
          <a:off x="609600" y="1272770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1.47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8926" y="1454963"/>
            <a:ext cx="5620417" cy="445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647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400" dirty="0"/>
              <a:t>Long Range Public in MiD 2017 </a:t>
            </a:r>
            <a:br>
              <a:rPr lang="en-DE" dirty="0"/>
            </a:br>
            <a:r>
              <a:rPr lang="en-DE" sz="1600" dirty="0"/>
              <a:t>Limited distances(10km~[450~900km]) </a:t>
            </a:r>
            <a:r>
              <a:rPr lang="en-DE" sz="1800" dirty="0"/>
              <a:t> Dynamic Maximum Distance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400"/>
            <a:ext cx="3211286" cy="5441952"/>
          </a:xfrm>
        </p:spPr>
        <p:txBody>
          <a:bodyPr>
            <a:normAutofit fontScale="70000" lnSpcReduction="20000"/>
          </a:bodyPr>
          <a:lstStyle/>
          <a:p>
            <a:r>
              <a:rPr lang="en-DE" dirty="0"/>
              <a:t>Datasize=4199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sz="1600" dirty="0"/>
              <a:t>0.1827946659535188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sz="1600" dirty="0"/>
              <a:t>1.1014700678318898</a:t>
            </a:r>
          </a:p>
          <a:p>
            <a:pPr lvl="1"/>
            <a:endParaRPr lang="en-DE" sz="1600" dirty="0"/>
          </a:p>
          <a:p>
            <a:r>
              <a:rPr lang="en-GB" sz="1700" dirty="0" err="1"/>
              <a:t>eps_range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(0.9,1.2,0.02)</a:t>
            </a:r>
          </a:p>
          <a:p>
            <a:r>
              <a:rPr lang="en-GB" sz="1700" dirty="0" err="1"/>
              <a:t>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(0.1, 0.5, 0.01)</a:t>
            </a:r>
          </a:p>
          <a:p>
            <a:r>
              <a:rPr lang="en-GB" sz="1700" dirty="0" err="1"/>
              <a:t>alp_range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(1.02,1.3,0.01)</a:t>
            </a:r>
          </a:p>
          <a:p>
            <a:r>
              <a:rPr lang="en-GB" sz="1700" dirty="0"/>
              <a:t>Error: </a:t>
            </a:r>
            <a:r>
              <a:rPr lang="en-US" sz="1700" dirty="0"/>
              <a:t>customized</a:t>
            </a:r>
            <a:endParaRPr lang="en-DE" sz="1600" dirty="0"/>
          </a:p>
          <a:p>
            <a:endParaRPr lang="en-GB" dirty="0"/>
          </a:p>
          <a:p>
            <a:r>
              <a:rPr lang="en-DE" dirty="0"/>
              <a:t>Samples</a:t>
            </a:r>
            <a:r>
              <a:rPr lang="en-DE" sz="1700" dirty="0"/>
              <a:t>:</a:t>
            </a:r>
          </a:p>
          <a:p>
            <a:pPr lvl="1"/>
            <a:r>
              <a:rPr lang="en-GB" sz="1400" dirty="0"/>
              <a:t>M</a:t>
            </a:r>
            <a:r>
              <a:rPr lang="en-DE" sz="1400" dirty="0"/>
              <a:t>odelling(1000), Visualization(10000)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19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503654"/>
              </p:ext>
            </p:extLst>
          </p:nvPr>
        </p:nvGraphicFramePr>
        <p:xfrm>
          <a:off x="609600" y="1272770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1.02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8926" y="1454963"/>
            <a:ext cx="5620417" cy="445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06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9D8D8-FAA2-4ACE-AD06-4672C9C5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E7CB4-F677-4F6C-94DF-C086DCE1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1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MiD</a:t>
            </a:r>
            <a:r>
              <a:rPr lang="en-GB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2017 </a:t>
            </a:r>
            <a:r>
              <a:rPr lang="en-GB" b="1" i="0" u="none" strike="noStrike" dirty="0">
                <a:solidFill>
                  <a:srgbClr val="296EAA"/>
                </a:solidFill>
                <a:effectLst/>
                <a:latin typeface="Helvetica Neue" panose="02000503000000020004" pitchFamily="2" charset="0"/>
                <a:hlinkClick r:id="rId2"/>
              </a:rPr>
              <a:t>¶</a:t>
            </a:r>
            <a:endParaRPr lang="en-GB" b="1" u="none" strike="noStrike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lvl="1"/>
            <a:r>
              <a:rPr lang="en-GB" dirty="0" err="1">
                <a:solidFill>
                  <a:srgbClr val="000000"/>
                </a:solidFill>
                <a:latin typeface="Helvetica Neue" panose="02000503000000020004" pitchFamily="2" charset="0"/>
              </a:rPr>
              <a:t>M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obilität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in Deutschland</a:t>
            </a:r>
          </a:p>
          <a:p>
            <a:pPr lvl="1"/>
            <a:r>
              <a:rPr lang="en-DE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Size: 892627 data points( travel length)</a:t>
            </a:r>
            <a:endParaRPr lang="en-GB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lvl="1"/>
            <a:endParaRPr lang="en-GB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NHTS17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Travel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behavior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of the American public</a:t>
            </a:r>
          </a:p>
          <a:p>
            <a:pPr lvl="1"/>
            <a:r>
              <a:rPr lang="en-DE" dirty="0"/>
              <a:t>Size: 923572</a:t>
            </a:r>
            <a:r>
              <a:rPr lang="en-GB" dirty="0">
                <a:solidFill>
                  <a:srgbClr val="000000"/>
                </a:solidFill>
                <a:latin typeface="Helvetica Neue" panose="02000503000000020004" pitchFamily="2" charset="0"/>
              </a:rPr>
              <a:t> data points</a:t>
            </a:r>
          </a:p>
          <a:p>
            <a:pPr algn="l"/>
            <a:endParaRPr lang="en-GB" b="1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lvl="1"/>
            <a:endParaRPr lang="en-GB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0708CE-48DF-41AD-8296-15D1B9A6C4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2</a:t>
            </a:fld>
            <a:endParaRPr lang="en-US" altLang="de-DE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2B1C0B-CE81-6B96-ED0A-E8A001FD0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822902"/>
              </p:ext>
            </p:extLst>
          </p:nvPr>
        </p:nvGraphicFramePr>
        <p:xfrm>
          <a:off x="2343955" y="3467100"/>
          <a:ext cx="4456089" cy="2280285"/>
        </p:xfrm>
        <a:graphic>
          <a:graphicData uri="http://schemas.openxmlformats.org/drawingml/2006/table">
            <a:tbl>
              <a:tblPr firstRow="1" firstCol="1">
                <a:tableStyleId>{0660B408-B3CF-4A94-85FC-2B1E0A45F4A2}</a:tableStyleId>
              </a:tblPr>
              <a:tblGrid>
                <a:gridCol w="1485363">
                  <a:extLst>
                    <a:ext uri="{9D8B030D-6E8A-4147-A177-3AD203B41FA5}">
                      <a16:colId xmlns:a16="http://schemas.microsoft.com/office/drawing/2014/main" val="3110193095"/>
                    </a:ext>
                  </a:extLst>
                </a:gridCol>
                <a:gridCol w="1566929">
                  <a:extLst>
                    <a:ext uri="{9D8B030D-6E8A-4147-A177-3AD203B41FA5}">
                      <a16:colId xmlns:a16="http://schemas.microsoft.com/office/drawing/2014/main" val="617620381"/>
                    </a:ext>
                  </a:extLst>
                </a:gridCol>
                <a:gridCol w="1403797">
                  <a:extLst>
                    <a:ext uri="{9D8B030D-6E8A-4147-A177-3AD203B41FA5}">
                      <a16:colId xmlns:a16="http://schemas.microsoft.com/office/drawing/2014/main" val="959420334"/>
                    </a:ext>
                  </a:extLst>
                </a:gridCol>
              </a:tblGrid>
              <a:tr h="157400">
                <a:tc>
                  <a:txBody>
                    <a:bodyPr/>
                    <a:lstStyle/>
                    <a:p>
                      <a:pPr algn="l" fontAlgn="ctr"/>
                      <a:endParaRPr lang="en-DE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Mode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# of samples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112991"/>
                  </a:ext>
                </a:extLst>
              </a:tr>
              <a:tr h="2032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 err="1">
                          <a:effectLst/>
                        </a:rPr>
                        <a:t>MiD</a:t>
                      </a:r>
                      <a:r>
                        <a:rPr lang="en-GB" sz="1600" u="none" strike="noStrike" dirty="0">
                          <a:effectLst/>
                        </a:rPr>
                        <a:t> 2017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effectLst/>
                        </a:rPr>
                        <a:t>Bike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600" u="none" strike="noStrike" dirty="0">
                          <a:effectLst/>
                        </a:rPr>
                        <a:t>102237</a:t>
                      </a:r>
                      <a:endParaRPr lang="en-DE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432319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effectLst/>
                        </a:rPr>
                        <a:t>Car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600" u="none" strike="noStrike" dirty="0">
                          <a:effectLst/>
                        </a:rPr>
                        <a:t>404637</a:t>
                      </a:r>
                      <a:endParaRPr lang="en-DE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595561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effectLst/>
                        </a:rPr>
                        <a:t>Short Range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600" u="none" strike="noStrike" dirty="0">
                          <a:effectLst/>
                        </a:rPr>
                        <a:t>74215</a:t>
                      </a:r>
                      <a:endParaRPr lang="en-DE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739411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Long Range</a:t>
                      </a:r>
                      <a:endParaRPr lang="en-GB" sz="16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600" dirty="0">
                          <a:solidFill>
                            <a:srgbClr val="FF0000"/>
                          </a:solidFill>
                        </a:rPr>
                        <a:t>4884</a:t>
                      </a:r>
                      <a:endParaRPr lang="en-DE" sz="16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407795"/>
                  </a:ext>
                </a:extLst>
              </a:tr>
              <a:tr h="2032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 err="1">
                          <a:effectLst/>
                        </a:rPr>
                        <a:t>Nhts</a:t>
                      </a:r>
                      <a:r>
                        <a:rPr lang="en-GB" sz="1600" u="none" strike="noStrike" dirty="0">
                          <a:effectLst/>
                        </a:rPr>
                        <a:t> 2017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effectLst/>
                        </a:rPr>
                        <a:t>Bike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600" u="none" strike="noStrike" dirty="0">
                          <a:effectLst/>
                        </a:rPr>
                        <a:t>8034</a:t>
                      </a:r>
                      <a:endParaRPr lang="en-DE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799074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effectLst/>
                        </a:rPr>
                        <a:t>Car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600" dirty="0">
                          <a:solidFill>
                            <a:srgbClr val="FF0000"/>
                          </a:solidFill>
                        </a:rPr>
                        <a:t>797169</a:t>
                      </a:r>
                      <a:endParaRPr lang="en-DE" sz="16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677488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effectLst/>
                        </a:rPr>
                        <a:t>Short Range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600" dirty="0">
                          <a:solidFill>
                            <a:srgbClr val="FF0000"/>
                          </a:solidFill>
                        </a:rPr>
                        <a:t>26273</a:t>
                      </a:r>
                      <a:endParaRPr lang="en-DE" sz="16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85488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>
                          <a:effectLst/>
                        </a:rPr>
                        <a:t>Long Range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600" u="none" strike="noStrike" dirty="0">
                          <a:effectLst/>
                        </a:rPr>
                        <a:t>2401</a:t>
                      </a:r>
                      <a:endParaRPr lang="en-DE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836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51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400" dirty="0"/>
              <a:t>Correction: Long Range Public in MiD 2017 </a:t>
            </a:r>
            <a:br>
              <a:rPr lang="en-DE" dirty="0"/>
            </a:br>
            <a:r>
              <a:rPr lang="en-DE" sz="1600" dirty="0"/>
              <a:t>Limited distances(10km~[450~900km]) </a:t>
            </a:r>
            <a:r>
              <a:rPr lang="en-DE" sz="1800" dirty="0"/>
              <a:t> Dynamic Maximum Distance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400"/>
            <a:ext cx="3211286" cy="5441952"/>
          </a:xfrm>
        </p:spPr>
        <p:txBody>
          <a:bodyPr>
            <a:normAutofit fontScale="70000" lnSpcReduction="20000"/>
          </a:bodyPr>
          <a:lstStyle/>
          <a:p>
            <a:r>
              <a:rPr lang="en-DE" dirty="0"/>
              <a:t>Datasize=4199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sz="1600" dirty="0"/>
              <a:t>0.21745521674534815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sz="1600" dirty="0"/>
              <a:t>0.9663312024354147</a:t>
            </a:r>
          </a:p>
          <a:p>
            <a:pPr lvl="1"/>
            <a:endParaRPr lang="en-DE" sz="1600" dirty="0"/>
          </a:p>
          <a:p>
            <a:r>
              <a:rPr lang="en-GB" sz="1700" dirty="0" err="1"/>
              <a:t>eps_range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(0.9,1.2,0.02)</a:t>
            </a:r>
          </a:p>
          <a:p>
            <a:r>
              <a:rPr lang="en-GB" sz="1700" dirty="0" err="1"/>
              <a:t>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(0.7, 0.95, 0.02)</a:t>
            </a:r>
          </a:p>
          <a:p>
            <a:r>
              <a:rPr lang="en-GB" sz="1700" dirty="0" err="1"/>
              <a:t>alp_range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(1.02,1.3,0.02)</a:t>
            </a:r>
          </a:p>
          <a:p>
            <a:r>
              <a:rPr lang="en-GB" sz="1700" dirty="0"/>
              <a:t>Error: </a:t>
            </a:r>
            <a:r>
              <a:rPr lang="en-US" sz="1700" dirty="0"/>
              <a:t>customized</a:t>
            </a:r>
            <a:endParaRPr lang="en-DE" sz="1600" dirty="0"/>
          </a:p>
          <a:p>
            <a:endParaRPr lang="en-GB" dirty="0"/>
          </a:p>
          <a:p>
            <a:r>
              <a:rPr lang="en-DE" dirty="0"/>
              <a:t>Samples</a:t>
            </a:r>
            <a:r>
              <a:rPr lang="en-DE" sz="1700" dirty="0"/>
              <a:t>:</a:t>
            </a:r>
          </a:p>
          <a:p>
            <a:pPr lvl="1"/>
            <a:r>
              <a:rPr lang="en-GB" sz="1400" dirty="0"/>
              <a:t>M</a:t>
            </a:r>
            <a:r>
              <a:rPr lang="en-DE" sz="1400" dirty="0"/>
              <a:t>odelling(1000), Visualization(10000)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20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705153"/>
              </p:ext>
            </p:extLst>
          </p:nvPr>
        </p:nvGraphicFramePr>
        <p:xfrm>
          <a:off x="609600" y="1272770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1.02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1.14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80451" y="1454963"/>
            <a:ext cx="5617366" cy="445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569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400" dirty="0"/>
              <a:t>Long Range Public in Nhts 2017 </a:t>
            </a:r>
            <a:br>
              <a:rPr lang="en-DE" dirty="0"/>
            </a:br>
            <a:r>
              <a:rPr lang="en-DE" sz="1600" dirty="0"/>
              <a:t>Limited distances(200km~[2500~5000km]) </a:t>
            </a:r>
            <a:r>
              <a:rPr lang="en-DE" sz="1800" dirty="0"/>
              <a:t> Dynamic Maximum Distance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400"/>
            <a:ext cx="3211286" cy="5441952"/>
          </a:xfrm>
        </p:spPr>
        <p:txBody>
          <a:bodyPr>
            <a:normAutofit fontScale="70000" lnSpcReduction="20000"/>
          </a:bodyPr>
          <a:lstStyle/>
          <a:p>
            <a:r>
              <a:rPr lang="en-DE" dirty="0"/>
              <a:t>Datasize=1698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sz="1600" dirty="0"/>
              <a:t>0.2744291709562464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sz="1600" dirty="0"/>
              <a:t>1.6600731885690052</a:t>
            </a:r>
          </a:p>
          <a:p>
            <a:pPr lvl="1"/>
            <a:endParaRPr lang="en-DE" sz="1600" dirty="0"/>
          </a:p>
          <a:p>
            <a:r>
              <a:rPr lang="en-GB" sz="1700" dirty="0" err="1"/>
              <a:t>eps_range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(0.8,1.8,0.1)</a:t>
            </a:r>
          </a:p>
          <a:p>
            <a:r>
              <a:rPr lang="en-GB" sz="1700" dirty="0" err="1"/>
              <a:t>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(0.6, 0.95, 0.03)</a:t>
            </a:r>
          </a:p>
          <a:p>
            <a:r>
              <a:rPr lang="en-GB" sz="1700" dirty="0" err="1"/>
              <a:t>alp_range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(1.1, 2.5,0.1)</a:t>
            </a:r>
          </a:p>
          <a:p>
            <a:r>
              <a:rPr lang="en-GB" sz="1700" dirty="0"/>
              <a:t>Error: </a:t>
            </a:r>
            <a:r>
              <a:rPr lang="en-US" sz="1700" dirty="0"/>
              <a:t>customized</a:t>
            </a:r>
            <a:endParaRPr lang="en-DE" sz="1600" dirty="0"/>
          </a:p>
          <a:p>
            <a:endParaRPr lang="en-GB" dirty="0"/>
          </a:p>
          <a:p>
            <a:r>
              <a:rPr lang="en-DE" dirty="0"/>
              <a:t>Samples</a:t>
            </a:r>
            <a:r>
              <a:rPr lang="en-DE" sz="1700" dirty="0"/>
              <a:t>:</a:t>
            </a:r>
          </a:p>
          <a:p>
            <a:pPr lvl="1"/>
            <a:r>
              <a:rPr lang="en-GB" sz="1400" dirty="0"/>
              <a:t>M</a:t>
            </a:r>
            <a:r>
              <a:rPr lang="en-DE" sz="1400" dirty="0"/>
              <a:t>odelling(1000), Visualization(10000)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21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637347"/>
              </p:ext>
            </p:extLst>
          </p:nvPr>
        </p:nvGraphicFramePr>
        <p:xfrm>
          <a:off x="609600" y="1272770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8926" y="1459607"/>
            <a:ext cx="5620417" cy="444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498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7367-71BE-3804-A0D4-23CBF670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Histogram and 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370A6-99B0-B726-BEC8-59DBDEB32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14400"/>
            <a:ext cx="4269014" cy="5105400"/>
          </a:xfrm>
        </p:spPr>
        <p:txBody>
          <a:bodyPr/>
          <a:lstStyle/>
          <a:p>
            <a:r>
              <a:rPr lang="en-GB" sz="1600" dirty="0"/>
              <a:t>Data: Long Range in </a:t>
            </a:r>
            <a:r>
              <a:rPr lang="en-GB" sz="1600" dirty="0" err="1"/>
              <a:t>MiD</a:t>
            </a:r>
            <a:r>
              <a:rPr lang="en-GB" sz="1600" dirty="0"/>
              <a:t> 2017</a:t>
            </a:r>
          </a:p>
          <a:p>
            <a:r>
              <a:rPr lang="en-GB" sz="1600" dirty="0"/>
              <a:t>B</a:t>
            </a:r>
            <a:r>
              <a:rPr lang="en-DE" sz="1600" dirty="0"/>
              <a:t>ins=50</a:t>
            </a:r>
          </a:p>
          <a:p>
            <a:r>
              <a:rPr lang="en-GB" sz="1600" dirty="0"/>
              <a:t>Average two neighbours</a:t>
            </a:r>
          </a:p>
          <a:p>
            <a:r>
              <a:rPr lang="en-GB" sz="1600" dirty="0"/>
              <a:t>After smoothing, no raw data</a:t>
            </a:r>
          </a:p>
          <a:p>
            <a:endParaRPr lang="en-DE" dirty="0"/>
          </a:p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FC8FD-F6CB-98B6-C077-DCC172E5B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22</a:t>
            </a:fld>
            <a:endParaRPr lang="en-US" alt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16F878-E1BC-1FBB-83FE-2C51B7376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3400" y="2875846"/>
            <a:ext cx="3831771" cy="285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D46249D-5289-2C64-2A9D-CFFC12EBD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02414" y="838200"/>
            <a:ext cx="3599992" cy="268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1CC1D18-F17B-ED63-C596-0339411B4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30001" y="3525022"/>
            <a:ext cx="3599992" cy="268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088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15C67-C21A-0E0B-8414-F67905BA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Possible Distributions to fit the Data Long Range in </a:t>
            </a:r>
            <a:r>
              <a:rPr lang="en-GB" sz="2000" dirty="0" err="1"/>
              <a:t>MiD</a:t>
            </a:r>
            <a:r>
              <a:rPr lang="en-GB" sz="2000" dirty="0"/>
              <a:t> 2017</a:t>
            </a:r>
            <a:endParaRPr lang="en-DE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DAA00-2A51-34FB-CAC1-A502DA36D3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23</a:t>
            </a:fld>
            <a:endParaRPr lang="en-US" alt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673760-BD41-597C-FF0C-2D610CB20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95" y="676275"/>
            <a:ext cx="4206241" cy="329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6BEC4C9-636F-BE33-08EF-4FC4BDDBF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736" y="3082834"/>
            <a:ext cx="4179797" cy="327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F72650-E0A4-BD6B-67AF-25209759B51C}"/>
              </a:ext>
            </a:extLst>
          </p:cNvPr>
          <p:cNvSpPr txBox="1"/>
          <p:nvPr/>
        </p:nvSpPr>
        <p:spPr>
          <a:xfrm>
            <a:off x="5434149" y="1832645"/>
            <a:ext cx="253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100 bins histogram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8AE91E-0CD0-2DB7-2038-E203A85EB602}"/>
              </a:ext>
            </a:extLst>
          </p:cNvPr>
          <p:cNvCxnSpPr/>
          <p:nvPr/>
        </p:nvCxnSpPr>
        <p:spPr bwMode="auto">
          <a:xfrm flipH="1">
            <a:off x="5107577" y="2017311"/>
            <a:ext cx="32657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7644D6-9D8D-1572-3FF1-31C0B73929AD}"/>
              </a:ext>
            </a:extLst>
          </p:cNvPr>
          <p:cNvSpPr txBox="1"/>
          <p:nvPr/>
        </p:nvSpPr>
        <p:spPr>
          <a:xfrm>
            <a:off x="1018519" y="5082755"/>
            <a:ext cx="253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50 bins histogram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E31918-5F53-D969-D0FE-551C0FCA8D96}"/>
              </a:ext>
            </a:extLst>
          </p:cNvPr>
          <p:cNvCxnSpPr>
            <a:cxnSpLocks/>
          </p:cNvCxnSpPr>
          <p:nvPr/>
        </p:nvCxnSpPr>
        <p:spPr bwMode="auto">
          <a:xfrm>
            <a:off x="3147381" y="5293547"/>
            <a:ext cx="40533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44230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A26D-26E8-D4ED-22CD-9960DA64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7378B-3BB0-1C83-40DE-21D7F922F2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24</a:t>
            </a:fld>
            <a:endParaRPr lang="en-US" altLang="de-D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272880A-C99B-DCF3-86D4-ACAC1358D835}"/>
              </a:ext>
            </a:extLst>
          </p:cNvPr>
          <p:cNvSpPr txBox="1">
            <a:spLocks/>
          </p:cNvSpPr>
          <p:nvPr/>
        </p:nvSpPr>
        <p:spPr bwMode="auto">
          <a:xfrm>
            <a:off x="537368" y="3001963"/>
            <a:ext cx="79930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0000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063D79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063D79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063D79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063D79"/>
                </a:solidFill>
                <a:latin typeface="Arial" charset="0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063D79"/>
                </a:solidFill>
                <a:latin typeface="Arial" charset="0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063D79"/>
                </a:solidFill>
                <a:latin typeface="Arial" charset="0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063D79"/>
                </a:solidFill>
                <a:latin typeface="Arial" charset="0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063D79"/>
                </a:solidFill>
                <a:latin typeface="Arial" charset="0"/>
              </a:defRPr>
            </a:lvl9pPr>
          </a:lstStyle>
          <a:p>
            <a:r>
              <a:rPr lang="en-US" altLang="zh-CN" sz="3600" kern="0" dirty="0">
                <a:latin typeface="Helvetica Neue" panose="02000503000000020004" pitchFamily="2" charset="0"/>
              </a:rPr>
              <a:t>2023.03.14</a:t>
            </a:r>
            <a:endParaRPr lang="en-DE" sz="32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264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400" dirty="0"/>
              <a:t>Long Range Public in MiD 2017 </a:t>
            </a:r>
            <a:br>
              <a:rPr lang="en-DE" dirty="0"/>
            </a:br>
            <a:r>
              <a:rPr lang="en-DE" sz="1600" dirty="0"/>
              <a:t>Limited distances(10km~[450~900km]) </a:t>
            </a:r>
            <a:r>
              <a:rPr lang="en-DE" sz="1800" dirty="0"/>
              <a:t> Dynamic Maximum Distance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400"/>
            <a:ext cx="3022599" cy="5441952"/>
          </a:xfrm>
        </p:spPr>
        <p:txBody>
          <a:bodyPr>
            <a:normAutofit fontScale="70000" lnSpcReduction="20000"/>
          </a:bodyPr>
          <a:lstStyle/>
          <a:p>
            <a:r>
              <a:rPr lang="en-DE" dirty="0"/>
              <a:t>Datasize=4199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sz="1600" dirty="0"/>
              <a:t>0.29442299923521226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sz="1600" dirty="0"/>
              <a:t>0.9970833764002673</a:t>
            </a:r>
          </a:p>
          <a:p>
            <a:pPr lvl="1"/>
            <a:endParaRPr lang="en-DE" sz="1600" dirty="0"/>
          </a:p>
          <a:p>
            <a:r>
              <a:rPr lang="en-GB" sz="1700" dirty="0" err="1"/>
              <a:t>eps_range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(0.9,1.2,0.02)</a:t>
            </a:r>
          </a:p>
          <a:p>
            <a:r>
              <a:rPr lang="en-GB" sz="1700" dirty="0" err="1"/>
              <a:t>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(0.7, 0.95, 0.01)</a:t>
            </a:r>
          </a:p>
          <a:p>
            <a:r>
              <a:rPr lang="en-GB" sz="1700" dirty="0" err="1"/>
              <a:t>alp_range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(1.02,1.3,0.01)</a:t>
            </a:r>
          </a:p>
          <a:p>
            <a:r>
              <a:rPr lang="en-GB" sz="1700" dirty="0"/>
              <a:t>Error: </a:t>
            </a:r>
            <a:r>
              <a:rPr lang="en-US" sz="1700" dirty="0"/>
              <a:t>customized</a:t>
            </a:r>
            <a:endParaRPr lang="en-DE" sz="1600" dirty="0"/>
          </a:p>
          <a:p>
            <a:endParaRPr lang="en-GB" dirty="0"/>
          </a:p>
          <a:p>
            <a:r>
              <a:rPr lang="en-DE" dirty="0"/>
              <a:t>Samples</a:t>
            </a:r>
            <a:r>
              <a:rPr lang="en-DE" sz="1700" dirty="0"/>
              <a:t>:</a:t>
            </a:r>
          </a:p>
          <a:p>
            <a:pPr lvl="1"/>
            <a:r>
              <a:rPr lang="en-GB" sz="1400" dirty="0"/>
              <a:t>M</a:t>
            </a:r>
            <a:r>
              <a:rPr lang="en-DE" sz="1400" dirty="0"/>
              <a:t>odelling (Visualization in the same time) 2000 </a:t>
            </a:r>
            <a:r>
              <a:rPr lang="en-DE" sz="1400" dirty="0">
                <a:sym typeface="Wingdings" pitchFamily="2" charset="2"/>
              </a:rPr>
              <a:t>the error for fitting is the same error in the plot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25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865910"/>
              </p:ext>
            </p:extLst>
          </p:nvPr>
        </p:nvGraphicFramePr>
        <p:xfrm>
          <a:off x="609600" y="1272770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80451" y="1456173"/>
            <a:ext cx="5617366" cy="445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232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400" dirty="0"/>
              <a:t>Long Range Public in Nhts 2017 </a:t>
            </a:r>
            <a:br>
              <a:rPr lang="en-DE" dirty="0"/>
            </a:br>
            <a:r>
              <a:rPr lang="en-DE" sz="1600" dirty="0"/>
              <a:t>Limited distances(200km~[2600~5200km]) </a:t>
            </a:r>
            <a:r>
              <a:rPr lang="en-DE" sz="1800" dirty="0"/>
              <a:t> Dynamic Maximum Distance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400"/>
            <a:ext cx="2979056" cy="5441952"/>
          </a:xfrm>
        </p:spPr>
        <p:txBody>
          <a:bodyPr>
            <a:normAutofit fontScale="70000" lnSpcReduction="20000"/>
          </a:bodyPr>
          <a:lstStyle/>
          <a:p>
            <a:r>
              <a:rPr lang="en-DE" dirty="0"/>
              <a:t>Datasize=1700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sz="1600" dirty="0"/>
              <a:t>0.18388860715554078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sz="1600" dirty="0"/>
              <a:t>1.0532352544744417</a:t>
            </a:r>
          </a:p>
          <a:p>
            <a:pPr lvl="1"/>
            <a:endParaRPr lang="en-DE" sz="1600" dirty="0"/>
          </a:p>
          <a:p>
            <a:r>
              <a:rPr lang="en-GB" sz="1700" dirty="0" err="1"/>
              <a:t>eps_range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(0.8,1.8,0.1)</a:t>
            </a:r>
          </a:p>
          <a:p>
            <a:r>
              <a:rPr lang="en-GB" sz="1700" dirty="0" err="1"/>
              <a:t>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(0.7, 0.95, 0.01)</a:t>
            </a:r>
          </a:p>
          <a:p>
            <a:r>
              <a:rPr lang="en-GB" sz="1700" dirty="0" err="1"/>
              <a:t>alp_range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(1.02, 2.5,0.1)</a:t>
            </a:r>
          </a:p>
          <a:p>
            <a:r>
              <a:rPr lang="en-GB" sz="1700" dirty="0"/>
              <a:t>Error: </a:t>
            </a:r>
            <a:r>
              <a:rPr lang="en-US" sz="1700" dirty="0"/>
              <a:t>customized</a:t>
            </a:r>
            <a:endParaRPr lang="en-DE" sz="1600" dirty="0"/>
          </a:p>
          <a:p>
            <a:endParaRPr lang="en-GB" dirty="0"/>
          </a:p>
          <a:p>
            <a:r>
              <a:rPr lang="en-DE" dirty="0"/>
              <a:t>Samples</a:t>
            </a:r>
            <a:r>
              <a:rPr lang="en-DE" sz="1700" dirty="0"/>
              <a:t>:</a:t>
            </a:r>
          </a:p>
          <a:p>
            <a:pPr lvl="1"/>
            <a:r>
              <a:rPr lang="en-GB" sz="1400" dirty="0"/>
              <a:t>M</a:t>
            </a:r>
            <a:r>
              <a:rPr lang="en-DE" sz="1400" dirty="0"/>
              <a:t>odelling (Visualization in the same time) 2000 </a:t>
            </a:r>
            <a:r>
              <a:rPr lang="en-DE" sz="1400" dirty="0">
                <a:sym typeface="Wingdings" pitchFamily="2" charset="2"/>
              </a:rPr>
              <a:t>the error for fitting is the same error in the plot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26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097946"/>
              </p:ext>
            </p:extLst>
          </p:nvPr>
        </p:nvGraphicFramePr>
        <p:xfrm>
          <a:off x="609600" y="1272770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1.02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2.32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8926" y="1459607"/>
            <a:ext cx="5620416" cy="444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518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7367-71BE-3804-A0D4-23CBF670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Smoothing Histogram and Fitting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370A6-99B0-B726-BEC8-59DBDEB32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14400"/>
            <a:ext cx="4269014" cy="5105400"/>
          </a:xfrm>
        </p:spPr>
        <p:txBody>
          <a:bodyPr/>
          <a:lstStyle/>
          <a:p>
            <a:r>
              <a:rPr lang="en-GB" sz="1600" dirty="0"/>
              <a:t>Data: Long Range in </a:t>
            </a:r>
            <a:r>
              <a:rPr lang="en-GB" sz="1600" dirty="0" err="1"/>
              <a:t>MiD</a:t>
            </a:r>
            <a:r>
              <a:rPr lang="en-GB" sz="1600" dirty="0"/>
              <a:t> 2017</a:t>
            </a:r>
          </a:p>
          <a:p>
            <a:r>
              <a:rPr lang="en-GB" sz="1600" dirty="0"/>
              <a:t>B</a:t>
            </a:r>
            <a:r>
              <a:rPr lang="en-DE" sz="1600" dirty="0"/>
              <a:t>ins=50</a:t>
            </a:r>
          </a:p>
          <a:p>
            <a:r>
              <a:rPr lang="en-GB" sz="1600" dirty="0"/>
              <a:t>Average two neighbours</a:t>
            </a:r>
          </a:p>
          <a:p>
            <a:r>
              <a:rPr lang="en-GB" sz="1600" dirty="0"/>
              <a:t>After smoothing, no raw data</a:t>
            </a:r>
          </a:p>
          <a:p>
            <a:endParaRPr lang="en-DE" dirty="0"/>
          </a:p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FC8FD-F6CB-98B6-C077-DCC172E5B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27</a:t>
            </a:fld>
            <a:endParaRPr lang="en-US" alt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16F878-E1BC-1FBB-83FE-2C51B7376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85410" y="831918"/>
            <a:ext cx="3831771" cy="285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843C284-85F1-407C-F5D0-AF37C890B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19" y="2307395"/>
            <a:ext cx="4978400" cy="395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9C1F1D9-0A6B-43E3-F289-30D8EFD4E6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000" y="4392489"/>
            <a:ext cx="1816100" cy="12573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39406F4-16FF-AC91-64E9-E71DA94FF9AE}"/>
              </a:ext>
            </a:extLst>
          </p:cNvPr>
          <p:cNvSpPr txBox="1">
            <a:spLocks/>
          </p:cNvSpPr>
          <p:nvPr/>
        </p:nvSpPr>
        <p:spPr>
          <a:xfrm>
            <a:off x="6053593" y="3904446"/>
            <a:ext cx="2134507" cy="976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 3" pitchFamily="18" charset="2"/>
              <a:buChar char="u"/>
              <a:defRPr lang="de-DE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100000"/>
              <a:buFont typeface="Wingdings" pitchFamily="2" charset="2"/>
              <a:buChar char="§"/>
              <a:defRPr lang="de-DE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–"/>
              <a:defRPr lang="de-DE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3pPr>
            <a:lvl4pPr marL="1171575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•"/>
              <a:defRPr lang="de-DE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4pPr>
            <a:lvl5pPr marL="14859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lang="de-DE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5pPr>
            <a:lvl6pPr marL="18288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500">
                <a:solidFill>
                  <a:srgbClr val="4D4D4D"/>
                </a:solidFill>
                <a:latin typeface="+mn-lt"/>
              </a:defRPr>
            </a:lvl6pPr>
            <a:lvl7pPr marL="21717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500">
                <a:solidFill>
                  <a:srgbClr val="4D4D4D"/>
                </a:solidFill>
                <a:latin typeface="+mn-lt"/>
              </a:defRPr>
            </a:lvl7pPr>
            <a:lvl8pPr marL="25146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500">
                <a:solidFill>
                  <a:srgbClr val="4D4D4D"/>
                </a:solidFill>
                <a:latin typeface="+mn-lt"/>
              </a:defRPr>
            </a:lvl8pPr>
            <a:lvl9pPr marL="28575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5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en-US" sz="1600" kern="0" dirty="0"/>
              <a:t>Tested Functions:</a:t>
            </a:r>
            <a:endParaRPr lang="en-GB" sz="1600" kern="0" dirty="0"/>
          </a:p>
          <a:p>
            <a:endParaRPr lang="en-DE" kern="0" dirty="0"/>
          </a:p>
          <a:p>
            <a:endParaRPr lang="en-DE" kern="0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90D31C4-7AAB-305B-26FB-B9CC5DAF0963}"/>
              </a:ext>
            </a:extLst>
          </p:cNvPr>
          <p:cNvSpPr/>
          <p:nvPr/>
        </p:nvSpPr>
        <p:spPr bwMode="auto">
          <a:xfrm rot="10800000">
            <a:off x="5675086" y="5007429"/>
            <a:ext cx="378507" cy="3048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295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A26D-26E8-D4ED-22CD-9960DA64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7378B-3BB0-1C83-40DE-21D7F922F2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28</a:t>
            </a:fld>
            <a:endParaRPr lang="en-US" altLang="de-D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272880A-C99B-DCF3-86D4-ACAC1358D835}"/>
              </a:ext>
            </a:extLst>
          </p:cNvPr>
          <p:cNvSpPr txBox="1">
            <a:spLocks/>
          </p:cNvSpPr>
          <p:nvPr/>
        </p:nvSpPr>
        <p:spPr bwMode="auto">
          <a:xfrm>
            <a:off x="537368" y="3001963"/>
            <a:ext cx="79930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00000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063D79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063D79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063D79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063D79"/>
                </a:solidFill>
                <a:latin typeface="Arial" charset="0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063D79"/>
                </a:solidFill>
                <a:latin typeface="Arial" charset="0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063D79"/>
                </a:solidFill>
                <a:latin typeface="Arial" charset="0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063D79"/>
                </a:solidFill>
                <a:latin typeface="Arial" charset="0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063D79"/>
                </a:solidFill>
                <a:latin typeface="Arial" charset="0"/>
              </a:defRPr>
            </a:lvl9pPr>
          </a:lstStyle>
          <a:p>
            <a:r>
              <a:rPr lang="en-US" altLang="zh-CN" sz="3600" kern="0" dirty="0">
                <a:latin typeface="Helvetica Neue" panose="02000503000000020004" pitchFamily="2" charset="0"/>
              </a:rPr>
              <a:t>2023.03.22</a:t>
            </a:r>
            <a:endParaRPr lang="en-DE" sz="32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082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400" dirty="0"/>
              <a:t>Long Range Public in MiD 2017 </a:t>
            </a:r>
            <a:br>
              <a:rPr lang="en-DE" dirty="0"/>
            </a:br>
            <a:r>
              <a:rPr lang="en-DE" sz="1600" dirty="0"/>
              <a:t>Limited distances(10km~[450~900km)) </a:t>
            </a:r>
            <a:r>
              <a:rPr lang="en-DE" sz="1800" dirty="0"/>
              <a:t> Dynamic Maximum Distance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400"/>
            <a:ext cx="3022599" cy="5441952"/>
          </a:xfrm>
        </p:spPr>
        <p:txBody>
          <a:bodyPr>
            <a:normAutofit fontScale="70000" lnSpcReduction="20000"/>
          </a:bodyPr>
          <a:lstStyle/>
          <a:p>
            <a:r>
              <a:rPr lang="en-DE" dirty="0"/>
              <a:t>Datasize=4199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sz="1600" dirty="0"/>
              <a:t>0.1380387123367084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sz="1600" dirty="0"/>
              <a:t>0.8285046642826611</a:t>
            </a:r>
          </a:p>
          <a:p>
            <a:pPr lvl="1"/>
            <a:endParaRPr lang="en-DE" sz="1600" dirty="0"/>
          </a:p>
          <a:p>
            <a:r>
              <a:rPr lang="en-GB" sz="1700" dirty="0" err="1"/>
              <a:t>eps_range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(0.9,1.2,0.02)</a:t>
            </a:r>
          </a:p>
          <a:p>
            <a:r>
              <a:rPr lang="en-GB" sz="1700" dirty="0" err="1"/>
              <a:t>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(0.7, 0.95, 0.01)</a:t>
            </a:r>
          </a:p>
          <a:p>
            <a:r>
              <a:rPr lang="en-GB" sz="1700" dirty="0" err="1"/>
              <a:t>alp_range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(1.02,1.3,0.01)</a:t>
            </a:r>
          </a:p>
          <a:p>
            <a:r>
              <a:rPr lang="en-GB" sz="1700" dirty="0"/>
              <a:t>Error: </a:t>
            </a:r>
            <a:r>
              <a:rPr lang="en-US" sz="1700" dirty="0"/>
              <a:t>customized</a:t>
            </a:r>
          </a:p>
          <a:p>
            <a:r>
              <a:rPr lang="en-US" sz="1700" dirty="0"/>
              <a:t>Maximum Distance Selection: </a:t>
            </a:r>
            <a:r>
              <a:rPr lang="en-US" sz="17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new</a:t>
            </a:r>
            <a:r>
              <a:rPr lang="en-US" sz="1700" dirty="0"/>
              <a:t> uniformly </a:t>
            </a:r>
          </a:p>
          <a:p>
            <a:pPr marL="0" indent="0">
              <a:buNone/>
            </a:pPr>
            <a:endParaRPr lang="en-GB" dirty="0"/>
          </a:p>
          <a:p>
            <a:r>
              <a:rPr lang="en-DE" dirty="0"/>
              <a:t>Samples</a:t>
            </a:r>
            <a:r>
              <a:rPr lang="en-DE" sz="1700" dirty="0"/>
              <a:t>:</a:t>
            </a:r>
          </a:p>
          <a:p>
            <a:pPr lvl="1"/>
            <a:r>
              <a:rPr lang="en-GB" sz="1400" dirty="0"/>
              <a:t>M</a:t>
            </a:r>
            <a:r>
              <a:rPr lang="en-DE" sz="1400" dirty="0"/>
              <a:t>odelling (Visualization in the same time) 2000 </a:t>
            </a:r>
            <a:r>
              <a:rPr lang="en-DE" sz="1400" dirty="0">
                <a:sym typeface="Wingdings" pitchFamily="2" charset="2"/>
              </a:rPr>
              <a:t>the error for fitting is the same error in the plot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29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05973"/>
              </p:ext>
            </p:extLst>
          </p:nvPr>
        </p:nvGraphicFramePr>
        <p:xfrm>
          <a:off x="609600" y="1272770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1.03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86303" y="1460815"/>
            <a:ext cx="5605662" cy="444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1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3384-9CAD-CC40-88D9-640A9529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CCDF of both datasets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290AC-42AE-B8AD-241B-D5EC4E6270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3</a:t>
            </a:fld>
            <a:endParaRPr lang="en-US" alt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8F8134-76ED-B0C7-43CB-2A330CBDBB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64341" y="1814958"/>
            <a:ext cx="4450876" cy="352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095235D-9D73-C74D-734E-666D829A1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086" y="1815041"/>
            <a:ext cx="4450876" cy="35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8BC98388-FEEF-D694-1612-DC961FC2D464}"/>
              </a:ext>
            </a:extLst>
          </p:cNvPr>
          <p:cNvSpPr txBox="1">
            <a:spLocks/>
          </p:cNvSpPr>
          <p:nvPr/>
        </p:nvSpPr>
        <p:spPr>
          <a:xfrm>
            <a:off x="567533" y="876300"/>
            <a:ext cx="4309268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 3" pitchFamily="18" charset="2"/>
              <a:buChar char="u"/>
              <a:defRPr lang="de-DE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100000"/>
              <a:buFont typeface="Wingdings" pitchFamily="2" charset="2"/>
              <a:buChar char="§"/>
              <a:defRPr lang="de-DE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–"/>
              <a:defRPr lang="de-DE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3pPr>
            <a:lvl4pPr marL="1171575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•"/>
              <a:defRPr lang="de-DE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4pPr>
            <a:lvl5pPr marL="14859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lang="de-DE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5pPr>
            <a:lvl6pPr marL="18288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500">
                <a:solidFill>
                  <a:srgbClr val="4D4D4D"/>
                </a:solidFill>
                <a:latin typeface="+mn-lt"/>
              </a:defRPr>
            </a:lvl6pPr>
            <a:lvl7pPr marL="21717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500">
                <a:solidFill>
                  <a:srgbClr val="4D4D4D"/>
                </a:solidFill>
                <a:latin typeface="+mn-lt"/>
              </a:defRPr>
            </a:lvl7pPr>
            <a:lvl8pPr marL="25146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500">
                <a:solidFill>
                  <a:srgbClr val="4D4D4D"/>
                </a:solidFill>
                <a:latin typeface="+mn-lt"/>
              </a:defRPr>
            </a:lvl8pPr>
            <a:lvl9pPr marL="28575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5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en-GB" kern="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MiD</a:t>
            </a:r>
            <a:r>
              <a:rPr lang="en-GB" kern="0" dirty="0">
                <a:solidFill>
                  <a:srgbClr val="000000"/>
                </a:solidFill>
                <a:latin typeface="Helvetica Neue" panose="02000503000000020004" pitchFamily="2" charset="0"/>
              </a:rPr>
              <a:t> 2017</a:t>
            </a:r>
            <a:r>
              <a:rPr lang="en-GB" kern="0" dirty="0">
                <a:solidFill>
                  <a:srgbClr val="296EAA"/>
                </a:solidFill>
                <a:latin typeface="Helvetica Neue" panose="02000503000000020004" pitchFamily="2" charset="0"/>
                <a:hlinkClick r:id="rId4"/>
              </a:rPr>
              <a:t>¶</a:t>
            </a:r>
            <a:endParaRPr lang="en-GB" kern="0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662D19-F2A4-3222-FF05-C18CC96332C2}"/>
              </a:ext>
            </a:extLst>
          </p:cNvPr>
          <p:cNvSpPr txBox="1">
            <a:spLocks/>
          </p:cNvSpPr>
          <p:nvPr/>
        </p:nvSpPr>
        <p:spPr>
          <a:xfrm>
            <a:off x="4998712" y="876300"/>
            <a:ext cx="4016506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 3" pitchFamily="18" charset="2"/>
              <a:buChar char="u"/>
              <a:defRPr lang="de-DE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100000"/>
              <a:buFont typeface="Wingdings" pitchFamily="2" charset="2"/>
              <a:buChar char="§"/>
              <a:defRPr lang="de-DE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–"/>
              <a:defRPr lang="de-DE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3pPr>
            <a:lvl4pPr marL="1171575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•"/>
              <a:defRPr lang="de-DE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4pPr>
            <a:lvl5pPr marL="14859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lang="de-DE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5pPr>
            <a:lvl6pPr marL="18288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500">
                <a:solidFill>
                  <a:srgbClr val="4D4D4D"/>
                </a:solidFill>
                <a:latin typeface="+mn-lt"/>
              </a:defRPr>
            </a:lvl6pPr>
            <a:lvl7pPr marL="21717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500">
                <a:solidFill>
                  <a:srgbClr val="4D4D4D"/>
                </a:solidFill>
                <a:latin typeface="+mn-lt"/>
              </a:defRPr>
            </a:lvl7pPr>
            <a:lvl8pPr marL="25146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500">
                <a:solidFill>
                  <a:srgbClr val="4D4D4D"/>
                </a:solidFill>
                <a:latin typeface="+mn-lt"/>
              </a:defRPr>
            </a:lvl8pPr>
            <a:lvl9pPr marL="285750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5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en-GB" kern="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Nhts</a:t>
            </a:r>
            <a:r>
              <a:rPr lang="en-GB" kern="0" dirty="0">
                <a:solidFill>
                  <a:srgbClr val="000000"/>
                </a:solidFill>
                <a:latin typeface="Helvetica Neue" panose="02000503000000020004" pitchFamily="2" charset="0"/>
              </a:rPr>
              <a:t> 2017</a:t>
            </a:r>
            <a:r>
              <a:rPr lang="en-GB" kern="0" dirty="0">
                <a:solidFill>
                  <a:srgbClr val="296EAA"/>
                </a:solidFill>
                <a:latin typeface="Helvetica Neue" panose="02000503000000020004" pitchFamily="2" charset="0"/>
                <a:hlinkClick r:id="rId4"/>
              </a:rPr>
              <a:t>¶</a:t>
            </a:r>
            <a:endParaRPr lang="en-GB" kern="0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094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400" dirty="0"/>
              <a:t>Long Range Public in MiD 2017 </a:t>
            </a:r>
            <a:br>
              <a:rPr lang="en-DE" dirty="0"/>
            </a:br>
            <a:r>
              <a:rPr lang="en-DE" sz="1600" dirty="0"/>
              <a:t>Limited distances(10km~[500~1000km)) </a:t>
            </a:r>
            <a:r>
              <a:rPr lang="en-DE" sz="1800" dirty="0"/>
              <a:t> Dynamic Maximum Distance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400"/>
            <a:ext cx="3022599" cy="5441952"/>
          </a:xfrm>
        </p:spPr>
        <p:txBody>
          <a:bodyPr>
            <a:normAutofit fontScale="70000" lnSpcReduction="20000"/>
          </a:bodyPr>
          <a:lstStyle/>
          <a:p>
            <a:r>
              <a:rPr lang="en-DE" dirty="0"/>
              <a:t>Datasize=4199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sz="1600" dirty="0"/>
              <a:t>0.09173325414705914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sz="1600" dirty="0"/>
              <a:t>0.8211790328682269</a:t>
            </a:r>
          </a:p>
          <a:p>
            <a:pPr lvl="1"/>
            <a:endParaRPr lang="en-DE" sz="1600" dirty="0"/>
          </a:p>
          <a:p>
            <a:r>
              <a:rPr lang="en-GB" sz="1700" dirty="0" err="1"/>
              <a:t>eps_range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(0.9,1.2,0.02)</a:t>
            </a:r>
          </a:p>
          <a:p>
            <a:r>
              <a:rPr lang="en-GB" sz="1700" dirty="0" err="1"/>
              <a:t>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(0.7, 0.95, 0.01)</a:t>
            </a:r>
          </a:p>
          <a:p>
            <a:r>
              <a:rPr lang="en-GB" sz="1700" dirty="0" err="1"/>
              <a:t>alp_range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(1.02,1.3,0.01)</a:t>
            </a:r>
          </a:p>
          <a:p>
            <a:r>
              <a:rPr lang="en-GB" sz="1700" dirty="0"/>
              <a:t>Error: </a:t>
            </a:r>
            <a:r>
              <a:rPr lang="en-US" sz="1700" dirty="0"/>
              <a:t>customized</a:t>
            </a:r>
          </a:p>
          <a:p>
            <a:r>
              <a:rPr lang="en-US" sz="1700" dirty="0"/>
              <a:t>Maximum Distance Selection: uniformly </a:t>
            </a:r>
          </a:p>
          <a:p>
            <a:pPr marL="0" indent="0">
              <a:buNone/>
            </a:pPr>
            <a:endParaRPr lang="en-GB" dirty="0"/>
          </a:p>
          <a:p>
            <a:r>
              <a:rPr lang="en-DE" dirty="0"/>
              <a:t>Samples</a:t>
            </a:r>
            <a:r>
              <a:rPr lang="en-DE" sz="1700" dirty="0"/>
              <a:t>:</a:t>
            </a:r>
          </a:p>
          <a:p>
            <a:pPr lvl="1"/>
            <a:r>
              <a:rPr lang="en-GB" sz="1400" dirty="0"/>
              <a:t>M</a:t>
            </a:r>
            <a:r>
              <a:rPr lang="en-DE" sz="1400" dirty="0"/>
              <a:t>odelling (Visualization in the same time) 2000 </a:t>
            </a:r>
            <a:r>
              <a:rPr lang="en-DE" sz="1400" dirty="0">
                <a:sym typeface="Wingdings" pitchFamily="2" charset="2"/>
              </a:rPr>
              <a:t>the error for fitting is the same error in the plot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30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272770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1.02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1.29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80451" y="1460815"/>
            <a:ext cx="5617366" cy="444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8993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400" dirty="0"/>
              <a:t>Long Range Public in MiD 2017  (Keep)</a:t>
            </a:r>
            <a:br>
              <a:rPr lang="en-DE" dirty="0"/>
            </a:br>
            <a:r>
              <a:rPr lang="en-DE" sz="1600" dirty="0"/>
              <a:t>Limited distances(10km~[500~1000km)) </a:t>
            </a:r>
            <a:r>
              <a:rPr lang="en-DE" sz="1800" dirty="0"/>
              <a:t> Dynamic Maximum Distance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400"/>
            <a:ext cx="3022599" cy="5441952"/>
          </a:xfrm>
        </p:spPr>
        <p:txBody>
          <a:bodyPr>
            <a:normAutofit fontScale="70000" lnSpcReduction="20000"/>
          </a:bodyPr>
          <a:lstStyle/>
          <a:p>
            <a:r>
              <a:rPr lang="en-DE" dirty="0"/>
              <a:t>Datasize=4199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sz="1600" dirty="0"/>
              <a:t>0.11186519940257483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sz="1600" dirty="0"/>
              <a:t>0.5971060068201868</a:t>
            </a:r>
          </a:p>
          <a:p>
            <a:pPr lvl="1"/>
            <a:endParaRPr lang="en-DE" sz="1600" dirty="0"/>
          </a:p>
          <a:p>
            <a:r>
              <a:rPr lang="en-GB" sz="1700" dirty="0" err="1"/>
              <a:t>eps_range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(0.9,1.2,0.02)</a:t>
            </a:r>
          </a:p>
          <a:p>
            <a:r>
              <a:rPr lang="en-GB" sz="1700" dirty="0" err="1"/>
              <a:t>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(0.7, 0.95, 0.01)</a:t>
            </a:r>
          </a:p>
          <a:p>
            <a:r>
              <a:rPr lang="en-GB" sz="1700" dirty="0" err="1"/>
              <a:t>alp_range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(1.02,1.3,0.01)</a:t>
            </a:r>
          </a:p>
          <a:p>
            <a:r>
              <a:rPr lang="en-GB" sz="1700" dirty="0"/>
              <a:t>Error: </a:t>
            </a:r>
            <a:r>
              <a:rPr lang="en-US" sz="1700" dirty="0"/>
              <a:t>customized</a:t>
            </a:r>
          </a:p>
          <a:p>
            <a:r>
              <a:rPr lang="en-US" sz="1700" dirty="0"/>
              <a:t>Maximum Distance Selection: </a:t>
            </a:r>
            <a:r>
              <a:rPr lang="en-US" sz="17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new</a:t>
            </a:r>
            <a:r>
              <a:rPr lang="en-US" sz="1700" dirty="0"/>
              <a:t> uniformly </a:t>
            </a:r>
          </a:p>
          <a:p>
            <a:pPr marL="0" indent="0">
              <a:buNone/>
            </a:pPr>
            <a:endParaRPr lang="en-GB" dirty="0"/>
          </a:p>
          <a:p>
            <a:r>
              <a:rPr lang="en-DE" dirty="0"/>
              <a:t>Samples</a:t>
            </a:r>
            <a:r>
              <a:rPr lang="en-DE" sz="1700" dirty="0"/>
              <a:t>:</a:t>
            </a:r>
          </a:p>
          <a:p>
            <a:pPr lvl="1"/>
            <a:r>
              <a:rPr lang="en-GB" sz="1400" dirty="0"/>
              <a:t>M</a:t>
            </a:r>
            <a:r>
              <a:rPr lang="en-DE" sz="1400" dirty="0"/>
              <a:t>odelling (Visualization in the same time) 2000 </a:t>
            </a:r>
            <a:r>
              <a:rPr lang="en-DE" sz="1400" dirty="0">
                <a:sym typeface="Wingdings" pitchFamily="2" charset="2"/>
              </a:rPr>
              <a:t>the error for fitting is the same error in the plot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31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386268"/>
              </p:ext>
            </p:extLst>
          </p:nvPr>
        </p:nvGraphicFramePr>
        <p:xfrm>
          <a:off x="609600" y="1272770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1.18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1.08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86303" y="1465448"/>
            <a:ext cx="5605662" cy="443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98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400" dirty="0"/>
              <a:t>Long Range Public in Nhts 2017 </a:t>
            </a:r>
            <a:br>
              <a:rPr lang="en-DE" dirty="0"/>
            </a:br>
            <a:r>
              <a:rPr lang="en-DE" sz="1600" dirty="0"/>
              <a:t>Limited distances(200km~[2600~5200km]) </a:t>
            </a:r>
            <a:r>
              <a:rPr lang="en-DE" sz="1800" dirty="0"/>
              <a:t> Dynamic Maximum Distance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400"/>
            <a:ext cx="2979056" cy="5441952"/>
          </a:xfrm>
        </p:spPr>
        <p:txBody>
          <a:bodyPr>
            <a:normAutofit fontScale="70000" lnSpcReduction="20000"/>
          </a:bodyPr>
          <a:lstStyle/>
          <a:p>
            <a:r>
              <a:rPr lang="en-DE" dirty="0"/>
              <a:t>Datasize=1700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sz="1600" dirty="0"/>
              <a:t>0.18388860715554078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sz="1600" dirty="0"/>
              <a:t>1.0532352544744417</a:t>
            </a:r>
          </a:p>
          <a:p>
            <a:pPr lvl="1"/>
            <a:endParaRPr lang="en-DE" sz="1600" dirty="0"/>
          </a:p>
          <a:p>
            <a:r>
              <a:rPr lang="en-GB" sz="1700" dirty="0" err="1"/>
              <a:t>eps_range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(0.8,1.8,0.1)</a:t>
            </a:r>
          </a:p>
          <a:p>
            <a:r>
              <a:rPr lang="en-GB" sz="1700" dirty="0" err="1"/>
              <a:t>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(0.7, 0.95, 0.01)</a:t>
            </a:r>
          </a:p>
          <a:p>
            <a:r>
              <a:rPr lang="en-GB" sz="1700" dirty="0" err="1"/>
              <a:t>alp_range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(1.02, 2.5,0.1)</a:t>
            </a:r>
          </a:p>
          <a:p>
            <a:r>
              <a:rPr lang="en-GB" sz="1700" dirty="0"/>
              <a:t>Error: </a:t>
            </a:r>
            <a:r>
              <a:rPr lang="en-US" sz="1700" dirty="0"/>
              <a:t>customized</a:t>
            </a:r>
            <a:endParaRPr lang="en-DE" sz="1600" dirty="0"/>
          </a:p>
          <a:p>
            <a:endParaRPr lang="en-GB" dirty="0"/>
          </a:p>
          <a:p>
            <a:r>
              <a:rPr lang="en-DE" dirty="0"/>
              <a:t>Samples</a:t>
            </a:r>
            <a:r>
              <a:rPr lang="en-DE" sz="1700" dirty="0"/>
              <a:t>:</a:t>
            </a:r>
          </a:p>
          <a:p>
            <a:pPr lvl="1"/>
            <a:r>
              <a:rPr lang="en-GB" sz="1400" dirty="0"/>
              <a:t>M</a:t>
            </a:r>
            <a:r>
              <a:rPr lang="en-DE" sz="1400" dirty="0"/>
              <a:t>odelling (Visualization in the same time) 2000 </a:t>
            </a:r>
            <a:r>
              <a:rPr lang="en-DE" sz="1400" dirty="0">
                <a:sym typeface="Wingdings" pitchFamily="2" charset="2"/>
              </a:rPr>
              <a:t>the error for fitting is the same error in the plot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32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272770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1.02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2.32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8926" y="1459607"/>
            <a:ext cx="5620416" cy="444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847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400" dirty="0"/>
              <a:t>Long Range Public in Nhts 2017 </a:t>
            </a:r>
            <a:br>
              <a:rPr lang="en-DE" dirty="0"/>
            </a:br>
            <a:r>
              <a:rPr lang="en-DE" sz="1600" dirty="0"/>
              <a:t>Limited distances(200km~[2600~5200km]) </a:t>
            </a:r>
            <a:r>
              <a:rPr lang="en-DE" sz="1800" dirty="0"/>
              <a:t> Dynamic Maximum Distance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400"/>
            <a:ext cx="2979056" cy="5441952"/>
          </a:xfrm>
        </p:spPr>
        <p:txBody>
          <a:bodyPr>
            <a:normAutofit fontScale="70000" lnSpcReduction="20000"/>
          </a:bodyPr>
          <a:lstStyle/>
          <a:p>
            <a:r>
              <a:rPr lang="en-DE" dirty="0"/>
              <a:t>Datasize=1700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sz="1600" dirty="0"/>
              <a:t>0.17230215233523863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sz="1600" dirty="0"/>
              <a:t>0.8298207758475249</a:t>
            </a:r>
          </a:p>
          <a:p>
            <a:pPr lvl="1"/>
            <a:endParaRPr lang="en-DE" sz="1600" dirty="0"/>
          </a:p>
          <a:p>
            <a:r>
              <a:rPr lang="en-GB" sz="1700" dirty="0" err="1"/>
              <a:t>eps_range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(0.8,1.8,0.1)</a:t>
            </a:r>
          </a:p>
          <a:p>
            <a:r>
              <a:rPr lang="en-GB" sz="1700" dirty="0" err="1"/>
              <a:t>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(0.7, 0.95, 0.01)</a:t>
            </a:r>
          </a:p>
          <a:p>
            <a:r>
              <a:rPr lang="en-GB" sz="1700" dirty="0" err="1"/>
              <a:t>alp_range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(1.02, 2.5,0.1)</a:t>
            </a:r>
          </a:p>
          <a:p>
            <a:r>
              <a:rPr lang="en-GB" sz="1700" dirty="0"/>
              <a:t>Error: </a:t>
            </a:r>
            <a:r>
              <a:rPr lang="en-US" sz="1700" dirty="0"/>
              <a:t>customized</a:t>
            </a:r>
          </a:p>
          <a:p>
            <a:r>
              <a:rPr lang="en-US" sz="1600" dirty="0"/>
              <a:t>Maximum Distance Selection: 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new</a:t>
            </a:r>
            <a:r>
              <a:rPr lang="en-US" sz="1600" dirty="0"/>
              <a:t> uniformly </a:t>
            </a:r>
            <a:endParaRPr lang="en-DE" sz="1600" dirty="0"/>
          </a:p>
          <a:p>
            <a:endParaRPr lang="en-GB" dirty="0"/>
          </a:p>
          <a:p>
            <a:r>
              <a:rPr lang="en-DE" dirty="0"/>
              <a:t>Samples</a:t>
            </a:r>
            <a:r>
              <a:rPr lang="en-DE" sz="1700" dirty="0"/>
              <a:t>:</a:t>
            </a:r>
          </a:p>
          <a:p>
            <a:pPr lvl="1"/>
            <a:r>
              <a:rPr lang="en-GB" sz="1400" dirty="0"/>
              <a:t>M</a:t>
            </a:r>
            <a:r>
              <a:rPr lang="en-DE" sz="1400" dirty="0"/>
              <a:t>odelling (Visualization in the same time) 2000 </a:t>
            </a:r>
            <a:r>
              <a:rPr lang="en-DE" sz="1400" dirty="0">
                <a:sym typeface="Wingdings" pitchFamily="2" charset="2"/>
              </a:rPr>
              <a:t>the error for fitting is the same error in the plot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33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509038"/>
              </p:ext>
            </p:extLst>
          </p:nvPr>
        </p:nvGraphicFramePr>
        <p:xfrm>
          <a:off x="609600" y="1272770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1.12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2.12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8926" y="1459607"/>
            <a:ext cx="5620416" cy="444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305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400" dirty="0"/>
              <a:t>Long Range Public in Nhts 2017 (keep)</a:t>
            </a:r>
            <a:br>
              <a:rPr lang="en-DE" dirty="0"/>
            </a:br>
            <a:r>
              <a:rPr lang="en-DE" sz="1600" dirty="0"/>
              <a:t>Limited distances(200km~[2500~5000km]) </a:t>
            </a:r>
            <a:r>
              <a:rPr lang="en-DE" sz="1800" dirty="0"/>
              <a:t> Dynamic Maximum Distance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400"/>
            <a:ext cx="2979056" cy="5441952"/>
          </a:xfrm>
        </p:spPr>
        <p:txBody>
          <a:bodyPr>
            <a:normAutofit fontScale="70000" lnSpcReduction="20000"/>
          </a:bodyPr>
          <a:lstStyle/>
          <a:p>
            <a:r>
              <a:rPr lang="en-DE" dirty="0"/>
              <a:t>Datasize=1698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sz="1600" dirty="0"/>
              <a:t>0.16127530949279417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sz="1600" dirty="0"/>
              <a:t>0.9168537203866788</a:t>
            </a:r>
          </a:p>
          <a:p>
            <a:pPr lvl="1"/>
            <a:endParaRPr lang="en-DE" sz="1600" dirty="0"/>
          </a:p>
          <a:p>
            <a:r>
              <a:rPr lang="en-GB" sz="1700" dirty="0" err="1"/>
              <a:t>eps_range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(0.8,1.8,0.1)</a:t>
            </a:r>
          </a:p>
          <a:p>
            <a:r>
              <a:rPr lang="en-GB" sz="1700" dirty="0" err="1"/>
              <a:t>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(0.7, 0.98, 0.01)</a:t>
            </a:r>
          </a:p>
          <a:p>
            <a:r>
              <a:rPr lang="en-GB" sz="1700" dirty="0" err="1"/>
              <a:t>alp_range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(1.02, 2.5,0.1)</a:t>
            </a:r>
          </a:p>
          <a:p>
            <a:r>
              <a:rPr lang="en-GB" sz="1700" dirty="0"/>
              <a:t>Error: </a:t>
            </a:r>
            <a:r>
              <a:rPr lang="en-US" sz="1700" dirty="0"/>
              <a:t>customized</a:t>
            </a:r>
          </a:p>
          <a:p>
            <a:r>
              <a:rPr lang="en-US" sz="1600" dirty="0"/>
              <a:t>Maximum Distance Selection: 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new</a:t>
            </a:r>
            <a:r>
              <a:rPr lang="en-US" sz="1600" dirty="0"/>
              <a:t> uniformly </a:t>
            </a:r>
            <a:endParaRPr lang="en-DE" sz="1600" dirty="0"/>
          </a:p>
          <a:p>
            <a:endParaRPr lang="en-GB" dirty="0"/>
          </a:p>
          <a:p>
            <a:r>
              <a:rPr lang="en-DE" dirty="0"/>
              <a:t>Samples</a:t>
            </a:r>
            <a:r>
              <a:rPr lang="en-DE" sz="1700" dirty="0"/>
              <a:t>:</a:t>
            </a:r>
          </a:p>
          <a:p>
            <a:pPr lvl="1"/>
            <a:r>
              <a:rPr lang="en-GB" sz="1400" dirty="0"/>
              <a:t>M</a:t>
            </a:r>
            <a:r>
              <a:rPr lang="en-DE" sz="1400" dirty="0"/>
              <a:t>odelling (Visualization in the same time) 2000 </a:t>
            </a:r>
            <a:r>
              <a:rPr lang="en-DE" sz="1400" dirty="0">
                <a:sym typeface="Wingdings" pitchFamily="2" charset="2"/>
              </a:rPr>
              <a:t>the error for fitting is the same error in the plot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34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129233"/>
              </p:ext>
            </p:extLst>
          </p:nvPr>
        </p:nvGraphicFramePr>
        <p:xfrm>
          <a:off x="609600" y="1272770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2.02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8926" y="1459607"/>
            <a:ext cx="5620416" cy="444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6115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7367-71BE-3804-A0D4-23CBF670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Histogram and 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370A6-99B0-B726-BEC8-59DBDEB32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14400"/>
            <a:ext cx="4269014" cy="5105400"/>
          </a:xfrm>
        </p:spPr>
        <p:txBody>
          <a:bodyPr/>
          <a:lstStyle/>
          <a:p>
            <a:r>
              <a:rPr lang="en-GB" sz="1600" dirty="0"/>
              <a:t>Data: Long Range in </a:t>
            </a:r>
            <a:r>
              <a:rPr lang="en-GB" sz="1600" dirty="0" err="1"/>
              <a:t>MiD</a:t>
            </a:r>
            <a:r>
              <a:rPr lang="en-GB" sz="1600" dirty="0"/>
              <a:t> 2017</a:t>
            </a:r>
          </a:p>
          <a:p>
            <a:r>
              <a:rPr lang="en-GB" sz="1600" dirty="0"/>
              <a:t>B</a:t>
            </a:r>
            <a:r>
              <a:rPr lang="en-DE" sz="1600" dirty="0"/>
              <a:t>ins=50</a:t>
            </a:r>
          </a:p>
          <a:p>
            <a:r>
              <a:rPr lang="en-GB" sz="1600" dirty="0"/>
              <a:t>Average two neighbours</a:t>
            </a:r>
          </a:p>
          <a:p>
            <a:r>
              <a:rPr lang="en-GB" sz="1600" dirty="0"/>
              <a:t>After smoothing, no raw data</a:t>
            </a:r>
          </a:p>
          <a:p>
            <a:endParaRPr lang="en-DE" dirty="0"/>
          </a:p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FC8FD-F6CB-98B6-C077-DCC172E5B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35</a:t>
            </a:fld>
            <a:endParaRPr lang="en-US" altLang="de-DE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D46249D-5289-2C64-2A9D-CFFC12EBD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1594" y="3565488"/>
            <a:ext cx="3584553" cy="266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1CC1D18-F17B-ED63-C596-0339411B4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02414" y="779821"/>
            <a:ext cx="3599992" cy="268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8EBE3A9-603C-5F16-5B5A-9205DF458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17853" y="3565488"/>
            <a:ext cx="3584553" cy="267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4360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15C67-C21A-0E0B-8414-F67905BA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Possible Distributions to fit the Artificial Data </a:t>
            </a:r>
            <a:br>
              <a:rPr lang="en-GB" sz="2000" dirty="0"/>
            </a:br>
            <a:r>
              <a:rPr lang="en-GB" sz="2000" dirty="0"/>
              <a:t>(Long Range in </a:t>
            </a:r>
            <a:r>
              <a:rPr lang="en-GB" sz="2000" dirty="0" err="1"/>
              <a:t>MiD</a:t>
            </a:r>
            <a:r>
              <a:rPr lang="en-GB" sz="2000" dirty="0"/>
              <a:t> 2017) method='</a:t>
            </a:r>
            <a:r>
              <a:rPr lang="en-GB" sz="2000" dirty="0" err="1"/>
              <a:t>ks_pvalue</a:t>
            </a:r>
            <a:r>
              <a:rPr lang="en-GB" sz="2000" dirty="0"/>
              <a:t>'</a:t>
            </a:r>
            <a:endParaRPr lang="en-DE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DAA00-2A51-34FB-CAC1-A502DA36D3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36</a:t>
            </a:fld>
            <a:endParaRPr lang="en-US" alt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673760-BD41-597C-FF0C-2D610CB20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2495" y="676835"/>
            <a:ext cx="4206241" cy="329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6BEC4C9-636F-BE33-08EF-4FC4BDDBF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88736" y="3083391"/>
            <a:ext cx="4179797" cy="327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F72650-E0A4-BD6B-67AF-25209759B51C}"/>
              </a:ext>
            </a:extLst>
          </p:cNvPr>
          <p:cNvSpPr txBox="1"/>
          <p:nvPr/>
        </p:nvSpPr>
        <p:spPr>
          <a:xfrm>
            <a:off x="5434149" y="1832645"/>
            <a:ext cx="253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100 bins histogram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8AE91E-0CD0-2DB7-2038-E203A85EB602}"/>
              </a:ext>
            </a:extLst>
          </p:cNvPr>
          <p:cNvCxnSpPr/>
          <p:nvPr/>
        </p:nvCxnSpPr>
        <p:spPr bwMode="auto">
          <a:xfrm flipH="1">
            <a:off x="5107577" y="2017311"/>
            <a:ext cx="32657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7644D6-9D8D-1572-3FF1-31C0B73929AD}"/>
              </a:ext>
            </a:extLst>
          </p:cNvPr>
          <p:cNvSpPr txBox="1"/>
          <p:nvPr/>
        </p:nvSpPr>
        <p:spPr>
          <a:xfrm>
            <a:off x="1018519" y="5082755"/>
            <a:ext cx="253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50 bins histogram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E31918-5F53-D969-D0FE-551C0FCA8D96}"/>
              </a:ext>
            </a:extLst>
          </p:cNvPr>
          <p:cNvCxnSpPr>
            <a:cxnSpLocks/>
          </p:cNvCxnSpPr>
          <p:nvPr/>
        </p:nvCxnSpPr>
        <p:spPr bwMode="auto">
          <a:xfrm>
            <a:off x="3147381" y="5293547"/>
            <a:ext cx="40533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219647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15C67-C21A-0E0B-8414-F67905BA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Possible Distributions to fit the Data Long Range in </a:t>
            </a:r>
            <a:r>
              <a:rPr lang="en-GB" sz="2000" dirty="0" err="1"/>
              <a:t>MiD</a:t>
            </a:r>
            <a:r>
              <a:rPr lang="en-GB" sz="2000" dirty="0"/>
              <a:t> 2017</a:t>
            </a:r>
            <a:endParaRPr lang="en-DE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DAA00-2A51-34FB-CAC1-A502DA36D3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37</a:t>
            </a:fld>
            <a:endParaRPr lang="en-US" alt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673760-BD41-597C-FF0C-2D610CB20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95" y="676275"/>
            <a:ext cx="4206241" cy="329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6BEC4C9-636F-BE33-08EF-4FC4BDDBF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736" y="3082834"/>
            <a:ext cx="4179797" cy="327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F72650-E0A4-BD6B-67AF-25209759B51C}"/>
              </a:ext>
            </a:extLst>
          </p:cNvPr>
          <p:cNvSpPr txBox="1"/>
          <p:nvPr/>
        </p:nvSpPr>
        <p:spPr>
          <a:xfrm>
            <a:off x="5434149" y="1832645"/>
            <a:ext cx="253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100 bins histogram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8AE91E-0CD0-2DB7-2038-E203A85EB602}"/>
              </a:ext>
            </a:extLst>
          </p:cNvPr>
          <p:cNvCxnSpPr/>
          <p:nvPr/>
        </p:nvCxnSpPr>
        <p:spPr bwMode="auto">
          <a:xfrm flipH="1">
            <a:off x="5107577" y="2017311"/>
            <a:ext cx="32657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7644D6-9D8D-1572-3FF1-31C0B73929AD}"/>
              </a:ext>
            </a:extLst>
          </p:cNvPr>
          <p:cNvSpPr txBox="1"/>
          <p:nvPr/>
        </p:nvSpPr>
        <p:spPr>
          <a:xfrm>
            <a:off x="1018519" y="5082755"/>
            <a:ext cx="253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50 bins histogram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E31918-5F53-D969-D0FE-551C0FCA8D96}"/>
              </a:ext>
            </a:extLst>
          </p:cNvPr>
          <p:cNvCxnSpPr>
            <a:cxnSpLocks/>
          </p:cNvCxnSpPr>
          <p:nvPr/>
        </p:nvCxnSpPr>
        <p:spPr bwMode="auto">
          <a:xfrm>
            <a:off x="3147381" y="5293547"/>
            <a:ext cx="40533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664151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2F40-74DF-8225-2203-7B418F735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68" y="3001963"/>
            <a:ext cx="7993063" cy="646112"/>
          </a:xfrm>
        </p:spPr>
        <p:txBody>
          <a:bodyPr/>
          <a:lstStyle/>
          <a:p>
            <a:r>
              <a:rPr lang="en-GB" sz="3600" dirty="0">
                <a:effectLst/>
                <a:latin typeface="Helvetica Neue" panose="02000503000000020004" pitchFamily="2" charset="0"/>
              </a:rPr>
              <a:t>Previous</a:t>
            </a:r>
            <a:endParaRPr lang="en-DE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FCBB5-7890-72A3-866E-9E65AC5BBF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38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2338205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000" dirty="0"/>
              <a:t>Car in MiD 2017 between </a:t>
            </a:r>
            <a:br>
              <a:rPr lang="en-DE" sz="2000" dirty="0"/>
            </a:br>
            <a:r>
              <a:rPr lang="en-DE" sz="2000" dirty="0"/>
              <a:t>10km~500km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399"/>
            <a:ext cx="3719286" cy="5441953"/>
          </a:xfrm>
        </p:spPr>
        <p:txBody>
          <a:bodyPr>
            <a:normAutofit lnSpcReduction="10000"/>
          </a:bodyPr>
          <a:lstStyle/>
          <a:p>
            <a:r>
              <a:rPr lang="en-GB" sz="1400" dirty="0"/>
              <a:t>D</a:t>
            </a:r>
            <a:r>
              <a:rPr lang="en-DE" sz="1400" dirty="0"/>
              <a:t>atasize=144881</a:t>
            </a:r>
          </a:p>
          <a:p>
            <a:endParaRPr lang="en-DE" sz="12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400" dirty="0"/>
          </a:p>
          <a:p>
            <a:endParaRPr lang="en-DE" sz="1400" dirty="0"/>
          </a:p>
          <a:p>
            <a:r>
              <a:rPr lang="en-DE" sz="1400" dirty="0"/>
              <a:t>Best fit error:</a:t>
            </a:r>
          </a:p>
          <a:p>
            <a:pPr lvl="1"/>
            <a:r>
              <a:rPr lang="en-DE" sz="1200" dirty="0"/>
              <a:t>2.7174564441843354</a:t>
            </a:r>
          </a:p>
          <a:p>
            <a:r>
              <a:rPr lang="en-DE" sz="1400" dirty="0"/>
              <a:t>Worst fit error</a:t>
            </a:r>
          </a:p>
          <a:p>
            <a:pPr lvl="1"/>
            <a:r>
              <a:rPr lang="en-DE" sz="1200" dirty="0"/>
              <a:t>91.45273924033827</a:t>
            </a:r>
          </a:p>
          <a:p>
            <a:pPr lvl="1"/>
            <a:endParaRPr lang="en-DE" sz="1200" dirty="0"/>
          </a:p>
          <a:p>
            <a:r>
              <a:rPr lang="en-GB" sz="1200" dirty="0" err="1"/>
              <a:t>eps_range</a:t>
            </a:r>
            <a:r>
              <a:rPr lang="en-GB" sz="1200" dirty="0"/>
              <a:t>=[1]</a:t>
            </a:r>
          </a:p>
          <a:p>
            <a:r>
              <a:rPr lang="en-GB" sz="1200" dirty="0" err="1"/>
              <a:t>p_range</a:t>
            </a:r>
            <a:r>
              <a:rPr lang="en-GB" sz="1200" dirty="0"/>
              <a:t>=[0]</a:t>
            </a:r>
          </a:p>
          <a:p>
            <a:r>
              <a:rPr lang="en-GB" sz="1200" dirty="0" err="1"/>
              <a:t>alp_range</a:t>
            </a:r>
            <a:r>
              <a:rPr lang="en-GB" sz="1200" dirty="0"/>
              <a:t>=</a:t>
            </a:r>
            <a:r>
              <a:rPr lang="en-GB" sz="1200" dirty="0" err="1"/>
              <a:t>np.arange</a:t>
            </a:r>
            <a:r>
              <a:rPr lang="en-GB" sz="1200" dirty="0"/>
              <a:t>(1.02, 2.5, 0.01)</a:t>
            </a:r>
          </a:p>
          <a:p>
            <a:r>
              <a:rPr lang="en-GB" sz="1200" dirty="0"/>
              <a:t>Error: Wasserstein distance (the earth mover’s distance,)</a:t>
            </a:r>
          </a:p>
          <a:p>
            <a:endParaRPr lang="en-GB" sz="1200" dirty="0"/>
          </a:p>
          <a:p>
            <a:r>
              <a:rPr lang="en-DE" sz="1400" dirty="0"/>
              <a:t># Samples:</a:t>
            </a:r>
          </a:p>
          <a:p>
            <a:pPr lvl="1"/>
            <a:r>
              <a:rPr lang="en-GB" sz="1200" dirty="0"/>
              <a:t>M</a:t>
            </a:r>
            <a:r>
              <a:rPr lang="en-DE" sz="1200" dirty="0"/>
              <a:t>odelling(1000), Visualization(10000)</a:t>
            </a:r>
          </a:p>
          <a:p>
            <a:pPr marL="0" indent="0">
              <a:buNone/>
            </a:pPr>
            <a:endParaRPr lang="en-DE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39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295969"/>
              </p:ext>
            </p:extLst>
          </p:nvPr>
        </p:nvGraphicFramePr>
        <p:xfrm>
          <a:off x="609601" y="1259214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1.03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112BDAEE-C155-C4A2-3095-E0C404B2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6429" y="1259214"/>
            <a:ext cx="5637811" cy="446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2487-73BE-FFBA-68BA-B4F23A009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For real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D5738-8056-7B58-AFE8-F07B4905E3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4</a:t>
            </a:fld>
            <a:endParaRPr lang="en-US" altLang="de-D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58C0E3-0D16-B244-5DF7-1EE16AD08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55" y="1412875"/>
            <a:ext cx="7643678" cy="841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4391FD-5F54-ADBB-BD72-9540AA751759}"/>
              </a:ext>
            </a:extLst>
          </p:cNvPr>
          <p:cNvSpPr txBox="1"/>
          <p:nvPr/>
        </p:nvSpPr>
        <p:spPr>
          <a:xfrm>
            <a:off x="1756229" y="3429000"/>
            <a:ext cx="5907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rgbClr val="FF0000"/>
                </a:solidFill>
              </a:rPr>
              <a:t>To measure the distance between two distributions (can be different length)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77377597-B568-4702-7416-418C412AF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50" y="4111625"/>
            <a:ext cx="27559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182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000" dirty="0"/>
              <a:t>Short Range in MiD 2017 between </a:t>
            </a:r>
            <a:br>
              <a:rPr lang="en-DE" sz="2000" dirty="0"/>
            </a:br>
            <a:r>
              <a:rPr lang="en-DE" sz="2000" dirty="0"/>
              <a:t>1km~90km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399"/>
            <a:ext cx="3719286" cy="5441953"/>
          </a:xfrm>
        </p:spPr>
        <p:txBody>
          <a:bodyPr>
            <a:normAutofit lnSpcReduction="10000"/>
          </a:bodyPr>
          <a:lstStyle/>
          <a:p>
            <a:r>
              <a:rPr lang="en-GB" sz="1400" dirty="0"/>
              <a:t>D</a:t>
            </a:r>
            <a:r>
              <a:rPr lang="en-DE" sz="1400" dirty="0"/>
              <a:t>atasize=71733</a:t>
            </a:r>
          </a:p>
          <a:p>
            <a:endParaRPr lang="en-DE" sz="12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400" dirty="0"/>
          </a:p>
          <a:p>
            <a:endParaRPr lang="en-DE" sz="1400" dirty="0"/>
          </a:p>
          <a:p>
            <a:r>
              <a:rPr lang="en-DE" sz="1400" dirty="0"/>
              <a:t>Best fit error:</a:t>
            </a:r>
          </a:p>
          <a:p>
            <a:pPr lvl="1"/>
            <a:r>
              <a:rPr lang="en-DE" sz="1200" dirty="0"/>
              <a:t>1.8067714450328032</a:t>
            </a:r>
          </a:p>
          <a:p>
            <a:r>
              <a:rPr lang="en-DE" sz="1400" dirty="0"/>
              <a:t>Worst fit error</a:t>
            </a:r>
          </a:p>
          <a:p>
            <a:pPr lvl="1"/>
            <a:r>
              <a:rPr lang="en-DE" sz="1200" dirty="0"/>
              <a:t>14.54807936391029</a:t>
            </a:r>
          </a:p>
          <a:p>
            <a:pPr lvl="1"/>
            <a:endParaRPr lang="en-DE" sz="1200" dirty="0"/>
          </a:p>
          <a:p>
            <a:r>
              <a:rPr lang="en-GB" sz="1200" dirty="0" err="1"/>
              <a:t>eps_range</a:t>
            </a:r>
            <a:r>
              <a:rPr lang="en-GB" sz="1200" dirty="0"/>
              <a:t>=</a:t>
            </a:r>
            <a:r>
              <a:rPr lang="en-GB" sz="1200" dirty="0" err="1"/>
              <a:t>np.arange</a:t>
            </a:r>
            <a:r>
              <a:rPr lang="en-GB" sz="1200" dirty="0"/>
              <a:t>(0.5,2,0.05)</a:t>
            </a:r>
          </a:p>
          <a:p>
            <a:r>
              <a:rPr lang="en-GB" sz="1200" dirty="0" err="1"/>
              <a:t>p_range</a:t>
            </a:r>
            <a:r>
              <a:rPr lang="en-GB" sz="1200" dirty="0"/>
              <a:t>=</a:t>
            </a:r>
            <a:r>
              <a:rPr lang="en-GB" sz="1200" dirty="0" err="1"/>
              <a:t>np.arange</a:t>
            </a:r>
            <a:r>
              <a:rPr lang="en-GB" sz="1200" dirty="0"/>
              <a:t>(0, 0.95, 0.05)</a:t>
            </a:r>
          </a:p>
          <a:p>
            <a:r>
              <a:rPr lang="en-GB" sz="1200" dirty="0" err="1"/>
              <a:t>alp_range</a:t>
            </a:r>
            <a:r>
              <a:rPr lang="en-GB" sz="1200" dirty="0"/>
              <a:t>=</a:t>
            </a:r>
            <a:r>
              <a:rPr lang="en-GB" sz="1200" dirty="0" err="1"/>
              <a:t>np.arange</a:t>
            </a:r>
            <a:r>
              <a:rPr lang="en-GB" sz="1200" dirty="0"/>
              <a:t>(1.1, 2.5,0.1)</a:t>
            </a:r>
          </a:p>
          <a:p>
            <a:r>
              <a:rPr lang="en-GB" sz="1200" dirty="0"/>
              <a:t>Error: Wasserstein distance (the earth mover’s distance,)</a:t>
            </a:r>
          </a:p>
          <a:p>
            <a:endParaRPr lang="en-GB" sz="1200" dirty="0"/>
          </a:p>
          <a:p>
            <a:r>
              <a:rPr lang="en-DE" sz="1400" dirty="0"/>
              <a:t># Samples:</a:t>
            </a:r>
          </a:p>
          <a:p>
            <a:pPr lvl="1"/>
            <a:r>
              <a:rPr lang="en-GB" sz="1200" dirty="0"/>
              <a:t>M</a:t>
            </a:r>
            <a:r>
              <a:rPr lang="en-DE" sz="1200" dirty="0"/>
              <a:t>odelling(1000), Visualization(10000)</a:t>
            </a:r>
          </a:p>
          <a:p>
            <a:pPr marL="0" indent="0">
              <a:buNone/>
            </a:pPr>
            <a:endParaRPr lang="en-DE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40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697846"/>
              </p:ext>
            </p:extLst>
          </p:nvPr>
        </p:nvGraphicFramePr>
        <p:xfrm>
          <a:off x="609601" y="1259214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112BDAEE-C155-C4A2-3095-E0C404B2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6429" y="1259214"/>
            <a:ext cx="5637811" cy="446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5673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000" dirty="0"/>
              <a:t>Bike in Nhts17 between </a:t>
            </a:r>
            <a:br>
              <a:rPr lang="en-DE" sz="2000" dirty="0"/>
            </a:br>
            <a:r>
              <a:rPr lang="en-DE" sz="2000" dirty="0"/>
              <a:t>1~100km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399"/>
            <a:ext cx="3719286" cy="5441953"/>
          </a:xfrm>
        </p:spPr>
        <p:txBody>
          <a:bodyPr>
            <a:normAutofit lnSpcReduction="10000"/>
          </a:bodyPr>
          <a:lstStyle/>
          <a:p>
            <a:r>
              <a:rPr lang="en-GB" sz="1400" dirty="0"/>
              <a:t>D</a:t>
            </a:r>
            <a:r>
              <a:rPr lang="en-DE" sz="1400" dirty="0"/>
              <a:t>atasize=6065</a:t>
            </a:r>
          </a:p>
          <a:p>
            <a:endParaRPr lang="en-DE" sz="12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400" dirty="0"/>
          </a:p>
          <a:p>
            <a:endParaRPr lang="en-DE" sz="1400" dirty="0"/>
          </a:p>
          <a:p>
            <a:r>
              <a:rPr lang="en-DE" sz="1400" dirty="0"/>
              <a:t>Best fit error:</a:t>
            </a:r>
          </a:p>
          <a:p>
            <a:pPr lvl="1"/>
            <a:r>
              <a:rPr lang="en-DE" sz="1200" dirty="0"/>
              <a:t>0.3119877108481111</a:t>
            </a:r>
          </a:p>
          <a:p>
            <a:r>
              <a:rPr lang="en-DE" sz="1400" dirty="0"/>
              <a:t>Worst fit error</a:t>
            </a:r>
          </a:p>
          <a:p>
            <a:pPr lvl="1"/>
            <a:r>
              <a:rPr lang="en-DE" sz="1200" dirty="0"/>
              <a:t>25.072634231951714</a:t>
            </a:r>
          </a:p>
          <a:p>
            <a:pPr lvl="1"/>
            <a:endParaRPr lang="en-DE" sz="1200" dirty="0"/>
          </a:p>
          <a:p>
            <a:r>
              <a:rPr lang="en-GB" sz="1200" dirty="0" err="1"/>
              <a:t>eps_range</a:t>
            </a:r>
            <a:r>
              <a:rPr lang="en-GB" sz="1200" dirty="0"/>
              <a:t>=</a:t>
            </a:r>
            <a:r>
              <a:rPr lang="en-GB" sz="1200" dirty="0" err="1"/>
              <a:t>np.arange</a:t>
            </a:r>
            <a:r>
              <a:rPr lang="en-GB" sz="1200" dirty="0"/>
              <a:t>(0.3,1.5,0.03)</a:t>
            </a:r>
          </a:p>
          <a:p>
            <a:r>
              <a:rPr lang="en-GB" sz="1200" dirty="0" err="1"/>
              <a:t>p_range</a:t>
            </a:r>
            <a:r>
              <a:rPr lang="en-GB" sz="1200" dirty="0"/>
              <a:t>=</a:t>
            </a:r>
            <a:r>
              <a:rPr lang="en-GB" sz="1200" dirty="0" err="1"/>
              <a:t>np.arange</a:t>
            </a:r>
            <a:r>
              <a:rPr lang="en-GB" sz="1200" dirty="0"/>
              <a:t>(0, 0.95, 0.05)</a:t>
            </a:r>
          </a:p>
          <a:p>
            <a:r>
              <a:rPr lang="en-GB" sz="1200" dirty="0" err="1"/>
              <a:t>alp_range</a:t>
            </a:r>
            <a:r>
              <a:rPr lang="en-GB" sz="1200" dirty="0"/>
              <a:t>=</a:t>
            </a:r>
            <a:r>
              <a:rPr lang="en-GB" sz="1200" dirty="0" err="1"/>
              <a:t>np.arange</a:t>
            </a:r>
            <a:r>
              <a:rPr lang="en-GB" sz="1200" dirty="0"/>
              <a:t>(1.02, 2.5,0.1)</a:t>
            </a:r>
          </a:p>
          <a:p>
            <a:r>
              <a:rPr lang="en-GB" sz="1200" dirty="0"/>
              <a:t>Error: Wasserstein distance (the earth mover’s distance,)</a:t>
            </a:r>
          </a:p>
          <a:p>
            <a:endParaRPr lang="en-DE" sz="1400" dirty="0"/>
          </a:p>
          <a:p>
            <a:r>
              <a:rPr lang="en-DE" sz="1400" dirty="0"/>
              <a:t># Samples:</a:t>
            </a:r>
          </a:p>
          <a:p>
            <a:pPr lvl="1"/>
            <a:r>
              <a:rPr lang="en-GB" sz="1200" dirty="0"/>
              <a:t>M</a:t>
            </a:r>
            <a:r>
              <a:rPr lang="en-DE" sz="1200" dirty="0"/>
              <a:t>odelling(1000), Visualization(10000)</a:t>
            </a:r>
          </a:p>
          <a:p>
            <a:pPr marL="0" indent="0">
              <a:buNone/>
            </a:pPr>
            <a:endParaRPr lang="en-DE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41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369502"/>
              </p:ext>
            </p:extLst>
          </p:nvPr>
        </p:nvGraphicFramePr>
        <p:xfrm>
          <a:off x="609601" y="1259214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112BDAEE-C155-C4A2-3095-E0C404B2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6429" y="1259214"/>
            <a:ext cx="5637811" cy="446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8075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000" dirty="0"/>
              <a:t>Bike in Nhts17 between </a:t>
            </a:r>
            <a:br>
              <a:rPr lang="en-DE" sz="2000" dirty="0"/>
            </a:br>
            <a:r>
              <a:rPr lang="en-DE" sz="2000" dirty="0"/>
              <a:t>1~200km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399"/>
            <a:ext cx="3719286" cy="5441953"/>
          </a:xfrm>
        </p:spPr>
        <p:txBody>
          <a:bodyPr>
            <a:normAutofit lnSpcReduction="10000"/>
          </a:bodyPr>
          <a:lstStyle/>
          <a:p>
            <a:r>
              <a:rPr lang="en-GB" sz="1400" dirty="0"/>
              <a:t>D</a:t>
            </a:r>
            <a:r>
              <a:rPr lang="en-DE" sz="1400" dirty="0"/>
              <a:t>atasize=6072</a:t>
            </a:r>
          </a:p>
          <a:p>
            <a:endParaRPr lang="en-DE" sz="12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400" dirty="0"/>
          </a:p>
          <a:p>
            <a:endParaRPr lang="en-DE" sz="1400" dirty="0"/>
          </a:p>
          <a:p>
            <a:r>
              <a:rPr lang="en-DE" sz="1400" dirty="0"/>
              <a:t>Best fit error:</a:t>
            </a:r>
          </a:p>
          <a:p>
            <a:pPr lvl="1"/>
            <a:r>
              <a:rPr lang="en-DE" sz="1200" dirty="0"/>
              <a:t>0.3870351265088589</a:t>
            </a:r>
          </a:p>
          <a:p>
            <a:r>
              <a:rPr lang="en-DE" sz="1400" dirty="0"/>
              <a:t>Worst fit error</a:t>
            </a:r>
          </a:p>
          <a:p>
            <a:pPr lvl="1"/>
            <a:r>
              <a:rPr lang="en-DE" sz="1200" dirty="0"/>
              <a:t>49.037702278559365</a:t>
            </a:r>
          </a:p>
          <a:p>
            <a:pPr lvl="1"/>
            <a:endParaRPr lang="en-DE" sz="1200" dirty="0"/>
          </a:p>
          <a:p>
            <a:r>
              <a:rPr lang="en-GB" sz="1200" dirty="0" err="1"/>
              <a:t>eps_range</a:t>
            </a:r>
            <a:r>
              <a:rPr lang="en-GB" sz="1200" dirty="0"/>
              <a:t>=</a:t>
            </a:r>
            <a:r>
              <a:rPr lang="en-GB" sz="1200" dirty="0" err="1"/>
              <a:t>np.arange</a:t>
            </a:r>
            <a:r>
              <a:rPr lang="en-GB" sz="1200" dirty="0"/>
              <a:t>(0.1, 2, 0.05)</a:t>
            </a:r>
          </a:p>
          <a:p>
            <a:r>
              <a:rPr lang="en-GB" sz="1200" dirty="0" err="1"/>
              <a:t>p_range</a:t>
            </a:r>
            <a:r>
              <a:rPr lang="en-GB" sz="1200" dirty="0"/>
              <a:t>=</a:t>
            </a:r>
            <a:r>
              <a:rPr lang="en-GB" sz="1200" dirty="0" err="1"/>
              <a:t>np.arange</a:t>
            </a:r>
            <a:r>
              <a:rPr lang="en-GB" sz="1200" dirty="0"/>
              <a:t>(0, 0.95, 0.05)</a:t>
            </a:r>
          </a:p>
          <a:p>
            <a:r>
              <a:rPr lang="en-GB" sz="1200" dirty="0" err="1"/>
              <a:t>alp_range</a:t>
            </a:r>
            <a:r>
              <a:rPr lang="en-GB" sz="1200" dirty="0"/>
              <a:t>=</a:t>
            </a:r>
            <a:r>
              <a:rPr lang="en-GB" sz="1200" dirty="0" err="1"/>
              <a:t>np.arange</a:t>
            </a:r>
            <a:r>
              <a:rPr lang="en-GB" sz="1200" dirty="0"/>
              <a:t>(1.1, 2.5,0.1)</a:t>
            </a:r>
          </a:p>
          <a:p>
            <a:r>
              <a:rPr lang="en-GB" sz="1200" dirty="0"/>
              <a:t>Error: Wasserstein distance (the earth mover’s distance,)</a:t>
            </a:r>
          </a:p>
          <a:p>
            <a:endParaRPr lang="en-DE" sz="1400" dirty="0"/>
          </a:p>
          <a:p>
            <a:r>
              <a:rPr lang="en-DE" sz="1400" dirty="0"/>
              <a:t># Samples:</a:t>
            </a:r>
          </a:p>
          <a:p>
            <a:pPr lvl="1"/>
            <a:r>
              <a:rPr lang="en-GB" sz="1200" dirty="0"/>
              <a:t>M</a:t>
            </a:r>
            <a:r>
              <a:rPr lang="en-DE" sz="1200" dirty="0"/>
              <a:t>odelling(1000), Visualization(10000)</a:t>
            </a:r>
          </a:p>
          <a:p>
            <a:pPr marL="0" indent="0">
              <a:buNone/>
            </a:pPr>
            <a:endParaRPr lang="en-DE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42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901036"/>
              </p:ext>
            </p:extLst>
          </p:nvPr>
        </p:nvGraphicFramePr>
        <p:xfrm>
          <a:off x="609601" y="1259214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112BDAEE-C155-C4A2-3095-E0C404B2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6429" y="1259214"/>
            <a:ext cx="5637811" cy="446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0491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000" dirty="0"/>
              <a:t>Car in Nhts17 between </a:t>
            </a:r>
            <a:br>
              <a:rPr lang="en-DE" sz="2000" dirty="0"/>
            </a:br>
            <a:r>
              <a:rPr lang="en-DE" sz="2000" dirty="0"/>
              <a:t>10~500km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399"/>
            <a:ext cx="3719286" cy="5441953"/>
          </a:xfrm>
        </p:spPr>
        <p:txBody>
          <a:bodyPr>
            <a:normAutofit lnSpcReduction="10000"/>
          </a:bodyPr>
          <a:lstStyle/>
          <a:p>
            <a:r>
              <a:rPr lang="en-GB" sz="1400" dirty="0"/>
              <a:t>D</a:t>
            </a:r>
            <a:r>
              <a:rPr lang="en-DE" sz="1400" dirty="0"/>
              <a:t>atasize=247038</a:t>
            </a:r>
          </a:p>
          <a:p>
            <a:endParaRPr lang="en-DE" sz="12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400" dirty="0"/>
          </a:p>
          <a:p>
            <a:endParaRPr lang="en-DE" sz="1400" dirty="0"/>
          </a:p>
          <a:p>
            <a:r>
              <a:rPr lang="en-DE" sz="1400" dirty="0"/>
              <a:t>Best fit error:</a:t>
            </a:r>
          </a:p>
          <a:p>
            <a:pPr lvl="1"/>
            <a:r>
              <a:rPr lang="en-DE" sz="1200" dirty="0"/>
              <a:t>1.4428930385889371</a:t>
            </a:r>
          </a:p>
          <a:p>
            <a:r>
              <a:rPr lang="en-DE" sz="1400" dirty="0"/>
              <a:t>Worst fit error</a:t>
            </a:r>
          </a:p>
          <a:p>
            <a:pPr lvl="1"/>
            <a:r>
              <a:rPr lang="en-DE" sz="1200" dirty="0"/>
              <a:t>111.62193019450247</a:t>
            </a:r>
          </a:p>
          <a:p>
            <a:pPr lvl="1"/>
            <a:endParaRPr lang="en-DE" sz="1200" dirty="0"/>
          </a:p>
          <a:p>
            <a:r>
              <a:rPr lang="en-GB" sz="1200" dirty="0" err="1"/>
              <a:t>eps_range</a:t>
            </a:r>
            <a:r>
              <a:rPr lang="en-GB" sz="1200" dirty="0"/>
              <a:t>=</a:t>
            </a:r>
            <a:r>
              <a:rPr lang="en-GB" sz="1200" dirty="0" err="1"/>
              <a:t>np.arange</a:t>
            </a:r>
            <a:r>
              <a:rPr lang="en-GB" sz="1200" dirty="0"/>
              <a:t>(0.1,2,0.05)</a:t>
            </a:r>
          </a:p>
          <a:p>
            <a:r>
              <a:rPr lang="en-GB" sz="1200" dirty="0" err="1"/>
              <a:t>p_range</a:t>
            </a:r>
            <a:r>
              <a:rPr lang="en-GB" sz="1200" dirty="0"/>
              <a:t>=</a:t>
            </a:r>
            <a:r>
              <a:rPr lang="en-GB" sz="1200" dirty="0" err="1"/>
              <a:t>np.arange</a:t>
            </a:r>
            <a:r>
              <a:rPr lang="en-GB" sz="1200" dirty="0"/>
              <a:t>(0, 0.95, 0.05)</a:t>
            </a:r>
          </a:p>
          <a:p>
            <a:r>
              <a:rPr lang="en-GB" sz="1200" dirty="0" err="1"/>
              <a:t>alp_range</a:t>
            </a:r>
            <a:r>
              <a:rPr lang="en-GB" sz="1200" dirty="0"/>
              <a:t>=</a:t>
            </a:r>
            <a:r>
              <a:rPr lang="en-GB" sz="1200" dirty="0" err="1"/>
              <a:t>np.arange</a:t>
            </a:r>
            <a:r>
              <a:rPr lang="en-GB" sz="1200" dirty="0"/>
              <a:t>(1.1, 2.5,0.1)</a:t>
            </a:r>
          </a:p>
          <a:p>
            <a:r>
              <a:rPr lang="en-GB" sz="1200" dirty="0"/>
              <a:t>Error: Wasserstein distance (the earth mover’s distance,)</a:t>
            </a:r>
          </a:p>
          <a:p>
            <a:endParaRPr lang="en-DE" sz="1400" dirty="0"/>
          </a:p>
          <a:p>
            <a:r>
              <a:rPr lang="en-DE" sz="1400" dirty="0"/>
              <a:t># Samples:</a:t>
            </a:r>
          </a:p>
          <a:p>
            <a:pPr lvl="1"/>
            <a:r>
              <a:rPr lang="en-GB" sz="1200" dirty="0"/>
              <a:t>M</a:t>
            </a:r>
            <a:r>
              <a:rPr lang="en-DE" sz="1200" dirty="0"/>
              <a:t>odelling(1000), Visualization(10000)</a:t>
            </a:r>
          </a:p>
          <a:p>
            <a:pPr marL="0" indent="0">
              <a:buNone/>
            </a:pPr>
            <a:endParaRPr lang="en-DE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43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96682"/>
              </p:ext>
            </p:extLst>
          </p:nvPr>
        </p:nvGraphicFramePr>
        <p:xfrm>
          <a:off x="609601" y="1259214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US" altLang="zh-C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US" altLang="zh-C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US" altLang="zh-C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</a:t>
                      </a:r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US" altLang="zh-C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1.65</a:t>
                      </a:r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US" altLang="zh-C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US" altLang="zh-C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112BDAEE-C155-C4A2-3095-E0C404B2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6429" y="1259214"/>
            <a:ext cx="5637811" cy="446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6616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000" dirty="0"/>
              <a:t>Short Range in Nhts17 between </a:t>
            </a:r>
            <a:br>
              <a:rPr lang="en-DE" sz="2000" dirty="0"/>
            </a:br>
            <a:r>
              <a:rPr lang="en-DE" sz="2000" dirty="0"/>
              <a:t>10~1000km</a:t>
            </a:r>
            <a:r>
              <a:rPr lang="zh-CN" altLang="en-US" sz="2000" dirty="0"/>
              <a:t> （</a:t>
            </a:r>
            <a:r>
              <a:rPr lang="en-US" altLang="zh-CN" sz="2000" dirty="0"/>
              <a:t>keep</a:t>
            </a:r>
            <a:r>
              <a:rPr lang="zh-CN" altLang="en-US" sz="2000" dirty="0"/>
              <a:t>）</a:t>
            </a:r>
            <a:endParaRPr lang="en-DE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399"/>
            <a:ext cx="3719286" cy="5441953"/>
          </a:xfrm>
        </p:spPr>
        <p:txBody>
          <a:bodyPr>
            <a:normAutofit lnSpcReduction="10000"/>
          </a:bodyPr>
          <a:lstStyle/>
          <a:p>
            <a:r>
              <a:rPr lang="en-GB" sz="1400" dirty="0"/>
              <a:t>D</a:t>
            </a:r>
            <a:r>
              <a:rPr lang="en-DE" sz="1400" dirty="0"/>
              <a:t>atasize=10223</a:t>
            </a:r>
          </a:p>
          <a:p>
            <a:endParaRPr lang="en-DE" sz="12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600" dirty="0"/>
          </a:p>
          <a:p>
            <a:endParaRPr lang="en-DE" sz="1400" dirty="0"/>
          </a:p>
          <a:p>
            <a:endParaRPr lang="en-DE" sz="1400" dirty="0"/>
          </a:p>
          <a:p>
            <a:r>
              <a:rPr lang="en-DE" sz="1400" dirty="0"/>
              <a:t>Best fit error:</a:t>
            </a:r>
          </a:p>
          <a:p>
            <a:pPr lvl="1"/>
            <a:r>
              <a:rPr lang="en-DE" sz="1200" dirty="0"/>
              <a:t>2.1135655984394757</a:t>
            </a:r>
          </a:p>
          <a:p>
            <a:r>
              <a:rPr lang="en-DE" sz="1400" dirty="0"/>
              <a:t>Worst fit error</a:t>
            </a:r>
          </a:p>
          <a:p>
            <a:pPr lvl="1"/>
            <a:r>
              <a:rPr lang="en-DE" sz="1200" dirty="0"/>
              <a:t>9.724983552616898</a:t>
            </a:r>
          </a:p>
          <a:p>
            <a:pPr lvl="1"/>
            <a:endParaRPr lang="en-DE" sz="1200" dirty="0"/>
          </a:p>
          <a:p>
            <a:r>
              <a:rPr lang="en-GB" sz="1200" dirty="0" err="1"/>
              <a:t>eps_range</a:t>
            </a:r>
            <a:r>
              <a:rPr lang="en-GB" sz="1200" dirty="0"/>
              <a:t>=</a:t>
            </a:r>
            <a:r>
              <a:rPr lang="en-GB" sz="1200" dirty="0" err="1"/>
              <a:t>np.arange</a:t>
            </a:r>
            <a:r>
              <a:rPr lang="en-GB" sz="1200" dirty="0"/>
              <a:t>(0.85,0.95,0.01)</a:t>
            </a:r>
          </a:p>
          <a:p>
            <a:r>
              <a:rPr lang="en-GB" sz="1200" dirty="0" err="1"/>
              <a:t>p_range</a:t>
            </a:r>
            <a:r>
              <a:rPr lang="en-GB" sz="1200" dirty="0"/>
              <a:t>=</a:t>
            </a:r>
            <a:r>
              <a:rPr lang="en-GB" sz="1200" dirty="0" err="1"/>
              <a:t>np.arange</a:t>
            </a:r>
            <a:r>
              <a:rPr lang="en-GB" sz="1200" dirty="0"/>
              <a:t>(0.35, 0.45, 0.01)</a:t>
            </a:r>
          </a:p>
          <a:p>
            <a:r>
              <a:rPr lang="en-GB" sz="1200" dirty="0" err="1"/>
              <a:t>alp_range</a:t>
            </a:r>
            <a:r>
              <a:rPr lang="en-GB" sz="1200" dirty="0"/>
              <a:t>=</a:t>
            </a:r>
            <a:r>
              <a:rPr lang="en-GB" sz="1200" dirty="0" err="1"/>
              <a:t>np.arange</a:t>
            </a:r>
            <a:r>
              <a:rPr lang="en-GB" sz="1200" dirty="0"/>
              <a:t>(2.4, 2.7,0.05)</a:t>
            </a:r>
          </a:p>
          <a:p>
            <a:r>
              <a:rPr lang="en-GB" sz="1200" dirty="0"/>
              <a:t>Error: Wasserstein distance (the earth mover’s distance,)</a:t>
            </a:r>
          </a:p>
          <a:p>
            <a:r>
              <a:rPr lang="en-GB" sz="1200" dirty="0"/>
              <a:t>Largest distance=1000 and shortest&gt;=10</a:t>
            </a:r>
          </a:p>
          <a:p>
            <a:r>
              <a:rPr lang="en-DE" sz="1400" dirty="0"/>
              <a:t># Samples:</a:t>
            </a:r>
          </a:p>
          <a:p>
            <a:pPr lvl="1"/>
            <a:r>
              <a:rPr lang="en-GB" sz="1200" dirty="0"/>
              <a:t>M</a:t>
            </a:r>
            <a:r>
              <a:rPr lang="en-DE" sz="1200" dirty="0"/>
              <a:t>odelling(2000), Visualization(10000)</a:t>
            </a:r>
          </a:p>
          <a:p>
            <a:pPr marL="0" indent="0">
              <a:buNone/>
            </a:pPr>
            <a:endParaRPr lang="en-DE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44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/>
        </p:nvGraphicFramePr>
        <p:xfrm>
          <a:off x="609601" y="1259214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112BDAEE-C155-C4A2-3095-E0C404B2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46428" y="1259214"/>
            <a:ext cx="5637813" cy="446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3486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2F40-74DF-8225-2203-7B418F735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68" y="3001963"/>
            <a:ext cx="7993063" cy="646112"/>
          </a:xfrm>
        </p:spPr>
        <p:txBody>
          <a:bodyPr/>
          <a:lstStyle/>
          <a:p>
            <a:r>
              <a:rPr lang="en-GB" sz="3600" dirty="0">
                <a:effectLst/>
                <a:latin typeface="Helvetica Neue" panose="02000503000000020004" pitchFamily="2" charset="0"/>
              </a:rPr>
              <a:t>Modelling of Long Range Data</a:t>
            </a:r>
            <a:br>
              <a:rPr lang="en-GB" sz="3600" dirty="0">
                <a:effectLst/>
                <a:latin typeface="Helvetica Neue" panose="02000503000000020004" pitchFamily="2" charset="0"/>
              </a:rPr>
            </a:br>
            <a:br>
              <a:rPr lang="en-GB" sz="3600" dirty="0">
                <a:effectLst/>
                <a:latin typeface="Helvetica Neue" panose="02000503000000020004" pitchFamily="2" charset="0"/>
              </a:rPr>
            </a:br>
            <a:endParaRPr lang="en-DE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FCBB5-7890-72A3-866E-9E65AC5BBF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45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974550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400" dirty="0"/>
              <a:t>Long Range Public in MiD 2017 </a:t>
            </a:r>
            <a:br>
              <a:rPr lang="en-DE" dirty="0"/>
            </a:br>
            <a:r>
              <a:rPr lang="en-DE" sz="1600" dirty="0"/>
              <a:t>Limited range distances(10km~800km) selected for modelling (new)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400"/>
            <a:ext cx="3211286" cy="5441952"/>
          </a:xfrm>
        </p:spPr>
        <p:txBody>
          <a:bodyPr>
            <a:normAutofit fontScale="70000" lnSpcReduction="20000"/>
          </a:bodyPr>
          <a:lstStyle/>
          <a:p>
            <a:r>
              <a:rPr lang="en-DE" dirty="0"/>
              <a:t>Datasize=4129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sz="1600" dirty="0"/>
              <a:t>15.289252975521851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sz="1600" dirty="0"/>
              <a:t>101.36834407126533</a:t>
            </a:r>
          </a:p>
          <a:p>
            <a:pPr lvl="1"/>
            <a:endParaRPr lang="en-DE" sz="1600" dirty="0"/>
          </a:p>
          <a:p>
            <a:r>
              <a:rPr lang="en-GB" sz="1700" dirty="0" err="1"/>
              <a:t>eps_range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(0.3,1.5,0.03)</a:t>
            </a:r>
          </a:p>
          <a:p>
            <a:r>
              <a:rPr lang="en-GB" sz="1700" dirty="0" err="1"/>
              <a:t>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(0.7, 0.95, 0.03</a:t>
            </a:r>
            <a:r>
              <a:rPr lang="en-US" sz="1700" dirty="0"/>
              <a:t>)</a:t>
            </a:r>
            <a:endParaRPr lang="en-US" altLang="zh-CN" sz="1700" dirty="0"/>
          </a:p>
          <a:p>
            <a:r>
              <a:rPr lang="en-GB" sz="1700" dirty="0" err="1"/>
              <a:t>alp_range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(1.02, 1.3,0.01)</a:t>
            </a:r>
          </a:p>
          <a:p>
            <a:r>
              <a:rPr lang="en-GB" sz="1700" dirty="0"/>
              <a:t>Error: Wasserstein distance (the earth mover’s distance)</a:t>
            </a:r>
            <a:endParaRPr lang="en-DE" sz="1600" dirty="0"/>
          </a:p>
          <a:p>
            <a:endParaRPr lang="en-GB" dirty="0"/>
          </a:p>
          <a:p>
            <a:r>
              <a:rPr lang="en-DE" dirty="0"/>
              <a:t>Samples</a:t>
            </a:r>
            <a:r>
              <a:rPr lang="en-DE" sz="1700" dirty="0"/>
              <a:t>:</a:t>
            </a:r>
          </a:p>
          <a:p>
            <a:pPr lvl="1"/>
            <a:r>
              <a:rPr lang="en-GB" sz="1400" dirty="0"/>
              <a:t>M</a:t>
            </a:r>
            <a:r>
              <a:rPr lang="en-DE" sz="1400" dirty="0"/>
              <a:t>odelling(1000), Visualization(10000)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46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20221"/>
              </p:ext>
            </p:extLst>
          </p:nvPr>
        </p:nvGraphicFramePr>
        <p:xfrm>
          <a:off x="609600" y="1272770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1.04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1.27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0228" y="1453743"/>
            <a:ext cx="5637814" cy="446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7818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Long Range Public in Nhts17</a:t>
            </a:r>
            <a:br>
              <a:rPr lang="en-DE" sz="3200" dirty="0"/>
            </a:br>
            <a:r>
              <a:rPr lang="en-DE" sz="1800" dirty="0"/>
              <a:t>Limited range distances(200km~</a:t>
            </a:r>
            <a:r>
              <a:rPr lang="en-US" altLang="zh-CN" sz="1800" dirty="0"/>
              <a:t>5</a:t>
            </a:r>
            <a:r>
              <a:rPr lang="en-DE" sz="1800" dirty="0"/>
              <a:t>000km) selected for modelling</a:t>
            </a:r>
            <a:endParaRPr lang="en-D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400"/>
            <a:ext cx="3211286" cy="5441952"/>
          </a:xfrm>
        </p:spPr>
        <p:txBody>
          <a:bodyPr>
            <a:normAutofit fontScale="70000" lnSpcReduction="20000"/>
          </a:bodyPr>
          <a:lstStyle/>
          <a:p>
            <a:r>
              <a:rPr lang="en-DE" dirty="0"/>
              <a:t>Datasize=1698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sz="1600" dirty="0"/>
              <a:t>208.76803608410893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sz="1600" dirty="0"/>
              <a:t>1044.3541416853718</a:t>
            </a:r>
          </a:p>
          <a:p>
            <a:pPr lvl="1"/>
            <a:endParaRPr lang="en-DE" sz="1600" dirty="0"/>
          </a:p>
          <a:p>
            <a:r>
              <a:rPr lang="en-GB" sz="1700" dirty="0" err="1"/>
              <a:t>eps_range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(0.1,2,0.05)</a:t>
            </a:r>
          </a:p>
          <a:p>
            <a:r>
              <a:rPr lang="en-GB" sz="1700" dirty="0" err="1"/>
              <a:t>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(0, 0.95, 0.05)</a:t>
            </a:r>
          </a:p>
          <a:p>
            <a:r>
              <a:rPr lang="en-GB" sz="1700" dirty="0" err="1"/>
              <a:t>alp_range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(1.05, 2.5,0.05)</a:t>
            </a:r>
          </a:p>
          <a:p>
            <a:r>
              <a:rPr lang="en-GB" sz="1700" dirty="0"/>
              <a:t>Error: Wasserstein distance (the earth mover’s distance)</a:t>
            </a:r>
            <a:endParaRPr lang="en-DE" sz="1600" dirty="0"/>
          </a:p>
          <a:p>
            <a:endParaRPr lang="en-GB" dirty="0"/>
          </a:p>
          <a:p>
            <a:r>
              <a:rPr lang="en-DE" dirty="0"/>
              <a:t>Samples</a:t>
            </a:r>
            <a:r>
              <a:rPr lang="en-DE" sz="1700" dirty="0"/>
              <a:t>:</a:t>
            </a:r>
          </a:p>
          <a:p>
            <a:pPr lvl="1"/>
            <a:r>
              <a:rPr lang="en-GB" sz="1400" dirty="0"/>
              <a:t>M</a:t>
            </a:r>
            <a:r>
              <a:rPr lang="en-DE" sz="1400" dirty="0"/>
              <a:t>odelling(1000), Visualization(10000)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47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716260"/>
              </p:ext>
            </p:extLst>
          </p:nvPr>
        </p:nvGraphicFramePr>
        <p:xfrm>
          <a:off x="609600" y="1272770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US" altLang="zh-C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</a:t>
                      </a:r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US" altLang="zh-C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US" altLang="zh-C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2.35</a:t>
                      </a:r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US" altLang="zh-C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2.45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0228" y="1453743"/>
            <a:ext cx="5637815" cy="446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9044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Long Range Public in Nhts17</a:t>
            </a:r>
            <a:br>
              <a:rPr lang="en-DE" sz="3200" dirty="0"/>
            </a:br>
            <a:r>
              <a:rPr lang="en-DE" sz="1800" dirty="0"/>
              <a:t>Limited range distances(200km~</a:t>
            </a:r>
            <a:r>
              <a:rPr lang="en-US" altLang="zh-CN" sz="1800" dirty="0"/>
              <a:t>5</a:t>
            </a:r>
            <a:r>
              <a:rPr lang="en-DE" sz="1800" dirty="0"/>
              <a:t>000km) selected for modelling</a:t>
            </a:r>
            <a:endParaRPr lang="en-D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400"/>
            <a:ext cx="3211286" cy="5441952"/>
          </a:xfrm>
        </p:spPr>
        <p:txBody>
          <a:bodyPr>
            <a:normAutofit fontScale="70000" lnSpcReduction="20000"/>
          </a:bodyPr>
          <a:lstStyle/>
          <a:p>
            <a:r>
              <a:rPr lang="en-DE" dirty="0"/>
              <a:t>Datasize=1698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Best fit error:</a:t>
            </a:r>
          </a:p>
          <a:p>
            <a:pPr lvl="1"/>
            <a:r>
              <a:rPr lang="en-DE" sz="1600" dirty="0"/>
              <a:t>250.3497826430402</a:t>
            </a:r>
          </a:p>
          <a:p>
            <a:r>
              <a:rPr lang="en-DE" dirty="0"/>
              <a:t>Worst fit error</a:t>
            </a:r>
          </a:p>
          <a:p>
            <a:pPr lvl="1"/>
            <a:r>
              <a:rPr lang="en-DE" sz="1600" dirty="0"/>
              <a:t>495.54404961892897</a:t>
            </a:r>
          </a:p>
          <a:p>
            <a:pPr lvl="1"/>
            <a:endParaRPr lang="en-DE" sz="1600" dirty="0"/>
          </a:p>
          <a:p>
            <a:r>
              <a:rPr lang="en-GB" sz="1700" dirty="0" err="1"/>
              <a:t>eps_range</a:t>
            </a:r>
            <a:r>
              <a:rPr lang="en-GB" sz="1700" dirty="0"/>
              <a:t>=[1]</a:t>
            </a:r>
          </a:p>
          <a:p>
            <a:r>
              <a:rPr lang="en-GB" sz="1700" dirty="0" err="1"/>
              <a:t>p_range</a:t>
            </a:r>
            <a:r>
              <a:rPr lang="en-GB" sz="1700" dirty="0"/>
              <a:t>=[0]</a:t>
            </a:r>
          </a:p>
          <a:p>
            <a:r>
              <a:rPr lang="en-GB" sz="1700" dirty="0" err="1"/>
              <a:t>alp_range</a:t>
            </a:r>
            <a:r>
              <a:rPr lang="en-GB" sz="1700" dirty="0"/>
              <a:t>=</a:t>
            </a:r>
            <a:r>
              <a:rPr lang="en-GB" sz="1700" dirty="0" err="1"/>
              <a:t>np.arange</a:t>
            </a:r>
            <a:r>
              <a:rPr lang="en-GB" sz="1700" dirty="0"/>
              <a:t>(1.02,1.5,0.01)</a:t>
            </a:r>
          </a:p>
          <a:p>
            <a:r>
              <a:rPr lang="en-GB" sz="1700" dirty="0"/>
              <a:t>Error: Wasserstein distance (the earth mover’s distance)</a:t>
            </a:r>
            <a:endParaRPr lang="en-DE" sz="1600" dirty="0"/>
          </a:p>
          <a:p>
            <a:endParaRPr lang="en-GB" dirty="0"/>
          </a:p>
          <a:p>
            <a:r>
              <a:rPr lang="en-DE" dirty="0"/>
              <a:t>Samples</a:t>
            </a:r>
            <a:r>
              <a:rPr lang="en-DE" sz="1700" dirty="0"/>
              <a:t>:</a:t>
            </a:r>
          </a:p>
          <a:p>
            <a:pPr lvl="1"/>
            <a:r>
              <a:rPr lang="en-GB" sz="1400" dirty="0"/>
              <a:t>M</a:t>
            </a:r>
            <a:r>
              <a:rPr lang="en-DE" sz="1400" dirty="0"/>
              <a:t>odelling(1000), Visualization(10000)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48</a:t>
            </a:fld>
            <a:endParaRPr lang="en-US" alt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0984B5-5203-3327-58A7-79289C37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320886"/>
              </p:ext>
            </p:extLst>
          </p:nvPr>
        </p:nvGraphicFramePr>
        <p:xfrm>
          <a:off x="609600" y="1272770"/>
          <a:ext cx="2760628" cy="2092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0157">
                  <a:extLst>
                    <a:ext uri="{9D8B030D-6E8A-4147-A177-3AD203B41FA5}">
                      <a16:colId xmlns:a16="http://schemas.microsoft.com/office/drawing/2014/main" val="2015579830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831545333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3982934071"/>
                    </a:ext>
                  </a:extLst>
                </a:gridCol>
                <a:gridCol w="690157">
                  <a:extLst>
                    <a:ext uri="{9D8B030D-6E8A-4147-A177-3AD203B41FA5}">
                      <a16:colId xmlns:a16="http://schemas.microsoft.com/office/drawing/2014/main" val="237026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260368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picked</a:t>
                      </a:r>
                      <a:endParaRPr lang="en-DE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114318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US" altLang="zh-C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US" altLang="zh-C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US" altLang="zh-C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</a:t>
                      </a:r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30312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 fit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US" altLang="zh-CN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DE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5045" marR="85045" marT="42522" marB="42522"/>
                </a:tc>
                <a:tc>
                  <a:txBody>
                    <a:bodyPr/>
                    <a:lstStyle/>
                    <a:p>
                      <a:r>
                        <a:rPr lang="en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1.42</a:t>
                      </a:r>
                    </a:p>
                  </a:txBody>
                  <a:tcPr marL="85045" marR="85045" marT="42522" marB="42522"/>
                </a:tc>
                <a:extLst>
                  <a:ext uri="{0D108BD9-81ED-4DB2-BD59-A6C34878D82A}">
                    <a16:rowId xmlns:a16="http://schemas.microsoft.com/office/drawing/2014/main" val="61219211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62A4276-EBFE-6543-65E9-8813747C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70228" y="1453743"/>
            <a:ext cx="5637814" cy="446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4522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2F40-74DF-8225-2203-7B418F735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68" y="3001963"/>
            <a:ext cx="7993063" cy="646112"/>
          </a:xfrm>
        </p:spPr>
        <p:txBody>
          <a:bodyPr/>
          <a:lstStyle/>
          <a:p>
            <a:r>
              <a:rPr lang="en-GB" sz="3600" dirty="0">
                <a:effectLst/>
                <a:latin typeface="Helvetica Neue" panose="02000503000000020004" pitchFamily="2" charset="0"/>
              </a:rPr>
              <a:t>Covid 19</a:t>
            </a:r>
            <a:endParaRPr lang="en-DE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FCBB5-7890-72A3-866E-9E65AC5BBF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49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21331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000" dirty="0"/>
              <a:t>Bike in MiD 2017 between </a:t>
            </a:r>
            <a:br>
              <a:rPr lang="en-DE" sz="2000" dirty="0"/>
            </a:br>
            <a:r>
              <a:rPr lang="en-DE" sz="2000" dirty="0"/>
              <a:t>1km~100km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399"/>
            <a:ext cx="3719286" cy="5441953"/>
          </a:xfrm>
        </p:spPr>
        <p:txBody>
          <a:bodyPr>
            <a:normAutofit/>
          </a:bodyPr>
          <a:lstStyle/>
          <a:p>
            <a:r>
              <a:rPr lang="en-GB" sz="1400" dirty="0"/>
              <a:t>D</a:t>
            </a:r>
            <a:r>
              <a:rPr lang="en-DE" sz="1400" dirty="0"/>
              <a:t>atasize=73489</a:t>
            </a:r>
          </a:p>
          <a:p>
            <a:endParaRPr lang="en-DE" sz="1400" dirty="0"/>
          </a:p>
          <a:p>
            <a:endParaRPr lang="en-DE" sz="1400" dirty="0"/>
          </a:p>
          <a:p>
            <a:endParaRPr lang="en-DE" sz="1400" dirty="0"/>
          </a:p>
          <a:p>
            <a:endParaRPr lang="en-DE" sz="1400" dirty="0"/>
          </a:p>
          <a:p>
            <a:r>
              <a:rPr lang="en-DE" sz="1400" dirty="0"/>
              <a:t>Distance (error): 0.2205318870682493</a:t>
            </a:r>
          </a:p>
          <a:p>
            <a:endParaRPr lang="en-DE" sz="1400" dirty="0"/>
          </a:p>
          <a:p>
            <a:endParaRPr lang="en-DE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5</a:t>
            </a:fld>
            <a:endParaRPr lang="en-US" altLang="de-DE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12BDAEE-C155-C4A2-3095-E0C404B2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794" y="2645678"/>
            <a:ext cx="4496133" cy="355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F107876-F3EE-3F3C-21D5-57F19E753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0" y="2645678"/>
            <a:ext cx="4494206" cy="355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3B28970-36D5-DA55-6A2F-504837DB7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344400"/>
              </p:ext>
            </p:extLst>
          </p:nvPr>
        </p:nvGraphicFramePr>
        <p:xfrm>
          <a:off x="1885041" y="1254576"/>
          <a:ext cx="5793018" cy="646112"/>
        </p:xfrm>
        <a:graphic>
          <a:graphicData uri="http://schemas.openxmlformats.org/drawingml/2006/table">
            <a:tbl>
              <a:tblPr bandCol="1">
                <a:tableStyleId>{21E4AEA4-8DFA-4A89-87EB-49C32662AFE0}</a:tableStyleId>
              </a:tblPr>
              <a:tblGrid>
                <a:gridCol w="965503">
                  <a:extLst>
                    <a:ext uri="{9D8B030D-6E8A-4147-A177-3AD203B41FA5}">
                      <a16:colId xmlns:a16="http://schemas.microsoft.com/office/drawing/2014/main" val="959401400"/>
                    </a:ext>
                  </a:extLst>
                </a:gridCol>
                <a:gridCol w="965503">
                  <a:extLst>
                    <a:ext uri="{9D8B030D-6E8A-4147-A177-3AD203B41FA5}">
                      <a16:colId xmlns:a16="http://schemas.microsoft.com/office/drawing/2014/main" val="3217913372"/>
                    </a:ext>
                  </a:extLst>
                </a:gridCol>
                <a:gridCol w="965503">
                  <a:extLst>
                    <a:ext uri="{9D8B030D-6E8A-4147-A177-3AD203B41FA5}">
                      <a16:colId xmlns:a16="http://schemas.microsoft.com/office/drawing/2014/main" val="2035199504"/>
                    </a:ext>
                  </a:extLst>
                </a:gridCol>
                <a:gridCol w="965503">
                  <a:extLst>
                    <a:ext uri="{9D8B030D-6E8A-4147-A177-3AD203B41FA5}">
                      <a16:colId xmlns:a16="http://schemas.microsoft.com/office/drawing/2014/main" val="740075582"/>
                    </a:ext>
                  </a:extLst>
                </a:gridCol>
                <a:gridCol w="965503">
                  <a:extLst>
                    <a:ext uri="{9D8B030D-6E8A-4147-A177-3AD203B41FA5}">
                      <a16:colId xmlns:a16="http://schemas.microsoft.com/office/drawing/2014/main" val="2339837115"/>
                    </a:ext>
                  </a:extLst>
                </a:gridCol>
                <a:gridCol w="965503">
                  <a:extLst>
                    <a:ext uri="{9D8B030D-6E8A-4147-A177-3AD203B41FA5}">
                      <a16:colId xmlns:a16="http://schemas.microsoft.com/office/drawing/2014/main" val="2899049111"/>
                    </a:ext>
                  </a:extLst>
                </a:gridCol>
              </a:tblGrid>
              <a:tr h="32305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X1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1400" u="none" strike="noStrike" dirty="0">
                          <a:effectLst/>
                        </a:rPr>
                        <a:t>5</a:t>
                      </a:r>
                      <a:endParaRPr lang="en-DE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Y1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1400" u="none" strike="noStrike">
                          <a:effectLst/>
                        </a:rPr>
                        <a:t>0.25703166</a:t>
                      </a:r>
                      <a:endParaRPr lang="en-DE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C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1400" u="none" strike="noStrike">
                          <a:effectLst/>
                        </a:rPr>
                        <a:t>3.43721685</a:t>
                      </a:r>
                      <a:endParaRPr lang="en-DE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6336159"/>
                  </a:ext>
                </a:extLst>
              </a:tr>
              <a:tr h="32305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X2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1400" u="none" strike="noStrike" dirty="0">
                          <a:effectLst/>
                        </a:rPr>
                        <a:t>40</a:t>
                      </a:r>
                      <a:endParaRPr lang="en-DE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Y2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1400" u="none" strike="noStrike">
                          <a:effectLst/>
                        </a:rPr>
                        <a:t>0.00901315</a:t>
                      </a:r>
                      <a:endParaRPr lang="en-DE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alpha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1400" u="none" strike="noStrike" dirty="0">
                          <a:effectLst/>
                        </a:rPr>
                        <a:t>1.61125699</a:t>
                      </a:r>
                      <a:endParaRPr lang="en-DE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2097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3342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DAD6-BA6B-7011-E30F-D96F005A9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Coloring-</a:t>
            </a:r>
            <a:r>
              <a:rPr lang="en-GB" dirty="0"/>
              <a:t>LK </a:t>
            </a:r>
            <a:r>
              <a:rPr lang="en-GB" dirty="0" err="1"/>
              <a:t>Ahrweiler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19DC0-1F59-1FEB-B34D-2DF824384D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50</a:t>
            </a:fld>
            <a:endParaRPr lang="en-US" alt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362443-D56E-4958-2172-7C6949B2C8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7182" y="916012"/>
            <a:ext cx="7793435" cy="510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8723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DAD6-BA6B-7011-E30F-D96F005A9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Coloring-</a:t>
            </a:r>
            <a:r>
              <a:rPr lang="en-GB" dirty="0"/>
              <a:t>LK </a:t>
            </a:r>
            <a:r>
              <a:rPr lang="en-GB" dirty="0" err="1"/>
              <a:t>Ahrweiler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19DC0-1F59-1FEB-B34D-2DF824384D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51</a:t>
            </a:fld>
            <a:endParaRPr lang="en-US" alt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362443-D56E-4958-2172-7C6949B2C8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7183" y="916012"/>
            <a:ext cx="7793433" cy="510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0907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DAD6-BA6B-7011-E30F-D96F005A9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Coloring-</a:t>
            </a:r>
            <a:r>
              <a:rPr lang="en-GB" dirty="0"/>
              <a:t>LK </a:t>
            </a:r>
            <a:r>
              <a:rPr lang="en-GB" dirty="0" err="1"/>
              <a:t>Ahrweiler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19DC0-1F59-1FEB-B34D-2DF824384D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52</a:t>
            </a:fld>
            <a:endParaRPr lang="en-US" alt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362443-D56E-4958-2172-7C6949B2C8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5628" y="914400"/>
            <a:ext cx="7536542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0478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DAD6-BA6B-7011-E30F-D96F005A9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Coloring-</a:t>
            </a:r>
            <a:r>
              <a:rPr lang="en-GB" dirty="0"/>
              <a:t>LK </a:t>
            </a:r>
            <a:r>
              <a:rPr lang="en-GB" dirty="0" err="1"/>
              <a:t>Ahrweiler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19DC0-1F59-1FEB-B34D-2DF824384D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53</a:t>
            </a:fld>
            <a:endParaRPr lang="en-US" alt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362443-D56E-4958-2172-7C6949B2C8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5837" y="1497679"/>
            <a:ext cx="7172326" cy="485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EEAEF2-C79D-CDA9-B85F-A00612BE733E}"/>
              </a:ext>
            </a:extLst>
          </p:cNvPr>
          <p:cNvSpPr txBox="1"/>
          <p:nvPr/>
        </p:nvSpPr>
        <p:spPr>
          <a:xfrm>
            <a:off x="985837" y="775559"/>
            <a:ext cx="4157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3 weeks as a roll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Increase: from white to red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256984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DAD6-BA6B-7011-E30F-D96F005A9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Coloring-</a:t>
            </a:r>
            <a:r>
              <a:rPr lang="en-GB" dirty="0"/>
              <a:t>LK </a:t>
            </a:r>
            <a:r>
              <a:rPr lang="en-GB" dirty="0" err="1"/>
              <a:t>Ahrweiler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19DC0-1F59-1FEB-B34D-2DF824384D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54</a:t>
            </a:fld>
            <a:endParaRPr lang="en-US" alt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362443-D56E-4958-2172-7C6949B2C8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5837" y="1443039"/>
            <a:ext cx="7172326" cy="491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EEAEF2-C79D-CDA9-B85F-A00612BE733E}"/>
              </a:ext>
            </a:extLst>
          </p:cNvPr>
          <p:cNvSpPr txBox="1"/>
          <p:nvPr/>
        </p:nvSpPr>
        <p:spPr>
          <a:xfrm>
            <a:off x="985836" y="775559"/>
            <a:ext cx="6958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3 weeks as a roll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Increase: from white to red – different scale of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color</a:t>
            </a:r>
            <a:r>
              <a:rPr lang="en-GB" dirty="0">
                <a:effectLst/>
                <a:latin typeface="Helvetica Neue" panose="02000503000000020004" pitchFamily="2" charset="0"/>
              </a:rPr>
              <a:t> bar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326037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DAD6-BA6B-7011-E30F-D96F005A9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Coloring-</a:t>
            </a:r>
            <a:r>
              <a:rPr lang="en-GB" dirty="0"/>
              <a:t>LK </a:t>
            </a:r>
            <a:r>
              <a:rPr lang="en-GB" dirty="0" err="1"/>
              <a:t>Ahrweiler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19DC0-1F59-1FEB-B34D-2DF824384D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55</a:t>
            </a:fld>
            <a:endParaRPr lang="en-US" alt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362443-D56E-4958-2172-7C6949B2C8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5837" y="1443039"/>
            <a:ext cx="7172326" cy="491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EEAEF2-C79D-CDA9-B85F-A00612BE733E}"/>
              </a:ext>
            </a:extLst>
          </p:cNvPr>
          <p:cNvSpPr txBox="1"/>
          <p:nvPr/>
        </p:nvSpPr>
        <p:spPr>
          <a:xfrm>
            <a:off x="985836" y="775559"/>
            <a:ext cx="7443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" panose="02000503000000020004" pitchFamily="2" charset="0"/>
              </a:rPr>
              <a:t>5</a:t>
            </a:r>
            <a:r>
              <a:rPr lang="en-GB" dirty="0">
                <a:effectLst/>
                <a:latin typeface="Helvetica Neue" panose="02000503000000020004" pitchFamily="2" charset="0"/>
              </a:rPr>
              <a:t> weeks as a roll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" panose="02000503000000020004" pitchFamily="2" charset="0"/>
              </a:rPr>
              <a:t>Red line: </a:t>
            </a:r>
            <a:r>
              <a:rPr lang="en-GB" sz="1600" dirty="0">
                <a:latin typeface="Helvetica Neue" panose="02000503000000020004" pitchFamily="2" charset="0"/>
              </a:rPr>
              <a:t>A</a:t>
            </a:r>
            <a:r>
              <a:rPr lang="en-GB" sz="1600" dirty="0">
                <a:effectLst/>
                <a:latin typeface="Helvetica Neue" panose="02000503000000020004" pitchFamily="2" charset="0"/>
              </a:rPr>
              <a:t>t least 4 weeks in which we have increased by a factor of 1.2</a:t>
            </a:r>
            <a:endParaRPr lang="en-GB" dirty="0">
              <a:effectLst/>
              <a:latin typeface="Helvetica Neue" panose="02000503000000020004" pitchFamily="2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682409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DAD6-BA6B-7011-E30F-D96F005A9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Coloring-</a:t>
            </a:r>
            <a:r>
              <a:rPr lang="en-GB" dirty="0"/>
              <a:t>LK </a:t>
            </a:r>
            <a:r>
              <a:rPr lang="en-GB" dirty="0" err="1"/>
              <a:t>Ahrweiler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19DC0-1F59-1FEB-B34D-2DF824384D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56</a:t>
            </a:fld>
            <a:endParaRPr lang="en-US" alt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362443-D56E-4958-2172-7C6949B2C8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5837" y="1443039"/>
            <a:ext cx="7172326" cy="491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EEAEF2-C79D-CDA9-B85F-A00612BE733E}"/>
              </a:ext>
            </a:extLst>
          </p:cNvPr>
          <p:cNvSpPr txBox="1"/>
          <p:nvPr/>
        </p:nvSpPr>
        <p:spPr>
          <a:xfrm>
            <a:off x="985836" y="775559"/>
            <a:ext cx="7443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" panose="02000503000000020004" pitchFamily="2" charset="0"/>
              </a:rPr>
              <a:t>5</a:t>
            </a:r>
            <a:r>
              <a:rPr lang="en-GB" dirty="0">
                <a:effectLst/>
                <a:latin typeface="Helvetica Neue" panose="02000503000000020004" pitchFamily="2" charset="0"/>
              </a:rPr>
              <a:t> weeks as a roll, Increase: from white to 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" panose="02000503000000020004" pitchFamily="2" charset="0"/>
              </a:rPr>
              <a:t>Red line: </a:t>
            </a:r>
            <a:r>
              <a:rPr lang="en-GB" sz="1600" dirty="0">
                <a:latin typeface="Helvetica Neue" panose="02000503000000020004" pitchFamily="2" charset="0"/>
              </a:rPr>
              <a:t>A</a:t>
            </a:r>
            <a:r>
              <a:rPr lang="en-GB" sz="1600" dirty="0">
                <a:effectLst/>
                <a:latin typeface="Helvetica Neue" panose="02000503000000020004" pitchFamily="2" charset="0"/>
              </a:rPr>
              <a:t>t least 4 weeks in which we have increased by a factor of 1.2</a:t>
            </a:r>
            <a:endParaRPr lang="en-GB" dirty="0">
              <a:effectLst/>
              <a:latin typeface="Helvetica Neue" panose="02000503000000020004" pitchFamily="2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551083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4F10-34F8-99D7-FB2F-0E9E50157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Incidence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81118-A0B0-7BF7-CDA5-CCEB58D1A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Incidence= (New Cases) / (Population x Timeframe)</a:t>
            </a:r>
          </a:p>
          <a:p>
            <a:endParaRPr lang="en-DE" dirty="0"/>
          </a:p>
          <a:p>
            <a:r>
              <a:rPr lang="en-DE" dirty="0"/>
              <a:t>7-day incidence rate </a:t>
            </a:r>
            <a:r>
              <a:rPr lang="en-GB" dirty="0"/>
              <a:t>per 100,000</a:t>
            </a:r>
          </a:p>
          <a:p>
            <a:pPr lvl="1"/>
            <a:r>
              <a:rPr lang="en-GB" dirty="0"/>
              <a:t>Cases in 7 days /  Population x 100000</a:t>
            </a:r>
          </a:p>
          <a:p>
            <a:pPr lvl="1"/>
            <a:endParaRPr lang="en-GB" dirty="0"/>
          </a:p>
          <a:p>
            <a:pPr marL="342900" lvl="1" indent="0"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A1C9E-D3B1-2D41-8683-57688683AC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57</a:t>
            </a:fld>
            <a:endParaRPr lang="en-US" alt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88643D-ED1E-B29B-DFD1-BBBEA5D9517C}"/>
              </a:ext>
            </a:extLst>
          </p:cNvPr>
          <p:cNvSpPr txBox="1"/>
          <p:nvPr/>
        </p:nvSpPr>
        <p:spPr>
          <a:xfrm>
            <a:off x="5404757" y="3118757"/>
            <a:ext cx="30246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Calculated</a:t>
            </a:r>
            <a:r>
              <a:rPr lang="en-DE" dirty="0"/>
              <a:t> from the original table: </a:t>
            </a:r>
            <a:r>
              <a:rPr lang="en-GB" dirty="0" err="1"/>
              <a:t>Fallzahlen_Kum_Tab_Archiv.xlsx</a:t>
            </a:r>
            <a:endParaRPr lang="en-GB" dirty="0"/>
          </a:p>
          <a:p>
            <a:endParaRPr lang="en-GB" dirty="0"/>
          </a:p>
          <a:p>
            <a:r>
              <a:rPr lang="en-GB" dirty="0"/>
              <a:t>(https://</a:t>
            </a:r>
            <a:r>
              <a:rPr lang="en-GB" dirty="0" err="1"/>
              <a:t>www.rki.de</a:t>
            </a:r>
            <a:r>
              <a:rPr lang="en-GB" dirty="0"/>
              <a:t>/DE/Content/</a:t>
            </a:r>
            <a:r>
              <a:rPr lang="en-GB" dirty="0" err="1"/>
              <a:t>InfAZ</a:t>
            </a:r>
            <a:r>
              <a:rPr lang="en-GB" dirty="0"/>
              <a:t>/N/</a:t>
            </a:r>
            <a:r>
              <a:rPr lang="en-GB" dirty="0" err="1"/>
              <a:t>Neuartiges_Coronavirus</a:t>
            </a:r>
            <a:r>
              <a:rPr lang="en-GB" dirty="0"/>
              <a:t>/</a:t>
            </a:r>
            <a:r>
              <a:rPr lang="en-GB" dirty="0" err="1"/>
              <a:t>Daten</a:t>
            </a:r>
            <a:r>
              <a:rPr lang="en-GB" dirty="0"/>
              <a:t>/</a:t>
            </a:r>
            <a:r>
              <a:rPr lang="en-GB" dirty="0" err="1"/>
              <a:t>Inzidenz-Tabellen.html?nn</a:t>
            </a:r>
            <a:r>
              <a:rPr lang="en-GB" dirty="0"/>
              <a:t>=2386228)</a:t>
            </a:r>
            <a:endParaRPr lang="en-DE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352A35A4-6076-D50E-8C93-7401A85BB500}"/>
              </a:ext>
            </a:extLst>
          </p:cNvPr>
          <p:cNvSpPr/>
          <p:nvPr/>
        </p:nvSpPr>
        <p:spPr bwMode="auto">
          <a:xfrm>
            <a:off x="5113450" y="3233057"/>
            <a:ext cx="307636" cy="195943"/>
          </a:xfrm>
          <a:prstGeom prst="lef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DBABE5D-A393-2779-37A7-CC2A524ED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221217"/>
              </p:ext>
            </p:extLst>
          </p:nvPr>
        </p:nvGraphicFramePr>
        <p:xfrm>
          <a:off x="768747" y="2636395"/>
          <a:ext cx="4199050" cy="3067685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2383971">
                  <a:extLst>
                    <a:ext uri="{9D8B030D-6E8A-4147-A177-3AD203B41FA5}">
                      <a16:colId xmlns:a16="http://schemas.microsoft.com/office/drawing/2014/main" val="3425687928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522412921"/>
                    </a:ext>
                  </a:extLst>
                </a:gridCol>
                <a:gridCol w="933336">
                  <a:extLst>
                    <a:ext uri="{9D8B030D-6E8A-4147-A177-3AD203B41FA5}">
                      <a16:colId xmlns:a16="http://schemas.microsoft.com/office/drawing/2014/main" val="308169937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Berlin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Population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Percentage in Berlin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491343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SK Berlin Charlottenburg-Wilmersdorf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334401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0.091130 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0135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SK Berlin </a:t>
                      </a:r>
                      <a:r>
                        <a:rPr lang="en-GB" sz="1100" u="none" strike="noStrike" dirty="0" err="1">
                          <a:effectLst/>
                        </a:rPr>
                        <a:t>Friedrichshain</a:t>
                      </a:r>
                      <a:r>
                        <a:rPr lang="en-GB" sz="1100" u="none" strike="noStrike" dirty="0">
                          <a:effectLst/>
                        </a:rPr>
                        <a:t>-Kreuzberg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effectLst/>
                        </a:rPr>
                        <a:t>282059</a:t>
                      </a:r>
                      <a:endParaRPr lang="en-DE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0.076866 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01000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SK Berlin Lichtenberg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286522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effectLst/>
                        </a:rPr>
                        <a:t>0.078082 </a:t>
                      </a:r>
                      <a:endParaRPr lang="en-DE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11296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SK Berlin Marzahn-Hellersdorf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262967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0.071663 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979977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SK Berlin Mitte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375238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0.102259 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175555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SK Berlin Neukölln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321123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0.087512 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059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SK Berlin Pankow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398036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0.108472 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778124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SK Berlin Reinickendorf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259689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0.070770 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865777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SK Berlin Spandau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239019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0.065137 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04078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SK Berlin Steglitz-Zehlendorf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302177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0.082348 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31356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SK Berlin Tempelhof-Schöneberg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341772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0.093139 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81072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SK Berlin Treptow-Köpenick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>
                          <a:effectLst/>
                        </a:rPr>
                        <a:t>266488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effectLst/>
                        </a:rPr>
                        <a:t>0.072623 </a:t>
                      </a:r>
                      <a:endParaRPr lang="en-DE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9914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880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000" dirty="0"/>
              <a:t>Car in MiD 2017 between  (keep)</a:t>
            </a:r>
            <a:br>
              <a:rPr lang="en-DE" sz="2000" dirty="0"/>
            </a:br>
            <a:r>
              <a:rPr lang="en-DE" sz="2000" dirty="0"/>
              <a:t>10km~500km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399"/>
            <a:ext cx="3719286" cy="5441953"/>
          </a:xfrm>
        </p:spPr>
        <p:txBody>
          <a:bodyPr>
            <a:normAutofit/>
          </a:bodyPr>
          <a:lstStyle/>
          <a:p>
            <a:r>
              <a:rPr lang="en-GB" sz="1400" dirty="0"/>
              <a:t>D</a:t>
            </a:r>
            <a:r>
              <a:rPr lang="en-DE" sz="1400" dirty="0"/>
              <a:t>atasize=</a:t>
            </a:r>
            <a:r>
              <a:rPr lang="en-DE" sz="1200" dirty="0"/>
              <a:t>144881</a:t>
            </a:r>
          </a:p>
          <a:p>
            <a:endParaRPr lang="en-DE" sz="1200" dirty="0"/>
          </a:p>
          <a:p>
            <a:endParaRPr lang="en-DE" sz="1200" dirty="0"/>
          </a:p>
          <a:p>
            <a:endParaRPr lang="en-DE" sz="1200" dirty="0"/>
          </a:p>
          <a:p>
            <a:endParaRPr lang="en-DE" sz="1200" dirty="0"/>
          </a:p>
          <a:p>
            <a:endParaRPr lang="en-DE" sz="1200" dirty="0"/>
          </a:p>
          <a:p>
            <a:r>
              <a:rPr lang="en-DE" sz="1400" dirty="0"/>
              <a:t>Distance (error): 0.19570825649776477</a:t>
            </a:r>
          </a:p>
          <a:p>
            <a:endParaRPr lang="en-DE" sz="1400" dirty="0"/>
          </a:p>
          <a:p>
            <a:endParaRPr lang="en-DE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6</a:t>
            </a:fld>
            <a:endParaRPr lang="en-US" altLang="de-DE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12BDAEE-C155-C4A2-3095-E0C404B2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794" y="2645678"/>
            <a:ext cx="4496132" cy="355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F107876-F3EE-3F3C-21D5-57F19E753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70400" y="2646441"/>
            <a:ext cx="4494206" cy="35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3B28970-36D5-DA55-6A2F-504837DB7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028235"/>
              </p:ext>
            </p:extLst>
          </p:nvPr>
        </p:nvGraphicFramePr>
        <p:xfrm>
          <a:off x="1885041" y="1254576"/>
          <a:ext cx="5793018" cy="872490"/>
        </p:xfrm>
        <a:graphic>
          <a:graphicData uri="http://schemas.openxmlformats.org/drawingml/2006/table">
            <a:tbl>
              <a:tblPr bandCol="1">
                <a:tableStyleId>{21E4AEA4-8DFA-4A89-87EB-49C32662AFE0}</a:tableStyleId>
              </a:tblPr>
              <a:tblGrid>
                <a:gridCol w="965503">
                  <a:extLst>
                    <a:ext uri="{9D8B030D-6E8A-4147-A177-3AD203B41FA5}">
                      <a16:colId xmlns:a16="http://schemas.microsoft.com/office/drawing/2014/main" val="959401400"/>
                    </a:ext>
                  </a:extLst>
                </a:gridCol>
                <a:gridCol w="965503">
                  <a:extLst>
                    <a:ext uri="{9D8B030D-6E8A-4147-A177-3AD203B41FA5}">
                      <a16:colId xmlns:a16="http://schemas.microsoft.com/office/drawing/2014/main" val="3217913372"/>
                    </a:ext>
                  </a:extLst>
                </a:gridCol>
                <a:gridCol w="965503">
                  <a:extLst>
                    <a:ext uri="{9D8B030D-6E8A-4147-A177-3AD203B41FA5}">
                      <a16:colId xmlns:a16="http://schemas.microsoft.com/office/drawing/2014/main" val="2035199504"/>
                    </a:ext>
                  </a:extLst>
                </a:gridCol>
                <a:gridCol w="965503">
                  <a:extLst>
                    <a:ext uri="{9D8B030D-6E8A-4147-A177-3AD203B41FA5}">
                      <a16:colId xmlns:a16="http://schemas.microsoft.com/office/drawing/2014/main" val="740075582"/>
                    </a:ext>
                  </a:extLst>
                </a:gridCol>
                <a:gridCol w="965503">
                  <a:extLst>
                    <a:ext uri="{9D8B030D-6E8A-4147-A177-3AD203B41FA5}">
                      <a16:colId xmlns:a16="http://schemas.microsoft.com/office/drawing/2014/main" val="2339837115"/>
                    </a:ext>
                  </a:extLst>
                </a:gridCol>
                <a:gridCol w="965503">
                  <a:extLst>
                    <a:ext uri="{9D8B030D-6E8A-4147-A177-3AD203B41FA5}">
                      <a16:colId xmlns:a16="http://schemas.microsoft.com/office/drawing/2014/main" val="2899049111"/>
                    </a:ext>
                  </a:extLst>
                </a:gridCol>
              </a:tblGrid>
              <a:tr h="32305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X1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Y1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1400" dirty="0"/>
                        <a:t>0.5023490542813297</a:t>
                      </a:r>
                      <a:endParaRPr lang="en-DE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C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1400" dirty="0"/>
                        <a:t>45.19417243144977</a:t>
                      </a:r>
                      <a:endParaRPr lang="en-DE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6336159"/>
                  </a:ext>
                </a:extLst>
              </a:tr>
              <a:tr h="32305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X2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1400" u="none" strike="noStrike" dirty="0">
                          <a:effectLst/>
                        </a:rPr>
                        <a:t>300</a:t>
                      </a:r>
                      <a:endParaRPr lang="en-DE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Y2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1400" dirty="0"/>
                        <a:t>0.00860161461003025</a:t>
                      </a:r>
                      <a:endParaRPr lang="en-DE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alpha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1400" dirty="0"/>
                        <a:t>1.501946039505492</a:t>
                      </a:r>
                      <a:endParaRPr lang="en-DE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2097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60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000" dirty="0"/>
              <a:t>Long Range in MiD 2017 between </a:t>
            </a:r>
            <a:br>
              <a:rPr lang="en-DE" sz="2000" dirty="0"/>
            </a:br>
            <a:r>
              <a:rPr lang="en-US" sz="2000" dirty="0"/>
              <a:t>1</a:t>
            </a:r>
            <a:r>
              <a:rPr lang="en-US" altLang="zh-CN" sz="2000" dirty="0"/>
              <a:t>0</a:t>
            </a:r>
            <a:r>
              <a:rPr lang="en-DE" sz="2000" dirty="0"/>
              <a:t>~800km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399"/>
            <a:ext cx="3719286" cy="5441953"/>
          </a:xfrm>
        </p:spPr>
        <p:txBody>
          <a:bodyPr>
            <a:normAutofit/>
          </a:bodyPr>
          <a:lstStyle/>
          <a:p>
            <a:r>
              <a:rPr lang="en-GB" sz="1400" dirty="0"/>
              <a:t>D</a:t>
            </a:r>
            <a:r>
              <a:rPr lang="en-DE" sz="1400" dirty="0"/>
              <a:t>atasize=</a:t>
            </a:r>
            <a:r>
              <a:rPr lang="en-DE" sz="1100" dirty="0"/>
              <a:t>4129</a:t>
            </a:r>
          </a:p>
          <a:p>
            <a:endParaRPr lang="en-DE" sz="1100" dirty="0"/>
          </a:p>
          <a:p>
            <a:endParaRPr lang="en-DE" sz="1100" dirty="0"/>
          </a:p>
          <a:p>
            <a:endParaRPr lang="en-DE" sz="1100" dirty="0"/>
          </a:p>
          <a:p>
            <a:endParaRPr lang="en-DE" sz="1100" dirty="0"/>
          </a:p>
          <a:p>
            <a:endParaRPr lang="en-DE" sz="1100" dirty="0"/>
          </a:p>
          <a:p>
            <a:r>
              <a:rPr lang="en-DE" sz="1400" dirty="0"/>
              <a:t>Distance (error): </a:t>
            </a:r>
            <a:r>
              <a:rPr lang="en-DE" sz="1200" dirty="0"/>
              <a:t>0.513609318079753</a:t>
            </a:r>
            <a:endParaRPr lang="en-DE" sz="1400" dirty="0"/>
          </a:p>
          <a:p>
            <a:pPr marL="0" indent="0">
              <a:buNone/>
            </a:pPr>
            <a:endParaRPr lang="en-DE" sz="1400" dirty="0"/>
          </a:p>
          <a:p>
            <a:endParaRPr lang="en-DE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7</a:t>
            </a:fld>
            <a:endParaRPr lang="en-US" altLang="de-DE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12BDAEE-C155-C4A2-3095-E0C404B2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795" y="2645678"/>
            <a:ext cx="4496130" cy="355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F107876-F3EE-3F3C-21D5-57F19E753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76914" y="2651595"/>
            <a:ext cx="4481178" cy="354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3B28970-36D5-DA55-6A2F-504837DB7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323568"/>
              </p:ext>
            </p:extLst>
          </p:nvPr>
        </p:nvGraphicFramePr>
        <p:xfrm>
          <a:off x="1885041" y="1254576"/>
          <a:ext cx="5793018" cy="872490"/>
        </p:xfrm>
        <a:graphic>
          <a:graphicData uri="http://schemas.openxmlformats.org/drawingml/2006/table">
            <a:tbl>
              <a:tblPr bandCol="1">
                <a:tableStyleId>{21E4AEA4-8DFA-4A89-87EB-49C32662AFE0}</a:tableStyleId>
              </a:tblPr>
              <a:tblGrid>
                <a:gridCol w="965503">
                  <a:extLst>
                    <a:ext uri="{9D8B030D-6E8A-4147-A177-3AD203B41FA5}">
                      <a16:colId xmlns:a16="http://schemas.microsoft.com/office/drawing/2014/main" val="959401400"/>
                    </a:ext>
                  </a:extLst>
                </a:gridCol>
                <a:gridCol w="965503">
                  <a:extLst>
                    <a:ext uri="{9D8B030D-6E8A-4147-A177-3AD203B41FA5}">
                      <a16:colId xmlns:a16="http://schemas.microsoft.com/office/drawing/2014/main" val="3217913372"/>
                    </a:ext>
                  </a:extLst>
                </a:gridCol>
                <a:gridCol w="965503">
                  <a:extLst>
                    <a:ext uri="{9D8B030D-6E8A-4147-A177-3AD203B41FA5}">
                      <a16:colId xmlns:a16="http://schemas.microsoft.com/office/drawing/2014/main" val="2035199504"/>
                    </a:ext>
                  </a:extLst>
                </a:gridCol>
                <a:gridCol w="965503">
                  <a:extLst>
                    <a:ext uri="{9D8B030D-6E8A-4147-A177-3AD203B41FA5}">
                      <a16:colId xmlns:a16="http://schemas.microsoft.com/office/drawing/2014/main" val="740075582"/>
                    </a:ext>
                  </a:extLst>
                </a:gridCol>
                <a:gridCol w="965503">
                  <a:extLst>
                    <a:ext uri="{9D8B030D-6E8A-4147-A177-3AD203B41FA5}">
                      <a16:colId xmlns:a16="http://schemas.microsoft.com/office/drawing/2014/main" val="2339837115"/>
                    </a:ext>
                  </a:extLst>
                </a:gridCol>
                <a:gridCol w="965503">
                  <a:extLst>
                    <a:ext uri="{9D8B030D-6E8A-4147-A177-3AD203B41FA5}">
                      <a16:colId xmlns:a16="http://schemas.microsoft.com/office/drawing/2014/main" val="2899049111"/>
                    </a:ext>
                  </a:extLst>
                </a:gridCol>
              </a:tblGrid>
              <a:tr h="32305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X1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Y1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1400" dirty="0"/>
                        <a:t>0.620717956997928</a:t>
                      </a:r>
                      <a:endParaRPr lang="en-DE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C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1400" dirty="0"/>
                        <a:t>448.8287598322465</a:t>
                      </a:r>
                      <a:endParaRPr lang="en-DE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6336159"/>
                  </a:ext>
                </a:extLst>
              </a:tr>
              <a:tr h="32305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X2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Y2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1400" dirty="0"/>
                        <a:t>0.04791313473803180</a:t>
                      </a:r>
                      <a:endParaRPr lang="en-DE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alpha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1400" dirty="0"/>
                        <a:t>1.4295931841028626</a:t>
                      </a:r>
                      <a:endParaRPr lang="en-DE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2097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80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000" dirty="0"/>
              <a:t>Car in Nhts17 between  (keep)</a:t>
            </a:r>
            <a:br>
              <a:rPr lang="en-DE" sz="2000" dirty="0"/>
            </a:br>
            <a:r>
              <a:rPr lang="en-DE" sz="2000" dirty="0"/>
              <a:t>10~500km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399"/>
            <a:ext cx="3719286" cy="5441953"/>
          </a:xfrm>
        </p:spPr>
        <p:txBody>
          <a:bodyPr>
            <a:normAutofit/>
          </a:bodyPr>
          <a:lstStyle/>
          <a:p>
            <a:r>
              <a:rPr lang="en-GB" sz="1400" dirty="0"/>
              <a:t>D</a:t>
            </a:r>
            <a:r>
              <a:rPr lang="en-DE" sz="1400" dirty="0"/>
              <a:t>atasize=291504</a:t>
            </a:r>
          </a:p>
          <a:p>
            <a:endParaRPr lang="en-DE" sz="1400" dirty="0"/>
          </a:p>
          <a:p>
            <a:endParaRPr lang="en-DE" sz="1400" dirty="0"/>
          </a:p>
          <a:p>
            <a:endParaRPr lang="en-DE" sz="1400" dirty="0"/>
          </a:p>
          <a:p>
            <a:endParaRPr lang="en-DE" sz="1400" dirty="0"/>
          </a:p>
          <a:p>
            <a:r>
              <a:rPr lang="en-GB" sz="1400" dirty="0"/>
              <a:t>Distance (error): 0.24274767454622478</a:t>
            </a:r>
          </a:p>
          <a:p>
            <a:endParaRPr lang="en-DE" sz="1400" dirty="0"/>
          </a:p>
          <a:p>
            <a:endParaRPr lang="en-DE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8</a:t>
            </a:fld>
            <a:endParaRPr lang="en-US" altLang="de-DE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12BDAEE-C155-C4A2-3095-E0C404B2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794" y="2645678"/>
            <a:ext cx="4496132" cy="355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F107876-F3EE-3F3C-21D5-57F19E753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70400" y="2646441"/>
            <a:ext cx="4494205" cy="35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3B28970-36D5-DA55-6A2F-504837DB7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939453"/>
              </p:ext>
            </p:extLst>
          </p:nvPr>
        </p:nvGraphicFramePr>
        <p:xfrm>
          <a:off x="1885041" y="1254576"/>
          <a:ext cx="5793018" cy="872490"/>
        </p:xfrm>
        <a:graphic>
          <a:graphicData uri="http://schemas.openxmlformats.org/drawingml/2006/table">
            <a:tbl>
              <a:tblPr bandCol="1">
                <a:tableStyleId>{21E4AEA4-8DFA-4A89-87EB-49C32662AFE0}</a:tableStyleId>
              </a:tblPr>
              <a:tblGrid>
                <a:gridCol w="965503">
                  <a:extLst>
                    <a:ext uri="{9D8B030D-6E8A-4147-A177-3AD203B41FA5}">
                      <a16:colId xmlns:a16="http://schemas.microsoft.com/office/drawing/2014/main" val="959401400"/>
                    </a:ext>
                  </a:extLst>
                </a:gridCol>
                <a:gridCol w="965503">
                  <a:extLst>
                    <a:ext uri="{9D8B030D-6E8A-4147-A177-3AD203B41FA5}">
                      <a16:colId xmlns:a16="http://schemas.microsoft.com/office/drawing/2014/main" val="3217913372"/>
                    </a:ext>
                  </a:extLst>
                </a:gridCol>
                <a:gridCol w="965503">
                  <a:extLst>
                    <a:ext uri="{9D8B030D-6E8A-4147-A177-3AD203B41FA5}">
                      <a16:colId xmlns:a16="http://schemas.microsoft.com/office/drawing/2014/main" val="2035199504"/>
                    </a:ext>
                  </a:extLst>
                </a:gridCol>
                <a:gridCol w="965503">
                  <a:extLst>
                    <a:ext uri="{9D8B030D-6E8A-4147-A177-3AD203B41FA5}">
                      <a16:colId xmlns:a16="http://schemas.microsoft.com/office/drawing/2014/main" val="740075582"/>
                    </a:ext>
                  </a:extLst>
                </a:gridCol>
                <a:gridCol w="965503">
                  <a:extLst>
                    <a:ext uri="{9D8B030D-6E8A-4147-A177-3AD203B41FA5}">
                      <a16:colId xmlns:a16="http://schemas.microsoft.com/office/drawing/2014/main" val="2339837115"/>
                    </a:ext>
                  </a:extLst>
                </a:gridCol>
                <a:gridCol w="965503">
                  <a:extLst>
                    <a:ext uri="{9D8B030D-6E8A-4147-A177-3AD203B41FA5}">
                      <a16:colId xmlns:a16="http://schemas.microsoft.com/office/drawing/2014/main" val="2899049111"/>
                    </a:ext>
                  </a:extLst>
                </a:gridCol>
              </a:tblGrid>
              <a:tr h="32305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X1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Y1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1400" dirty="0"/>
                        <a:t>0.5183412415164247</a:t>
                      </a:r>
                      <a:endParaRPr lang="en-DE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C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1400" dirty="0"/>
                        <a:t>60.495826819509766</a:t>
                      </a:r>
                      <a:endParaRPr lang="en-DE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6336159"/>
                  </a:ext>
                </a:extLst>
              </a:tr>
              <a:tr h="32305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X2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1400" u="none" strike="noStrike" dirty="0">
                          <a:effectLst/>
                        </a:rPr>
                        <a:t>300</a:t>
                      </a:r>
                      <a:endParaRPr lang="en-DE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Y2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1400" dirty="0"/>
                        <a:t>0.00701474623909458</a:t>
                      </a:r>
                      <a:endParaRPr lang="en-DE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alpha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1400" dirty="0"/>
                        <a:t>1.5888255144474328</a:t>
                      </a:r>
                      <a:endParaRPr lang="en-DE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2097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179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5B2C-D6F2-BF7E-E8D7-81399570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000" dirty="0"/>
              <a:t>Short Range in Nhts17 between (keep)</a:t>
            </a:r>
            <a:br>
              <a:rPr lang="en-DE" sz="2000" dirty="0"/>
            </a:br>
            <a:r>
              <a:rPr lang="en-DE" sz="2000" dirty="0"/>
              <a:t>10~1000km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DD97-98F3-F2B7-2E47-B6E3553C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914399"/>
            <a:ext cx="3719286" cy="5441953"/>
          </a:xfrm>
        </p:spPr>
        <p:txBody>
          <a:bodyPr>
            <a:normAutofit/>
          </a:bodyPr>
          <a:lstStyle/>
          <a:p>
            <a:r>
              <a:rPr lang="en-GB" sz="1400" dirty="0"/>
              <a:t>D</a:t>
            </a:r>
            <a:r>
              <a:rPr lang="en-DE" sz="1400" dirty="0"/>
              <a:t>atasize=9130</a:t>
            </a:r>
          </a:p>
          <a:p>
            <a:endParaRPr lang="en-DE" sz="1100" dirty="0"/>
          </a:p>
          <a:p>
            <a:endParaRPr lang="en-DE" sz="1100" dirty="0"/>
          </a:p>
          <a:p>
            <a:endParaRPr lang="en-DE" sz="1100" dirty="0"/>
          </a:p>
          <a:p>
            <a:endParaRPr lang="en-DE" sz="1100" dirty="0"/>
          </a:p>
          <a:p>
            <a:endParaRPr lang="en-DE" sz="1100" dirty="0"/>
          </a:p>
          <a:p>
            <a:r>
              <a:rPr lang="en-DE" sz="1400" dirty="0"/>
              <a:t>Distance (error): 0.15377739948645244</a:t>
            </a:r>
          </a:p>
          <a:p>
            <a:endParaRPr lang="en-DE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BE308-F095-782F-B448-59B534A2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FD7AA2-DC10-7C40-BE93-1CFAEDE49800}" type="slidenum">
              <a:rPr lang="en-US" altLang="de-DE" smtClean="0"/>
              <a:pPr>
                <a:defRPr/>
              </a:pPr>
              <a:t>9</a:t>
            </a:fld>
            <a:endParaRPr lang="en-US" altLang="de-DE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12BDAEE-C155-C4A2-3095-E0C404B2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795" y="2645678"/>
            <a:ext cx="4496130" cy="355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F107876-F3EE-3F3C-21D5-57F19E753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76914" y="2646441"/>
            <a:ext cx="4481178" cy="35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3B28970-36D5-DA55-6A2F-504837DB7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615782"/>
              </p:ext>
            </p:extLst>
          </p:nvPr>
        </p:nvGraphicFramePr>
        <p:xfrm>
          <a:off x="1885041" y="1254576"/>
          <a:ext cx="5108502" cy="872490"/>
        </p:xfrm>
        <a:graphic>
          <a:graphicData uri="http://schemas.openxmlformats.org/drawingml/2006/table">
            <a:tbl>
              <a:tblPr bandCol="1">
                <a:tableStyleId>{21E4AEA4-8DFA-4A89-87EB-49C32662AFE0}</a:tableStyleId>
              </a:tblPr>
              <a:tblGrid>
                <a:gridCol w="280987">
                  <a:extLst>
                    <a:ext uri="{9D8B030D-6E8A-4147-A177-3AD203B41FA5}">
                      <a16:colId xmlns:a16="http://schemas.microsoft.com/office/drawing/2014/main" val="959401400"/>
                    </a:ext>
                  </a:extLst>
                </a:gridCol>
                <a:gridCol w="965503">
                  <a:extLst>
                    <a:ext uri="{9D8B030D-6E8A-4147-A177-3AD203B41FA5}">
                      <a16:colId xmlns:a16="http://schemas.microsoft.com/office/drawing/2014/main" val="3217913372"/>
                    </a:ext>
                  </a:extLst>
                </a:gridCol>
                <a:gridCol w="965503">
                  <a:extLst>
                    <a:ext uri="{9D8B030D-6E8A-4147-A177-3AD203B41FA5}">
                      <a16:colId xmlns:a16="http://schemas.microsoft.com/office/drawing/2014/main" val="2035199504"/>
                    </a:ext>
                  </a:extLst>
                </a:gridCol>
                <a:gridCol w="965503">
                  <a:extLst>
                    <a:ext uri="{9D8B030D-6E8A-4147-A177-3AD203B41FA5}">
                      <a16:colId xmlns:a16="http://schemas.microsoft.com/office/drawing/2014/main" val="740075582"/>
                    </a:ext>
                  </a:extLst>
                </a:gridCol>
                <a:gridCol w="965503">
                  <a:extLst>
                    <a:ext uri="{9D8B030D-6E8A-4147-A177-3AD203B41FA5}">
                      <a16:colId xmlns:a16="http://schemas.microsoft.com/office/drawing/2014/main" val="2339837115"/>
                    </a:ext>
                  </a:extLst>
                </a:gridCol>
                <a:gridCol w="965503">
                  <a:extLst>
                    <a:ext uri="{9D8B030D-6E8A-4147-A177-3AD203B41FA5}">
                      <a16:colId xmlns:a16="http://schemas.microsoft.com/office/drawing/2014/main" val="2899049111"/>
                    </a:ext>
                  </a:extLst>
                </a:gridCol>
              </a:tblGrid>
              <a:tr h="32305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X1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Y1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1400" dirty="0"/>
                        <a:t>0.46514486675815236</a:t>
                      </a:r>
                      <a:endParaRPr lang="en-DE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C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1400" dirty="0"/>
                        <a:t>54.88584238995587</a:t>
                      </a:r>
                      <a:endParaRPr lang="en-DE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6336159"/>
                  </a:ext>
                </a:extLst>
              </a:tr>
              <a:tr h="32305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X2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1400" u="none" strike="noStrike" dirty="0">
                          <a:effectLst/>
                          <a:latin typeface="+mn-lt"/>
                        </a:rPr>
                        <a:t>500</a:t>
                      </a:r>
                      <a:endParaRPr lang="en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Y2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1400" dirty="0"/>
                        <a:t>0.00276304710144906</a:t>
                      </a:r>
                      <a:endParaRPr lang="en-DE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alpha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1400" dirty="0"/>
                        <a:t>1.592486036855698</a:t>
                      </a:r>
                      <a:endParaRPr lang="en-DE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2097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937610"/>
      </p:ext>
    </p:extLst>
  </p:cSld>
  <p:clrMapOvr>
    <a:masterClrMapping/>
  </p:clrMapOvr>
</p:sld>
</file>

<file path=ppt/theme/theme1.xml><?xml version="1.0" encoding="utf-8"?>
<a:theme xmlns:a="http://schemas.openxmlformats.org/drawingml/2006/main" name="2018_style_fg_inet">
  <a:themeElements>
    <a:clrScheme name="Benutzerdefiniert 1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C00000"/>
      </a:accent5>
      <a:accent6>
        <a:srgbClr val="9C6A6A"/>
      </a:accent6>
      <a:hlink>
        <a:srgbClr val="2998E3"/>
      </a:hlink>
      <a:folHlink>
        <a:srgbClr val="7F723D"/>
      </a:folHlink>
    </a:clrScheme>
    <a:fontScheme name="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lnDef>
  </a:objectDefaults>
  <a:extraClrSchemeLst>
    <a:extraClrScheme>
      <a:clrScheme name="Vorlag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-20170425" id="{2BA1FBC9-8866-485D-B6C5-88C03867F7A5}" vid="{4F5841B1-4720-44B7-9A87-65925CBD85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46369</TotalTime>
  <Words>3355</Words>
  <Application>Microsoft Macintosh PowerPoint</Application>
  <PresentationFormat>On-screen Show (4:3)</PresentationFormat>
  <Paragraphs>1275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等线</vt:lpstr>
      <vt:lpstr>Arial</vt:lpstr>
      <vt:lpstr>Arial Rounded MT Bold</vt:lpstr>
      <vt:lpstr>Helvetica Neue</vt:lpstr>
      <vt:lpstr>Segoe UI</vt:lpstr>
      <vt:lpstr>Times New Roman</vt:lpstr>
      <vt:lpstr>Wingdings</vt:lpstr>
      <vt:lpstr>Wingdings 3</vt:lpstr>
      <vt:lpstr>2018_style_fg_inet</vt:lpstr>
      <vt:lpstr>Analysis in Mobility Dataset</vt:lpstr>
      <vt:lpstr>Dataset</vt:lpstr>
      <vt:lpstr>CCDF of both datasets</vt:lpstr>
      <vt:lpstr>For real data</vt:lpstr>
      <vt:lpstr>Bike in MiD 2017 between  1km~100km </vt:lpstr>
      <vt:lpstr>Car in MiD 2017 between  (keep) 10km~500km </vt:lpstr>
      <vt:lpstr>Long Range in MiD 2017 between  10~800km</vt:lpstr>
      <vt:lpstr>Car in Nhts17 between  (keep) 10~500km</vt:lpstr>
      <vt:lpstr>Short Range in Nhts17 between (keep) 10~1000km</vt:lpstr>
      <vt:lpstr>Long Range in Nhts17 between  200~5000km</vt:lpstr>
      <vt:lpstr>Long Range Public in MiD 2017  Limited range distances(10km~800km) selected for modelling (new)</vt:lpstr>
      <vt:lpstr>Long Range Public in Nhts 2017  Limited range distances(200km~5000km) selected for modelling (new)</vt:lpstr>
      <vt:lpstr>Histogram and Smoothing</vt:lpstr>
      <vt:lpstr>Possible distributions</vt:lpstr>
      <vt:lpstr>Long Range Public in MiD 2017  Limited distances(10km~900km)  Dynamic Maximum Distance selected</vt:lpstr>
      <vt:lpstr>PowerPoint Presentation</vt:lpstr>
      <vt:lpstr>Long Range Public in MiD 2017  Limited distances(10km~[400~800km])  Dynamic Maximum Distance</vt:lpstr>
      <vt:lpstr>Long Range Public in MiD 2017  Limited distances(10km~[450~900km])  Dynamic Maximum Distance</vt:lpstr>
      <vt:lpstr>Long Range Public in MiD 2017  Limited distances(10km~[450~900km])  Dynamic Maximum Distance</vt:lpstr>
      <vt:lpstr>Correction: Long Range Public in MiD 2017  Limited distances(10km~[450~900km])  Dynamic Maximum Distance</vt:lpstr>
      <vt:lpstr>Long Range Public in Nhts 2017  Limited distances(200km~[2500~5000km])  Dynamic Maximum Distance</vt:lpstr>
      <vt:lpstr>Histogram and Smoothing</vt:lpstr>
      <vt:lpstr>Possible Distributions to fit the Data Long Range in MiD 2017</vt:lpstr>
      <vt:lpstr>PowerPoint Presentation</vt:lpstr>
      <vt:lpstr>Long Range Public in MiD 2017  Limited distances(10km~[450~900km])  Dynamic Maximum Distance</vt:lpstr>
      <vt:lpstr>Long Range Public in Nhts 2017  Limited distances(200km~[2600~5200km])  Dynamic Maximum Distance</vt:lpstr>
      <vt:lpstr>Smoothing Histogram and Fitting Curve</vt:lpstr>
      <vt:lpstr>PowerPoint Presentation</vt:lpstr>
      <vt:lpstr>Long Range Public in MiD 2017  Limited distances(10km~[450~900km))  Dynamic Maximum Distance</vt:lpstr>
      <vt:lpstr>Long Range Public in MiD 2017  Limited distances(10km~[500~1000km))  Dynamic Maximum Distance</vt:lpstr>
      <vt:lpstr>Long Range Public in MiD 2017  (Keep) Limited distances(10km~[500~1000km))  Dynamic Maximum Distance</vt:lpstr>
      <vt:lpstr>Long Range Public in Nhts 2017  Limited distances(200km~[2600~5200km])  Dynamic Maximum Distance</vt:lpstr>
      <vt:lpstr>Long Range Public in Nhts 2017  Limited distances(200km~[2600~5200km])  Dynamic Maximum Distance</vt:lpstr>
      <vt:lpstr>Long Range Public in Nhts 2017 (keep) Limited distances(200km~[2500~5000km])  Dynamic Maximum Distance</vt:lpstr>
      <vt:lpstr>Histogram and Smoothing</vt:lpstr>
      <vt:lpstr>Possible Distributions to fit the Artificial Data  (Long Range in MiD 2017) method='ks_pvalue'</vt:lpstr>
      <vt:lpstr>Possible Distributions to fit the Data Long Range in MiD 2017</vt:lpstr>
      <vt:lpstr>Previous</vt:lpstr>
      <vt:lpstr>Car in MiD 2017 between  10km~500km</vt:lpstr>
      <vt:lpstr>Short Range in MiD 2017 between  1km~90km</vt:lpstr>
      <vt:lpstr>Bike in Nhts17 between  1~100km</vt:lpstr>
      <vt:lpstr>Bike in Nhts17 between  1~200km</vt:lpstr>
      <vt:lpstr>Car in Nhts17 between  10~500km</vt:lpstr>
      <vt:lpstr>Short Range in Nhts17 between  10~1000km （keep）</vt:lpstr>
      <vt:lpstr>Modelling of Long Range Data  </vt:lpstr>
      <vt:lpstr>Long Range Public in MiD 2017  Limited range distances(10km~800km) selected for modelling (new)</vt:lpstr>
      <vt:lpstr>Long Range Public in Nhts17 Limited range distances(200km~5000km) selected for modelling</vt:lpstr>
      <vt:lpstr>Long Range Public in Nhts17 Limited range distances(200km~5000km) selected for modelling</vt:lpstr>
      <vt:lpstr>Covid 19</vt:lpstr>
      <vt:lpstr>Coloring-LK Ahrweiler</vt:lpstr>
      <vt:lpstr>Coloring-LK Ahrweiler</vt:lpstr>
      <vt:lpstr>Coloring-LK Ahrweiler</vt:lpstr>
      <vt:lpstr>Coloring-LK Ahrweiler</vt:lpstr>
      <vt:lpstr>Coloring-LK Ahrweiler</vt:lpstr>
      <vt:lpstr>Coloring-LK Ahrweiler</vt:lpstr>
      <vt:lpstr>Coloring-LK Ahrweiler</vt:lpstr>
      <vt:lpstr>Incidence Formulas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Cookies Meeting  16.10.2018</dc:title>
  <dc:creator>Susanna Schwarzmann</dc:creator>
  <cp:lastModifiedBy>Liu Huiran</cp:lastModifiedBy>
  <cp:revision>73</cp:revision>
  <dcterms:created xsi:type="dcterms:W3CDTF">2018-10-16T13:16:34Z</dcterms:created>
  <dcterms:modified xsi:type="dcterms:W3CDTF">2023-03-23T19:29:41Z</dcterms:modified>
</cp:coreProperties>
</file>