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4" r:id="rId23"/>
    <p:sldId id="281" r:id="rId24"/>
    <p:sldId id="282" r:id="rId25"/>
    <p:sldId id="280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C753-A512-489E-BFBC-E18104FF254F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00A7-44B0-44A5-A2BF-31BA315C83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67626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손목시계 형태의 손 움직임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감지장치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5033986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이상연 김규태 </a:t>
            </a:r>
            <a:r>
              <a:rPr lang="ko-KR" altLang="en-US" dirty="0" err="1" smtClean="0">
                <a:solidFill>
                  <a:schemeClr val="tx1"/>
                </a:solidFill>
              </a:rPr>
              <a:t>김휘서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 descr="kscy 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D2D3D2"/>
              </a:clrFrom>
              <a:clrTo>
                <a:srgbClr val="D2D3D2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214546" y="2214554"/>
            <a:ext cx="4730551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215106" cy="3643338"/>
          </a:xfrm>
          <a:prstGeom prst="rect">
            <a:avLst/>
          </a:prstGeom>
          <a:noFill/>
        </p:spPr>
      </p:pic>
      <p:pic>
        <p:nvPicPr>
          <p:cNvPr id="4" name="그림 3" descr="kscy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571876"/>
            <a:ext cx="5750759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215106" cy="3643338"/>
          </a:xfrm>
          <a:prstGeom prst="rect">
            <a:avLst/>
          </a:prstGeom>
          <a:noFill/>
        </p:spPr>
      </p:pic>
      <p:pic>
        <p:nvPicPr>
          <p:cNvPr id="6" name="그림 5" descr="kscy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8"/>
            <a:ext cx="9144000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 움직임 측정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1757362"/>
          </a:xfrm>
        </p:spPr>
        <p:txBody>
          <a:bodyPr/>
          <a:lstStyle/>
          <a:p>
            <a:r>
              <a:rPr lang="ko-KR" altLang="en-US" dirty="0" smtClean="0"/>
              <a:t>손목에는 수많은 근육이 지나감</a:t>
            </a:r>
            <a:endParaRPr lang="en-US" altLang="ko-KR" dirty="0" smtClean="0"/>
          </a:p>
          <a:p>
            <a:r>
              <a:rPr lang="ko-KR" altLang="en-US" dirty="0" smtClean="0"/>
              <a:t>손의 운동에 따라 손목 근육의 수축과 이완이 반복</a:t>
            </a:r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286544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scy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3929090" cy="2357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kscy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85728"/>
            <a:ext cx="3929090" cy="2357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85720" y="27739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손과 손목의 굽힘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57686" y="1570024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314" y="27739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손목 근육 수축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손목 외형 변화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598862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홀 센서와 자석 사이의 거리 변화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72000" y="4713296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2066" y="598862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홀 전압 크기 변화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2844" y="4714884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시계줄 수정 2.png"/>
          <p:cNvPicPr>
            <a:picLocks noChangeAspect="1"/>
          </p:cNvPicPr>
          <p:nvPr/>
        </p:nvPicPr>
        <p:blipFill>
          <a:blip r:embed="rId4"/>
          <a:srcRect t="3607" r="46093" b="27862"/>
          <a:stretch>
            <a:fillRect/>
          </a:stretch>
        </p:blipFill>
        <p:spPr>
          <a:xfrm>
            <a:off x="642910" y="3500438"/>
            <a:ext cx="3786213" cy="23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내용 개체 틀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500438"/>
            <a:ext cx="3812400" cy="2357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1785926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장치 제작</a:t>
            </a: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팔각형 4"/>
          <p:cNvSpPr/>
          <p:nvPr/>
        </p:nvSpPr>
        <p:spPr>
          <a:xfrm rot="20379233">
            <a:off x="876600" y="1444318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3357562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자석과 홀 센서 사이 거리에 따른 홀 전압 함수 도출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팔각형 6"/>
          <p:cNvSpPr/>
          <p:nvPr/>
        </p:nvSpPr>
        <p:spPr>
          <a:xfrm rot="20379233">
            <a:off x="876600" y="3015954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42976" y="5000636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손가락과 손목 움직임 감지 실험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팔각형 10"/>
          <p:cNvSpPr/>
          <p:nvPr/>
        </p:nvSpPr>
        <p:spPr>
          <a:xfrm rot="20379233">
            <a:off x="876600" y="4659028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제작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072494" cy="27860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414338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자석과 홀 센서가 </a:t>
            </a:r>
            <a:r>
              <a:rPr lang="en-US" altLang="ko-KR" sz="2400" dirty="0" smtClean="0"/>
              <a:t>5cm </a:t>
            </a:r>
            <a:r>
              <a:rPr lang="ko-KR" altLang="en-US" sz="2400" dirty="0" smtClean="0"/>
              <a:t>간격으로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쌍 배치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MCP3208</a:t>
            </a:r>
            <a:r>
              <a:rPr lang="ko-KR" altLang="en-US" sz="2400" dirty="0" smtClean="0"/>
              <a:t>은 홀 전압을 </a:t>
            </a:r>
            <a:r>
              <a:rPr lang="en-US" altLang="ko-KR" sz="2400" dirty="0" smtClean="0"/>
              <a:t>ADC</a:t>
            </a:r>
            <a:r>
              <a:rPr lang="ko-KR" altLang="en-US" sz="2400" dirty="0" smtClean="0"/>
              <a:t>로 변환하는 기능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214422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(1) </a:t>
            </a:r>
            <a:r>
              <a:rPr lang="ko-KR" altLang="en-US" sz="2400" dirty="0" smtClean="0"/>
              <a:t>시계줄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4681847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전체 설계도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(2) </a:t>
            </a:r>
            <a:r>
              <a:rPr lang="ko-KR" altLang="en-US" sz="2400" dirty="0" smtClean="0"/>
              <a:t>본</a:t>
            </a:r>
            <a:r>
              <a:rPr lang="ko-KR" altLang="en-US" sz="2400" dirty="0"/>
              <a:t>체</a:t>
            </a:r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24327"/>
            <a:ext cx="6715172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7687" y="428604"/>
            <a:ext cx="39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5404" y="428604"/>
            <a:ext cx="39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57158" y="407194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층 설계도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407194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  <a:r>
              <a:rPr lang="ko-KR" altLang="en-US" sz="2400" dirty="0" smtClean="0"/>
              <a:t>층 설계도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657563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리튬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폴리머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배터리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en-US" sz="2400" dirty="0" smtClean="0">
                <a:latin typeface="+mn-ea"/>
              </a:rPr>
              <a:t>battery charger &amp; booster</a:t>
            </a:r>
          </a:p>
          <a:p>
            <a:r>
              <a:rPr lang="ko-KR" altLang="en-US" sz="2400" dirty="0" smtClean="0">
                <a:latin typeface="+mn-ea"/>
              </a:rPr>
              <a:t>탑재된 </a:t>
            </a:r>
            <a:r>
              <a:rPr lang="ko-KR" altLang="en-US" sz="2400" dirty="0">
                <a:latin typeface="+mn-ea"/>
              </a:rPr>
              <a:t>부분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3438" y="4812581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시계줄을 확실히 감기 위해 만들어진 공간</a:t>
            </a:r>
            <a:endParaRPr lang="ko-KR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407194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3</a:t>
            </a:r>
            <a:r>
              <a:rPr lang="ko-KR" altLang="en-US" sz="2400" dirty="0" smtClean="0"/>
              <a:t>층 설계도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407194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4</a:t>
            </a:r>
            <a:r>
              <a:rPr lang="ko-KR" altLang="en-US" sz="2400" dirty="0" smtClean="0"/>
              <a:t>층 설계도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896161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Raspberrypi</a:t>
            </a:r>
            <a:r>
              <a:rPr lang="en-US" sz="2400" dirty="0" smtClean="0"/>
              <a:t> </a:t>
            </a:r>
            <a:r>
              <a:rPr lang="en-US" sz="2400" dirty="0"/>
              <a:t>zero w</a:t>
            </a:r>
            <a:r>
              <a:rPr lang="ko-KR" altLang="en-US" sz="2400" dirty="0"/>
              <a:t>가 탑재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3438" y="4812581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MPU6050 </a:t>
            </a:r>
            <a:r>
              <a:rPr lang="ko-KR" altLang="en-US" sz="2400" dirty="0" smtClean="0"/>
              <a:t>센서</a:t>
            </a:r>
            <a:r>
              <a:rPr lang="en-US" altLang="ko-KR" sz="2400" dirty="0" smtClean="0"/>
              <a:t>, </a:t>
            </a:r>
            <a:r>
              <a:rPr lang="en-US" sz="2400" dirty="0"/>
              <a:t>OLED </a:t>
            </a:r>
            <a:r>
              <a:rPr lang="en-US" sz="2400" dirty="0" smtClean="0"/>
              <a:t>Display </a:t>
            </a:r>
            <a:r>
              <a:rPr lang="ko-KR" altLang="en-US" sz="2400" dirty="0" smtClean="0"/>
              <a:t>탑재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39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7166"/>
            <a:ext cx="39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7739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    1</a:t>
            </a:r>
            <a:r>
              <a:rPr lang="ko-KR" altLang="en-US" dirty="0" smtClean="0"/>
              <a:t>번째로 제작한 본체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72000" y="1570024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3504" y="27739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번째로 제작한 본체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598862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번째로 제작한 본체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72000" y="4713296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2066" y="598862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완성</a:t>
            </a:r>
            <a:r>
              <a:rPr lang="ko-KR" altLang="en-US" dirty="0"/>
              <a:t>품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2844" y="4714884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00042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643314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그림 2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3714752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1571612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이론적 배경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팔각형 4"/>
          <p:cNvSpPr/>
          <p:nvPr/>
        </p:nvSpPr>
        <p:spPr>
          <a:xfrm rot="20379233">
            <a:off x="876600" y="1230004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2928934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연구 과정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팔각형 6"/>
          <p:cNvSpPr/>
          <p:nvPr/>
        </p:nvSpPr>
        <p:spPr>
          <a:xfrm rot="20379233">
            <a:off x="876600" y="2587326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976" y="4286256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연구 결과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팔각형 8"/>
          <p:cNvSpPr/>
          <p:nvPr/>
        </p:nvSpPr>
        <p:spPr>
          <a:xfrm rot="20379233">
            <a:off x="876600" y="3944648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42976" y="5643578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기대 효과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팔각형 10"/>
          <p:cNvSpPr/>
          <p:nvPr/>
        </p:nvSpPr>
        <p:spPr>
          <a:xfrm rot="20379233">
            <a:off x="876600" y="5301970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</a:rPr>
            </a:br>
            <a:r>
              <a:rPr lang="ko-KR" altLang="en-US" sz="3600" dirty="0" smtClean="0">
                <a:solidFill>
                  <a:schemeClr val="tx1"/>
                </a:solidFill>
              </a:rPr>
              <a:t>자석과 홀 센서 사이 거리에 따른 홀 전압 함수 도출 </a:t>
            </a:r>
            <a:br>
              <a:rPr lang="ko-KR" altLang="en-US" sz="3600" dirty="0" smtClean="0">
                <a:solidFill>
                  <a:schemeClr val="tx1"/>
                </a:solidFill>
              </a:rPr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장치를 </a:t>
            </a:r>
            <a:r>
              <a:rPr lang="ko-KR" altLang="en-US" sz="2400" dirty="0"/>
              <a:t>기반으로 실험을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홀 센서가 </a:t>
            </a:r>
            <a:r>
              <a:rPr lang="ko-KR" altLang="en-US" sz="2400" dirty="0"/>
              <a:t>자석과 떨어진 거리에 </a:t>
            </a:r>
            <a:r>
              <a:rPr lang="ko-KR" altLang="en-US" sz="2400" dirty="0" smtClean="0"/>
              <a:t>따른 홀 전압의 변화 측정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ko-KR" altLang="en-US" sz="2400" dirty="0"/>
              <a:t>데이터를 이용해 </a:t>
            </a:r>
            <a:r>
              <a:rPr lang="ko-KR" altLang="en-US" sz="2400" dirty="0" smtClean="0"/>
              <a:t>분석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실제 홀 센서의 홀 전압이 자기장의 세기에 비례하지 않은 현상을 보정하기 위한 실험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홀 센서는 극성 때문에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홀 전압 측정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자석이 무한 원점에 있을 때 각 전압의 값이 어떻게 나타나는지 파악하기 위한 실험</a:t>
            </a: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ko-KR" altLang="en-US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260491"/>
            <a:ext cx="8229600" cy="51689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</a:t>
            </a:r>
            <a:r>
              <a:rPr lang="en-US" sz="2400" dirty="0" smtClean="0"/>
              <a:t>) </a:t>
            </a:r>
            <a:r>
              <a:rPr lang="ko-KR" altLang="en-US" sz="2400" dirty="0" smtClean="0"/>
              <a:t>자석이 무한 원점에 있을 때의 </a:t>
            </a:r>
            <a:r>
              <a:rPr lang="ko-KR" altLang="en-US" sz="2400" dirty="0"/>
              <a:t>전압 </a:t>
            </a:r>
            <a:r>
              <a:rPr lang="ko-KR" altLang="en-US" sz="2400" dirty="0" smtClean="0"/>
              <a:t>측정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 값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2) </a:t>
            </a:r>
            <a:r>
              <a:rPr lang="ko-KR" altLang="en-US" sz="2400" dirty="0" smtClean="0"/>
              <a:t>홀 센서와 </a:t>
            </a:r>
            <a:r>
              <a:rPr lang="ko-KR" altLang="en-US" sz="2400" dirty="0"/>
              <a:t>자석 사이의 </a:t>
            </a:r>
            <a:r>
              <a:rPr lang="ko-KR" altLang="en-US" sz="2400" dirty="0" smtClean="0"/>
              <a:t>거리 측정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홀 전압 기록</a:t>
            </a:r>
            <a:endParaRPr lang="en-US" altLang="ko-KR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</a:t>
            </a:r>
            <a:r>
              <a:rPr lang="en-US" sz="2400" dirty="0"/>
              <a:t>) </a:t>
            </a:r>
            <a:r>
              <a:rPr lang="ko-KR" altLang="en-US" sz="2400" dirty="0" smtClean="0"/>
              <a:t>전압과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초기 값 사이의 차 </a:t>
            </a:r>
            <a:r>
              <a:rPr lang="ko-KR" altLang="en-US" sz="2400" dirty="0"/>
              <a:t>구하고</a:t>
            </a:r>
            <a:r>
              <a:rPr lang="en-US" sz="2400" dirty="0"/>
              <a:t>, </a:t>
            </a:r>
            <a:r>
              <a:rPr lang="ko-KR" altLang="en-US" sz="2400" dirty="0"/>
              <a:t>이를</a:t>
            </a:r>
            <a:r>
              <a:rPr lang="en-US" sz="2400" dirty="0"/>
              <a:t> </a:t>
            </a:r>
            <a:r>
              <a:rPr lang="en-US" sz="2400" dirty="0" smtClean="0"/>
              <a:t>Delta</a:t>
            </a:r>
            <a:r>
              <a:rPr lang="ko-KR" altLang="en-US" sz="2400" dirty="0" smtClean="0"/>
              <a:t>로 정의</a:t>
            </a:r>
            <a:endParaRPr lang="en-US" altLang="ko-KR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4) Delta</a:t>
            </a:r>
            <a:r>
              <a:rPr lang="ko-KR" altLang="en-US" sz="2400" dirty="0" smtClean="0"/>
              <a:t>와 </a:t>
            </a:r>
            <a:r>
              <a:rPr lang="ko-KR" altLang="en-US" sz="2400" dirty="0"/>
              <a:t>홀센서와 자석 사이 거리의 </a:t>
            </a:r>
            <a:r>
              <a:rPr lang="ko-KR" altLang="en-US" sz="2400" dirty="0" smtClean="0"/>
              <a:t>관계 도</a:t>
            </a:r>
            <a:r>
              <a:rPr lang="ko-KR" altLang="en-US" sz="2400" dirty="0"/>
              <a:t>출</a:t>
            </a:r>
            <a:r>
              <a:rPr lang="en-US" sz="2400" dirty="0" smtClean="0"/>
              <a:t>. </a:t>
            </a:r>
            <a:r>
              <a:rPr lang="ko-KR" altLang="en-US" sz="2400" dirty="0"/>
              <a:t>홀 센서 한 개에 대해 두 번의 같은 실험을 반복하고</a:t>
            </a:r>
            <a:r>
              <a:rPr lang="en-US" sz="2400" dirty="0"/>
              <a:t>, </a:t>
            </a:r>
            <a:r>
              <a:rPr lang="ko-KR" altLang="en-US" sz="2400" dirty="0"/>
              <a:t>두 값의 </a:t>
            </a:r>
            <a:r>
              <a:rPr lang="ko-KR" altLang="en-US" sz="2400" dirty="0" smtClean="0"/>
              <a:t>산술 평균을 </a:t>
            </a:r>
            <a:r>
              <a:rPr lang="ko-KR" altLang="en-US" sz="2400" dirty="0"/>
              <a:t>구한다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   (</a:t>
            </a:r>
            <a:r>
              <a:rPr lang="ko-KR" altLang="en-US" sz="2400" dirty="0" err="1"/>
              <a:t>홀센서가</a:t>
            </a:r>
            <a:r>
              <a:rPr lang="en-US" sz="2400" dirty="0"/>
              <a:t> Bipolar</a:t>
            </a:r>
            <a:r>
              <a:rPr lang="ko-KR" altLang="en-US" sz="2400" dirty="0" smtClean="0"/>
              <a:t>이므로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극성 존재</a:t>
            </a:r>
            <a:r>
              <a:rPr lang="en-US" sz="2400" dirty="0" smtClean="0"/>
              <a:t>. </a:t>
            </a:r>
            <a:r>
              <a:rPr lang="ko-KR" altLang="en-US" sz="2400" dirty="0"/>
              <a:t>따라서</a:t>
            </a:r>
            <a:r>
              <a:rPr lang="en-US" sz="2400" dirty="0"/>
              <a:t> A </a:t>
            </a:r>
            <a:r>
              <a:rPr lang="ko-KR" altLang="en-US" sz="2400" dirty="0" smtClean="0"/>
              <a:t>값과</a:t>
            </a:r>
            <a:r>
              <a:rPr lang="en-US" altLang="ko-KR" sz="2400" dirty="0" smtClean="0"/>
              <a:t> B</a:t>
            </a:r>
            <a:r>
              <a:rPr lang="ko-KR" altLang="en-US" sz="2400" dirty="0" smtClean="0"/>
              <a:t>값이 나타남</a:t>
            </a:r>
            <a:r>
              <a:rPr lang="en-US" sz="2400" dirty="0" smtClean="0"/>
              <a:t>. A, B </a:t>
            </a:r>
            <a:r>
              <a:rPr lang="ko-KR" altLang="en-US" sz="2400" dirty="0" smtClean="0"/>
              <a:t>각각의 산술 평균을 </a:t>
            </a:r>
            <a:r>
              <a:rPr lang="ko-KR" altLang="en-US" sz="2400" dirty="0"/>
              <a:t>구해야 한다</a:t>
            </a:r>
            <a:r>
              <a:rPr lang="en-US" sz="2400" dirty="0" smtClean="0"/>
              <a:t>.)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</a:rPr>
            </a:br>
            <a:r>
              <a:rPr lang="ko-KR" altLang="en-US" sz="3600" dirty="0" smtClean="0"/>
              <a:t>실험 과정</a:t>
            </a:r>
            <a:r>
              <a:rPr lang="ko-KR" altLang="en-US" sz="3600" dirty="0" smtClean="0">
                <a:solidFill>
                  <a:schemeClr val="tx1"/>
                </a:solidFill>
              </a:rPr>
              <a:t/>
            </a:r>
            <a:br>
              <a:rPr lang="ko-KR" altLang="en-US" sz="3600" dirty="0" smtClean="0">
                <a:solidFill>
                  <a:schemeClr val="tx1"/>
                </a:solidFill>
              </a:rPr>
            </a:br>
            <a:endParaRPr lang="ko-KR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실험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5) </a:t>
            </a:r>
            <a:r>
              <a:rPr lang="ko-KR" altLang="en-US" sz="2400" dirty="0" smtClean="0"/>
              <a:t>앞 과정을</a:t>
            </a:r>
            <a:r>
              <a:rPr lang="en-US" sz="2400" dirty="0" smtClean="0"/>
              <a:t> 4</a:t>
            </a:r>
            <a:r>
              <a:rPr lang="ko-KR" altLang="en-US" sz="2400" dirty="0" smtClean="0"/>
              <a:t>회 반복</a:t>
            </a:r>
            <a:endParaRPr lang="en-US" altLang="ko-KR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6) </a:t>
            </a:r>
            <a:r>
              <a:rPr lang="ko-KR" altLang="en-US" sz="2400" dirty="0" smtClean="0"/>
              <a:t>각 과정의</a:t>
            </a:r>
            <a:r>
              <a:rPr lang="en-US" sz="2400" dirty="0" smtClean="0"/>
              <a:t> delta </a:t>
            </a:r>
            <a:r>
              <a:rPr lang="ko-KR" altLang="en-US" sz="2400" dirty="0" smtClean="0"/>
              <a:t>값의 산술 평균을 구한다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 smtClean="0"/>
              <a:t>   (13mm</a:t>
            </a:r>
            <a:r>
              <a:rPr lang="ko-KR" altLang="en-US" sz="2400" dirty="0" smtClean="0"/>
              <a:t>일 때는 실험 ⓵의 데이터가 없으므로</a:t>
            </a:r>
            <a:r>
              <a:rPr lang="en-US" sz="2400" dirty="0" smtClean="0"/>
              <a:t>, 3 </a:t>
            </a:r>
            <a:r>
              <a:rPr lang="ko-KR" altLang="en-US" sz="2400" dirty="0" smtClean="0"/>
              <a:t>실험의 평균을 구한다</a:t>
            </a:r>
            <a:r>
              <a:rPr lang="en-US" sz="2400" dirty="0" smtClean="0"/>
              <a:t>.)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7) 4</a:t>
            </a:r>
            <a:r>
              <a:rPr lang="ko-KR" altLang="en-US" sz="2400" dirty="0" smtClean="0"/>
              <a:t>회 반복한 실험의 평균을 도출</a:t>
            </a:r>
            <a:endParaRPr lang="en-US" altLang="ko-KR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8) </a:t>
            </a:r>
            <a:r>
              <a:rPr lang="ko-KR" altLang="en-US" sz="2400" dirty="0" smtClean="0"/>
              <a:t>자석과 홀 센서 사이 거리가 </a:t>
            </a:r>
            <a:r>
              <a:rPr lang="en-US" sz="2400" dirty="0" smtClean="0"/>
              <a:t>6mm</a:t>
            </a:r>
            <a:r>
              <a:rPr lang="ko-KR" altLang="en-US" sz="2400" dirty="0" smtClean="0"/>
              <a:t>인 경우부터 </a:t>
            </a:r>
            <a:r>
              <a:rPr lang="en-US" sz="2400" dirty="0" smtClean="0"/>
              <a:t>13mm</a:t>
            </a:r>
            <a:r>
              <a:rPr lang="ko-KR" altLang="en-US" sz="2400" dirty="0" smtClean="0"/>
              <a:t>인 경우까지 구해서 표준 데이터를 산출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9) </a:t>
            </a:r>
            <a:r>
              <a:rPr lang="ko-KR" altLang="en-US" sz="2400" dirty="0" smtClean="0"/>
              <a:t>거리와 홀 전압과의 관계를 알기 위해 추세 선을 그린다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</a:rPr>
            </a:br>
            <a:r>
              <a:rPr lang="ko-KR" altLang="en-US" sz="3600" dirty="0" smtClean="0">
                <a:solidFill>
                  <a:schemeClr val="tx1"/>
                </a:solidFill>
              </a:rPr>
              <a:t>손가락과 손목의 움직임 감지 실험</a:t>
            </a:r>
            <a:br>
              <a:rPr lang="ko-KR" altLang="en-US" sz="3600" dirty="0" smtClean="0">
                <a:solidFill>
                  <a:schemeClr val="tx1"/>
                </a:solidFill>
              </a:rPr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434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/>
              <a:t>실제 사람의 손가락과 손목의 움직임에 따른 홀 전압의 변화를 </a:t>
            </a:r>
            <a:r>
              <a:rPr lang="ko-KR" altLang="en-US" sz="2400" dirty="0" smtClean="0"/>
              <a:t>측정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총</a:t>
            </a:r>
            <a:r>
              <a:rPr lang="en-US" sz="2400" dirty="0" smtClean="0"/>
              <a:t> </a:t>
            </a:r>
            <a:r>
              <a:rPr lang="en-US" sz="2400" dirty="0"/>
              <a:t>3</a:t>
            </a:r>
            <a:r>
              <a:rPr lang="ko-KR" altLang="en-US" sz="2400" dirty="0"/>
              <a:t>명의 사람을 대상으로 실험을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손목을 구부리고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피는 시행 각각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회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엄지</a:t>
            </a:r>
            <a:r>
              <a:rPr lang="en-US" sz="2400" dirty="0"/>
              <a:t>, </a:t>
            </a:r>
            <a:r>
              <a:rPr lang="ko-KR" altLang="en-US" sz="2400" dirty="0"/>
              <a:t>검지</a:t>
            </a:r>
            <a:r>
              <a:rPr lang="en-US" sz="2400" dirty="0"/>
              <a:t>, </a:t>
            </a:r>
            <a:r>
              <a:rPr lang="ko-KR" altLang="en-US" sz="2400" dirty="0"/>
              <a:t>중지</a:t>
            </a:r>
            <a:r>
              <a:rPr lang="en-US" sz="2400" dirty="0"/>
              <a:t>, </a:t>
            </a:r>
            <a:r>
              <a:rPr lang="ko-KR" altLang="en-US" sz="2400" dirty="0"/>
              <a:t>약지</a:t>
            </a:r>
            <a:r>
              <a:rPr lang="en-US" sz="2400" dirty="0"/>
              <a:t>, </a:t>
            </a:r>
            <a:r>
              <a:rPr lang="ko-KR" altLang="en-US" sz="2400" dirty="0" smtClean="0"/>
              <a:t>새끼를 구부리는 시행 각각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홀 전압의 변화 양상을 파악하는 실험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결과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2071678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자석과 홀 센서 사이 거리에 따른 홀 전압 함수 도출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팔각형 4"/>
          <p:cNvSpPr/>
          <p:nvPr/>
        </p:nvSpPr>
        <p:spPr>
          <a:xfrm rot="20379233">
            <a:off x="876600" y="1730070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4357694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손가락과 손목 움직임 감지 실험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팔각형 6"/>
          <p:cNvSpPr/>
          <p:nvPr/>
        </p:nvSpPr>
        <p:spPr>
          <a:xfrm rot="20379233">
            <a:off x="876600" y="4016086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/>
            </a:r>
            <a:br>
              <a:rPr lang="en-US" altLang="ko-KR" sz="3200" dirty="0" smtClean="0">
                <a:solidFill>
                  <a:schemeClr val="tx1"/>
                </a:solidFill>
              </a:rPr>
            </a:br>
            <a:r>
              <a:rPr lang="ko-KR" altLang="en-US" sz="3200" dirty="0" smtClean="0">
                <a:solidFill>
                  <a:schemeClr val="tx1"/>
                </a:solidFill>
              </a:rPr>
              <a:t>자석과 홀 센서 사이 거리에 따른 홀 전압 함수 도출</a:t>
            </a:r>
            <a:br>
              <a:rPr lang="ko-KR" altLang="en-US" sz="3200" dirty="0" smtClean="0">
                <a:solidFill>
                  <a:schemeClr val="tx1"/>
                </a:solidFill>
              </a:rPr>
            </a:b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2594" y="3714752"/>
          <a:ext cx="9000000" cy="2520000"/>
        </p:xfrm>
        <a:graphic>
          <a:graphicData uri="http://schemas.openxmlformats.org/drawingml/2006/table">
            <a:tbl>
              <a:tblPr/>
              <a:tblGrid>
                <a:gridCol w="1000000"/>
                <a:gridCol w="1000000"/>
                <a:gridCol w="1000000"/>
                <a:gridCol w="1000000"/>
                <a:gridCol w="1000000"/>
                <a:gridCol w="1000000"/>
                <a:gridCol w="1000000"/>
                <a:gridCol w="1000000"/>
                <a:gridCol w="1000000"/>
              </a:tblGrid>
              <a:tr h="46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distance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1011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3031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1018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3016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1014.5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3023.5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801.5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-833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1201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2815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1202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2813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1201.5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2814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614.5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-623.5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1408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2592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1358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1383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2619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433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-428.5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1477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2522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1463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2539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1470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2530.5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-340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2455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1530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2471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1538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2463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-272.5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1595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2406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1607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2395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1601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2400.5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-210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2358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1647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2356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1646.5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2357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-166.5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infinite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2190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2191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2190.5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07181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(1) </a:t>
            </a:r>
            <a:r>
              <a:rPr lang="ko-KR" altLang="en-US" sz="2400" dirty="0" smtClean="0"/>
              <a:t>실험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00024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 표에 나타난 값은 전압을 </a:t>
            </a:r>
            <a:r>
              <a:rPr lang="en-US" altLang="ko-KR" sz="2400" dirty="0" smtClean="0"/>
              <a:t>ADC</a:t>
            </a:r>
            <a:r>
              <a:rPr lang="ko-KR" altLang="en-US" sz="2400" dirty="0" smtClean="0"/>
              <a:t>로 변환한 값이다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실제 전압으로 환산하기 위해서는     을 곱해야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8" name="그림 7" descr="kscy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2357430"/>
            <a:ext cx="565348" cy="5258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(2) </a:t>
            </a:r>
            <a:r>
              <a:rPr lang="ko-KR" altLang="en-US" sz="2400" dirty="0" smtClean="0"/>
              <a:t>실험 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837558"/>
          <a:ext cx="9000000" cy="2520004"/>
        </p:xfrm>
        <a:graphic>
          <a:graphicData uri="http://schemas.openxmlformats.org/drawingml/2006/table">
            <a:tbl>
              <a:tblPr/>
              <a:tblGrid>
                <a:gridCol w="1000353"/>
                <a:gridCol w="999294"/>
                <a:gridCol w="1000353"/>
                <a:gridCol w="999294"/>
                <a:gridCol w="1000353"/>
                <a:gridCol w="1000353"/>
                <a:gridCol w="999294"/>
                <a:gridCol w="1000353"/>
                <a:gridCol w="1000353"/>
              </a:tblGrid>
              <a:tr h="274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distance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1176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1304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2750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1240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944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-990.5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1551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2486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1567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2465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1559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2475.5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625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-633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1662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2378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1694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2335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1678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2356.5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506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-514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1787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2242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1794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2234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1790.5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2238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393.5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-395.5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1867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2162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1902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2122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1884.5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2142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-299.5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1994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2032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1976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2052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1985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2042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-199.5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2042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1987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2037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1998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2039.5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1992.5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-150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2071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1959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2051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1977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2061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1968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-125.5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infinite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2185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1843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2183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1842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2184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1842.5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357187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(3) </a:t>
            </a:r>
            <a:r>
              <a:rPr lang="ko-KR" altLang="en-US" sz="2400" dirty="0" smtClean="0"/>
              <a:t>실험 </a:t>
            </a:r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06" y="4143380"/>
          <a:ext cx="9000003" cy="2519998"/>
        </p:xfrm>
        <a:graphic>
          <a:graphicData uri="http://schemas.openxmlformats.org/drawingml/2006/table">
            <a:tbl>
              <a:tblPr/>
              <a:tblGrid>
                <a:gridCol w="1000352"/>
                <a:gridCol w="1000352"/>
                <a:gridCol w="999297"/>
                <a:gridCol w="1000352"/>
                <a:gridCol w="1000352"/>
                <a:gridCol w="1000352"/>
                <a:gridCol w="1000352"/>
                <a:gridCol w="999297"/>
                <a:gridCol w="999297"/>
              </a:tblGrid>
              <a:tr h="392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distance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910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3214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891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900.5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3223.5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998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-1128.5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1151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2905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1154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2899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1152.5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2902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-807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1319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2704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1363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2660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1341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2682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557.5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-587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1480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2528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1440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2576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1460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2552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438.5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-457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1581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2420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1559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1570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2433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-338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1639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2361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1629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2374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1634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2367.5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-272.5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1711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2287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1689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2313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1700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2300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-205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1739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2259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1723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2277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1731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2268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167.5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-173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infinite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1898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2094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1899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2096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1898.5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2095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(4) </a:t>
            </a:r>
            <a:r>
              <a:rPr lang="ko-KR" altLang="en-US" sz="2400" dirty="0" smtClean="0"/>
              <a:t>실험 </a:t>
            </a:r>
            <a:r>
              <a:rPr lang="en-US" altLang="ko-KR" sz="2400" dirty="0" smtClean="0"/>
              <a:t>4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(5) </a:t>
            </a:r>
            <a:r>
              <a:rPr lang="ko-KR" altLang="en-US" sz="2400" dirty="0" smtClean="0"/>
              <a:t>자석과 홀 센서 사이 거리에 따른 홀 전압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591" y="857232"/>
          <a:ext cx="9000003" cy="2520001"/>
        </p:xfrm>
        <a:graphic>
          <a:graphicData uri="http://schemas.openxmlformats.org/drawingml/2006/table">
            <a:tbl>
              <a:tblPr/>
              <a:tblGrid>
                <a:gridCol w="1000352"/>
                <a:gridCol w="1000352"/>
                <a:gridCol w="999297"/>
                <a:gridCol w="1000352"/>
                <a:gridCol w="1000352"/>
                <a:gridCol w="1000352"/>
                <a:gridCol w="1000352"/>
                <a:gridCol w="999297"/>
                <a:gridCol w="999297"/>
              </a:tblGrid>
              <a:tr h="367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distance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test1-b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test2-b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B-average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B-delta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939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3200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919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3210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929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3205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1156.5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-1280.5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1145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2934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1146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2920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1145.5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2927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940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-1002.5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1340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2702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1312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2730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1326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2716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759.5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-791.5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1492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2532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1492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2532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1492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2532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593.5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-607.5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1631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2390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1619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2397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1625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2393.5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460.5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-469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1723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2291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1715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2300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1719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2295.5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366.5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-371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1809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2205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1789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2223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1799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2214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286.5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-289.5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1852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2160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1851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2159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1851.5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2159.5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234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-235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infinite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2086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1924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2085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1925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2085.5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1924.5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2845" y="4071942"/>
          <a:ext cx="8858313" cy="2643209"/>
        </p:xfrm>
        <a:graphic>
          <a:graphicData uri="http://schemas.openxmlformats.org/drawingml/2006/table">
            <a:tbl>
              <a:tblPr/>
              <a:tblGrid>
                <a:gridCol w="2952771"/>
                <a:gridCol w="2952771"/>
                <a:gridCol w="2952771"/>
              </a:tblGrid>
              <a:tr h="490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distance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A-delta  average 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B-delta </a:t>
                      </a: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average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6mm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975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-1058.13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731.375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-766.5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8mm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553.1208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-580.25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9mm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435.3502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-450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10mm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325.5036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-334.341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11mm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261.25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-263.25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12mm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197.4317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-202.75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13mm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169.0382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-139.546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캡처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571480"/>
            <a:ext cx="7500990" cy="4000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471488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축은 거리 </a:t>
            </a:r>
            <a:r>
              <a:rPr lang="en-US" altLang="ko-KR" dirty="0" smtClean="0"/>
              <a:t>(mm), 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ADC (ADC*      =V(</a:t>
            </a:r>
            <a:r>
              <a:rPr lang="ko-KR" altLang="en-US" dirty="0" smtClean="0"/>
              <a:t>전압</a:t>
            </a:r>
            <a:r>
              <a:rPr lang="en-US" altLang="ko-KR" dirty="0" smtClean="0"/>
              <a:t>))</a:t>
            </a:r>
            <a:r>
              <a:rPr lang="ko-KR" altLang="en-US" dirty="0" smtClean="0"/>
              <a:t>을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거리가 변화함에 따라 홀 전압이 위의 그래프와 같이 변화함을 알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 descr="kscy 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714884"/>
            <a:ext cx="422472" cy="3929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/>
            </a:r>
            <a:br>
              <a:rPr lang="en-US" altLang="ko-KR" sz="3200" dirty="0" smtClean="0">
                <a:solidFill>
                  <a:schemeClr val="tx1"/>
                </a:solidFill>
              </a:rPr>
            </a:br>
            <a:r>
              <a:rPr lang="ko-KR" altLang="en-US" sz="3200" dirty="0" smtClean="0">
                <a:solidFill>
                  <a:schemeClr val="tx1"/>
                </a:solidFill>
              </a:rPr>
              <a:t>손가락과 손목 움직임 감지 실험</a:t>
            </a:r>
            <a:br>
              <a:rPr lang="ko-KR" altLang="en-US" sz="3200" dirty="0" smtClean="0">
                <a:solidFill>
                  <a:schemeClr val="tx1"/>
                </a:solidFill>
              </a:rPr>
            </a:b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07181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(1) </a:t>
            </a:r>
            <a:r>
              <a:rPr lang="ko-KR" altLang="en-US" sz="2400" dirty="0" smtClean="0"/>
              <a:t>손목 구부림 실험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00024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 표에 나타난 값은 전압을 </a:t>
            </a:r>
            <a:r>
              <a:rPr lang="en-US" altLang="ko-KR" sz="2400" dirty="0" smtClean="0"/>
              <a:t>ADC</a:t>
            </a:r>
            <a:r>
              <a:rPr lang="ko-KR" altLang="en-US" sz="2400" dirty="0" smtClean="0"/>
              <a:t>로 변환한 값이다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실제 전압으로 환산하기 위해서는     을 곱해야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8" name="그림 7" descr="kscy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2357430"/>
            <a:ext cx="565348" cy="525848"/>
          </a:xfrm>
          <a:prstGeom prst="rect">
            <a:avLst/>
          </a:prstGeom>
        </p:spPr>
      </p:pic>
      <p:pic>
        <p:nvPicPr>
          <p:cNvPr id="10" name="내용 개체 틀 3" descr="캡처4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06" y="3714752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1785926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홀 효과</a:t>
            </a: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팔각형 4"/>
          <p:cNvSpPr/>
          <p:nvPr/>
        </p:nvSpPr>
        <p:spPr>
          <a:xfrm rot="20379233">
            <a:off x="876600" y="1444318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3357562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자석에 의한 자기장 이론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팔각형 6"/>
          <p:cNvSpPr/>
          <p:nvPr/>
        </p:nvSpPr>
        <p:spPr>
          <a:xfrm rot="20379233">
            <a:off x="876600" y="3015954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42976" y="5000636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손 움직임 측정 원리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팔각형 10"/>
          <p:cNvSpPr/>
          <p:nvPr/>
        </p:nvSpPr>
        <p:spPr>
          <a:xfrm rot="20379233">
            <a:off x="876600" y="4659028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(2) </a:t>
            </a:r>
            <a:r>
              <a:rPr lang="ko-KR" altLang="en-US" sz="2400" dirty="0" smtClean="0"/>
              <a:t>손목 핌 실험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(3) </a:t>
            </a:r>
            <a:r>
              <a:rPr lang="ko-KR" altLang="en-US" sz="2400" dirty="0" smtClean="0"/>
              <a:t>엄지 구부림 실험</a:t>
            </a:r>
            <a:endParaRPr lang="ko-KR" altLang="en-US" sz="2400" dirty="0"/>
          </a:p>
        </p:txBody>
      </p:sp>
      <p:pic>
        <p:nvPicPr>
          <p:cNvPr id="8" name="그림 7" descr="캡처5.PNG"/>
          <p:cNvPicPr/>
          <p:nvPr/>
        </p:nvPicPr>
        <p:blipFill>
          <a:blip r:embed="rId2"/>
          <a:srcRect b="10584"/>
          <a:stretch>
            <a:fillRect/>
          </a:stretch>
        </p:blipFill>
        <p:spPr>
          <a:xfrm>
            <a:off x="71406" y="837562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캡처6.PNG"/>
          <p:cNvPicPr/>
          <p:nvPr/>
        </p:nvPicPr>
        <p:blipFill>
          <a:blip r:embed="rId3"/>
          <a:srcRect t="10942" b="7903"/>
          <a:stretch>
            <a:fillRect/>
          </a:stretch>
        </p:blipFill>
        <p:spPr>
          <a:xfrm>
            <a:off x="71406" y="4123710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(4) </a:t>
            </a:r>
            <a:r>
              <a:rPr lang="ko-KR" altLang="en-US" sz="2400" dirty="0" smtClean="0"/>
              <a:t>검지 구부림 실험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(5) </a:t>
            </a:r>
            <a:r>
              <a:rPr lang="ko-KR" altLang="en-US" sz="2400" dirty="0" smtClean="0"/>
              <a:t>중지 구부림 실험</a:t>
            </a:r>
            <a:endParaRPr lang="ko-KR" altLang="en-US" sz="2400" dirty="0"/>
          </a:p>
        </p:txBody>
      </p:sp>
      <p:pic>
        <p:nvPicPr>
          <p:cNvPr id="7" name="그림 6" descr="캡처7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06" y="837562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캡처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1406" y="4123710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(6) </a:t>
            </a:r>
            <a:r>
              <a:rPr lang="ko-KR" altLang="en-US" sz="2400" dirty="0" smtClean="0"/>
              <a:t>약지 구부림 실험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(7) </a:t>
            </a:r>
            <a:r>
              <a:rPr lang="ko-KR" altLang="en-US" sz="2400" dirty="0" smtClean="0"/>
              <a:t>새</a:t>
            </a:r>
            <a:r>
              <a:rPr lang="ko-KR" altLang="en-US" sz="2400" dirty="0"/>
              <a:t>끼</a:t>
            </a:r>
            <a:r>
              <a:rPr lang="ko-KR" altLang="en-US" sz="2400" dirty="0" smtClean="0"/>
              <a:t> 구부림 실험</a:t>
            </a:r>
            <a:endParaRPr lang="ko-KR" altLang="en-US" sz="2400" dirty="0"/>
          </a:p>
        </p:txBody>
      </p:sp>
      <p:pic>
        <p:nvPicPr>
          <p:cNvPr id="8" name="그림 7" descr="캡처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594" y="837562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캡처1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594" y="4123710"/>
            <a:ext cx="90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1406" y="142852"/>
          <a:ext cx="8999999" cy="3240002"/>
        </p:xfrm>
        <a:graphic>
          <a:graphicData uri="http://schemas.openxmlformats.org/drawingml/2006/table">
            <a:tbl>
              <a:tblPr/>
              <a:tblGrid>
                <a:gridCol w="1534752"/>
                <a:gridCol w="1492414"/>
                <a:gridCol w="1493473"/>
                <a:gridCol w="1492414"/>
                <a:gridCol w="1493473"/>
                <a:gridCol w="1493473"/>
              </a:tblGrid>
              <a:tr h="44411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굴림"/>
                        <a:ea typeface="Times New Roman"/>
                        <a:cs typeface="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새끼 타깃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약지 타깃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중지 타깃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검지 타깃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엄지 타깃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손목 오므림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DOWN, 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손목 핌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DOWN, 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엄지 오므림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DOWN, 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DOWN, 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 (&gt;100)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검지 오므림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 (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신뢰도 의심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UP, 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신뢰 불가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중지 오므림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약지 오므림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새끼 오므림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바탕"/>
                        </a:rPr>
                        <a:t>신뢰 불가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DOWN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(&gt;300)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 (&gt;200)</a:t>
                      </a:r>
                      <a:endParaRPr lang="ko-KR" sz="1100" kern="1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바탕"/>
                        </a:rPr>
                        <a:t>UP</a:t>
                      </a:r>
                      <a:endParaRPr lang="ko-KR" sz="11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1129" y="3453846"/>
            <a:ext cx="855715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(1)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기호의 의미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DOWN: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 손목이나 손가락에 변화를 준 후 데이터가 하강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UP:</a:t>
            </a:r>
            <a:r>
              <a:rPr kumimoji="1" lang="en-US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손목이나 손가락에 변화를 준 후 데이터가 상승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신뢰 불가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: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 데이터의 변화가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100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이하인데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, UP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인 실험도 있고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DOWN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인 실험도 있어서</a:t>
            </a:r>
            <a:r>
              <a:rPr kumimoji="1" lang="en-US" altLang="ko-KR" sz="2400" dirty="0">
                <a:solidFill>
                  <a:srgbClr val="000000"/>
                </a:solidFill>
                <a:latin typeface="+mn-ea"/>
                <a:cs typeface="바탕" pitchFamily="18" charset="-127"/>
              </a:rPr>
              <a:t>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신뢰도에 심각한 문제가 생긴 실험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357982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0: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데이터의 변화가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50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이하도 있는 상황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. 0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만 표시되면 데이터가 변화가 진행한 실험 모두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50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미만이라는 의미이고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, 0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앞에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DOWN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또는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UP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이 있으면 앞의 경향성대로 데이터가 변화하지만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,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변화가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50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이하인 실험이 존재하기 때문에 추가로 표시한 것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(2)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결과</a:t>
            </a:r>
            <a:endParaRPr kumimoji="1" lang="en-US" altLang="ko-KR" sz="2400" dirty="0" smtClean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대체적으로 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3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회 또는 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5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회 시행 모두 각 시행의 홀 전압 변화 경향성이 일치함을 알 수 있다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. </a:t>
            </a: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 smtClean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중지 타깃 홀 센서의 홀 전압 변화 양상의 신뢰도는 다소 떨어짐</a:t>
            </a:r>
            <a:endParaRPr kumimoji="1" lang="en-US" altLang="ko-KR" sz="2400" dirty="0" smtClean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 </a:t>
            </a: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357982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(3)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바탕" pitchFamily="18" charset="-127"/>
              </a:rPr>
              <a:t>결론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검지와 </a:t>
            </a:r>
            <a:r>
              <a:rPr lang="ko-KR" altLang="en-US" sz="2400" dirty="0"/>
              <a:t>약지를 제외한 모든 손가락이 다 구분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검지와 약지를 구분하기 위해 손이 </a:t>
            </a:r>
            <a:r>
              <a:rPr lang="ko-KR" altLang="en-US" sz="2400" dirty="0"/>
              <a:t>움직일 때</a:t>
            </a:r>
            <a:r>
              <a:rPr lang="en-US" sz="2400" dirty="0"/>
              <a:t> </a:t>
            </a:r>
            <a:r>
              <a:rPr lang="ko-KR" altLang="en-US" sz="2400" dirty="0" smtClean="0"/>
              <a:t>홀 전압이 </a:t>
            </a:r>
            <a:r>
              <a:rPr lang="ko-KR" altLang="en-US" sz="2400" dirty="0"/>
              <a:t>변화하는 그래프의 개형까지 고려해야 할 것으로 </a:t>
            </a:r>
            <a:r>
              <a:rPr lang="ko-KR" altLang="en-US" sz="2400" dirty="0" smtClean="0"/>
              <a:t>판단</a:t>
            </a: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이를 </a:t>
            </a:r>
            <a:r>
              <a:rPr lang="ko-KR" altLang="en-US" sz="2400" dirty="0"/>
              <a:t>제외한 모든 손가락</a:t>
            </a:r>
            <a:r>
              <a:rPr lang="en-US" sz="2400" dirty="0"/>
              <a:t>, </a:t>
            </a:r>
            <a:r>
              <a:rPr lang="ko-KR" altLang="en-US" sz="2400" dirty="0"/>
              <a:t>그리고 손목의 오므림과 핌 모두 다 완벽히 </a:t>
            </a:r>
            <a:r>
              <a:rPr lang="ko-KR" altLang="en-US" sz="2400" dirty="0" smtClean="0"/>
              <a:t>구분 가능</a:t>
            </a: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/>
              <a:t>4) </a:t>
            </a:r>
            <a:r>
              <a:rPr lang="ko-KR" altLang="en-US" sz="2400" dirty="0" smtClean="0"/>
              <a:t>모든 실험자의 변화 경향성이 일치하지는 않음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손목 구조의 특이성에 따른 결과</a:t>
            </a:r>
            <a:r>
              <a:rPr lang="en-US" altLang="ko-KR" sz="2400" dirty="0" smtClean="0"/>
              <a:t>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/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/>
              <a:t>5) 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실험자는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</a:t>
            </a:r>
            <a:r>
              <a:rPr kumimoji="1"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또는 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5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회 시행 모두 각 시행의 홀 전압 변화 경향성이 일치</a:t>
            </a:r>
            <a:endParaRPr kumimoji="1" lang="en-US" altLang="ko-KR" sz="2400" dirty="0" smtClean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 smtClean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dirty="0" smtClean="0">
                <a:solidFill>
                  <a:srgbClr val="000000"/>
                </a:solidFill>
                <a:latin typeface="+mn-ea"/>
                <a:cs typeface="바탕" pitchFamily="18" charset="-127"/>
              </a:rPr>
              <a:t> </a:t>
            </a:r>
            <a:endParaRPr kumimoji="1" lang="en-US" altLang="ko-KR" sz="2400" dirty="0">
              <a:solidFill>
                <a:srgbClr val="000000"/>
              </a:solidFill>
              <a:latin typeface="+mn-ea"/>
              <a:cs typeface="바탕" pitchFamily="18" charset="-127"/>
            </a:endParaRP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방안 및 기대 효과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2071678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개선 방안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팔각형 4"/>
          <p:cNvSpPr/>
          <p:nvPr/>
        </p:nvSpPr>
        <p:spPr>
          <a:xfrm rot="20379233">
            <a:off x="876600" y="1730070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4357694"/>
            <a:ext cx="6929486" cy="571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기대 효과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팔각형 6"/>
          <p:cNvSpPr/>
          <p:nvPr/>
        </p:nvSpPr>
        <p:spPr>
          <a:xfrm rot="20379233">
            <a:off x="876600" y="4016086"/>
            <a:ext cx="614070" cy="632573"/>
          </a:xfrm>
          <a:prstGeom prst="oc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ko-KR" altLang="en-US" dirty="0" smtClean="0"/>
              <a:t>개선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7655"/>
            <a:ext cx="9144000" cy="498317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실제 </a:t>
            </a:r>
            <a:r>
              <a:rPr lang="ko-KR" altLang="en-US" sz="2400" dirty="0"/>
              <a:t>스마트 </a:t>
            </a:r>
            <a:r>
              <a:rPr lang="ko-KR" altLang="en-US" sz="2400" dirty="0" err="1"/>
              <a:t>워치</a:t>
            </a:r>
            <a:r>
              <a:rPr lang="ko-KR" altLang="en-US" sz="2400" dirty="0"/>
              <a:t> 경우 사람의 자극에 </a:t>
            </a:r>
            <a:r>
              <a:rPr lang="ko-KR" altLang="en-US" sz="2400" dirty="0" smtClean="0"/>
              <a:t>즉각적으로 </a:t>
            </a:r>
            <a:r>
              <a:rPr lang="ko-KR" altLang="en-US" sz="2400" dirty="0"/>
              <a:t>반응을 해야 하는데</a:t>
            </a:r>
            <a:r>
              <a:rPr lang="en-US" sz="2400" dirty="0"/>
              <a:t>, </a:t>
            </a:r>
            <a:r>
              <a:rPr lang="ko-KR" altLang="en-US" sz="2400" dirty="0" smtClean="0"/>
              <a:t>그래프를 통해 홀 전압의 변화 양상 파악 불가</a:t>
            </a:r>
            <a:endParaRPr lang="en-US" altLang="ko-KR" sz="2400" dirty="0"/>
          </a:p>
          <a:p>
            <a:pPr marL="457200" indent="-45720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즉각적으로 </a:t>
            </a:r>
            <a:r>
              <a:rPr lang="ko-KR" altLang="en-US" sz="2400" dirty="0"/>
              <a:t>어느 손가락이 또는 손목이 움직였는지 반응할 수 있는 장치가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AutoNum type="arabicPeriod" startAt="2"/>
            </a:pPr>
            <a:r>
              <a:rPr lang="ko-KR" altLang="en-US" sz="2400" dirty="0" smtClean="0"/>
              <a:t>모든 실험자의 홀 전압 변화가 일치하지는 않음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사람마다 </a:t>
            </a:r>
            <a:r>
              <a:rPr lang="ko-KR" altLang="en-US" sz="2400" dirty="0"/>
              <a:t>근육이 움직이는 패턴이 다를 수 있다</a:t>
            </a:r>
            <a:r>
              <a:rPr lang="en-US" sz="2400" dirty="0" smtClean="0"/>
              <a:t>.) </a:t>
            </a:r>
            <a:r>
              <a:rPr lang="ko-KR" altLang="en-US" sz="2400" dirty="0"/>
              <a:t>이 패턴을 자동적으로 학습하는 초기화 과정을 수행할 수 있는 </a:t>
            </a:r>
            <a:r>
              <a:rPr lang="ko-KR" altLang="en-US" sz="2400" dirty="0" smtClean="0"/>
              <a:t>프로그램 필요</a:t>
            </a:r>
            <a:endParaRPr lang="en-US" altLang="ko-KR" sz="2400" dirty="0" smtClean="0"/>
          </a:p>
          <a:p>
            <a:pPr marL="457200" indent="-457200">
              <a:buAutoNum type="arabicPeriod" startAt="2"/>
            </a:pPr>
            <a:endParaRPr lang="en-US" altLang="ko-KR" sz="2400" dirty="0"/>
          </a:p>
          <a:p>
            <a:pPr marL="457200" indent="-457200">
              <a:buAutoNum type="arabicPeriod" startAt="2"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ko-KR" altLang="en-US" dirty="0" smtClean="0"/>
              <a:t>개선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03407"/>
            <a:ext cx="91440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선이 자꾸 끊어지며 손목밴드의 재질이 손의 움직임을 완벽하게 인지하지 못하는 재질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-&gt;</a:t>
            </a:r>
            <a:r>
              <a:rPr lang="en-US" sz="2400" dirty="0" smtClean="0"/>
              <a:t>PCB</a:t>
            </a:r>
            <a:r>
              <a:rPr lang="ko-KR" altLang="en-US" sz="2400" dirty="0" smtClean="0"/>
              <a:t>안에 모든 회로를 넣고 손목밴드를 실리콘으로 만드는 것이 필요</a:t>
            </a:r>
            <a:r>
              <a:rPr lang="en-US" sz="2400" dirty="0" smtClean="0"/>
              <a:t>. </a:t>
            </a:r>
            <a:r>
              <a:rPr lang="ko-KR" altLang="en-US" sz="2400" dirty="0" smtClean="0"/>
              <a:t>이 때 실리콘의 경도 조절과 이 제품의 크기를 더욱 줄이기 위해</a:t>
            </a:r>
            <a:r>
              <a:rPr lang="en-US" sz="2400" dirty="0" smtClean="0"/>
              <a:t> PCB</a:t>
            </a:r>
            <a:r>
              <a:rPr lang="ko-KR" altLang="en-US" sz="2400" dirty="0" smtClean="0"/>
              <a:t>의 크기 조절이 필요</a:t>
            </a:r>
            <a:r>
              <a:rPr lang="en-US" sz="2400" dirty="0" smtClean="0"/>
              <a:t>. 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현재 </a:t>
            </a:r>
            <a:r>
              <a:rPr lang="ko-KR" altLang="en-US" sz="2400" dirty="0" err="1" smtClean="0"/>
              <a:t>라즈베리</a:t>
            </a:r>
            <a:r>
              <a:rPr lang="ko-KR" altLang="en-US" sz="2400" dirty="0" smtClean="0"/>
              <a:t> 파이를 사용하고 있다</a:t>
            </a:r>
            <a:r>
              <a:rPr lang="en-US" sz="2400" dirty="0" smtClean="0"/>
              <a:t>. </a:t>
            </a:r>
            <a:r>
              <a:rPr lang="ko-KR" altLang="en-US" sz="2400" dirty="0" err="1" smtClean="0"/>
              <a:t>아두이노와</a:t>
            </a:r>
            <a:r>
              <a:rPr lang="ko-KR" altLang="en-US" sz="2400" dirty="0" smtClean="0"/>
              <a:t> 같은 저전력의 프로세서를 사용 필요</a:t>
            </a:r>
          </a:p>
          <a:p>
            <a:pPr marL="457200" indent="-457200">
              <a:buNone/>
            </a:pPr>
            <a:endParaRPr lang="en-US" altLang="ko-KR" sz="2400" dirty="0"/>
          </a:p>
          <a:p>
            <a:pPr marL="457200" indent="-457200">
              <a:buAutoNum type="arabicPeriod" startAt="2"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17681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스마트 </a:t>
            </a:r>
            <a:r>
              <a:rPr lang="ko-KR" altLang="en-US" sz="2400" dirty="0" err="1"/>
              <a:t>워치의</a:t>
            </a:r>
            <a:r>
              <a:rPr lang="ko-KR" altLang="en-US" sz="2400" dirty="0"/>
              <a:t> 기능을 </a:t>
            </a:r>
            <a:r>
              <a:rPr lang="ko-KR" altLang="en-US" sz="2400" dirty="0" smtClean="0"/>
              <a:t>대신할 수 있다</a:t>
            </a:r>
            <a:r>
              <a:rPr lang="en-US" sz="2400" dirty="0" smtClean="0"/>
              <a:t>. </a:t>
            </a:r>
            <a:r>
              <a:rPr lang="ko-KR" altLang="en-US" sz="2400" dirty="0"/>
              <a:t>기존의 스마트 </a:t>
            </a:r>
            <a:r>
              <a:rPr lang="ko-KR" altLang="en-US" sz="2400" dirty="0" err="1"/>
              <a:t>워치를</a:t>
            </a:r>
            <a:r>
              <a:rPr lang="ko-KR" altLang="en-US" sz="2400" dirty="0"/>
              <a:t> 사용하기 위해서는 직접 스마트 </a:t>
            </a:r>
            <a:r>
              <a:rPr lang="ko-KR" altLang="en-US" sz="2400" dirty="0" err="1"/>
              <a:t>워치를</a:t>
            </a:r>
            <a:r>
              <a:rPr lang="ko-KR" altLang="en-US" sz="2400" dirty="0"/>
              <a:t> 터치해야 했지만</a:t>
            </a:r>
            <a:r>
              <a:rPr lang="en-US" sz="2400" dirty="0"/>
              <a:t>, </a:t>
            </a:r>
            <a:r>
              <a:rPr lang="ko-KR" altLang="en-US" sz="2400" dirty="0"/>
              <a:t>이런 번거로운 작업을 손목 흔들기</a:t>
            </a:r>
            <a:r>
              <a:rPr lang="en-US" sz="2400" dirty="0"/>
              <a:t>, </a:t>
            </a:r>
            <a:r>
              <a:rPr lang="ko-KR" altLang="en-US" sz="2400" dirty="0"/>
              <a:t>또는 손가락 구부리기와 같은 간단한 과정을 통해 </a:t>
            </a:r>
            <a:r>
              <a:rPr lang="ko-KR" altLang="en-US" sz="2400" dirty="0" smtClean="0"/>
              <a:t>단순화 가능</a:t>
            </a:r>
            <a:r>
              <a:rPr lang="en-US" sz="2400" dirty="0" smtClean="0"/>
              <a:t>. 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수화에도 </a:t>
            </a:r>
            <a:r>
              <a:rPr lang="ko-KR" altLang="en-US" sz="2400" dirty="0"/>
              <a:t>사용될 수 있다</a:t>
            </a:r>
            <a:r>
              <a:rPr lang="en-US" sz="2400" dirty="0"/>
              <a:t>. IMU </a:t>
            </a:r>
            <a:r>
              <a:rPr lang="ko-KR" altLang="en-US" sz="2400" dirty="0"/>
              <a:t>센서로 팔목과 팔의 위치를 확인하는 기능을 추가하고</a:t>
            </a:r>
            <a:r>
              <a:rPr lang="en-US" sz="2400" dirty="0"/>
              <a:t>, </a:t>
            </a:r>
            <a:r>
              <a:rPr lang="ko-KR" altLang="en-US" sz="2400" dirty="0"/>
              <a:t>손가락의 움직임은 </a:t>
            </a:r>
            <a:r>
              <a:rPr lang="ko-KR" altLang="en-US" sz="2400" dirty="0" err="1"/>
              <a:t>홀센서를</a:t>
            </a:r>
            <a:r>
              <a:rPr lang="ko-KR" altLang="en-US" sz="2400" dirty="0"/>
              <a:t> 이용해 파악해서 손의 움직임을 감지할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비장애인도 </a:t>
            </a:r>
            <a:r>
              <a:rPr lang="ko-KR" altLang="en-US" sz="2400" dirty="0"/>
              <a:t>청각 장애인과 쉽게 </a:t>
            </a:r>
            <a:r>
              <a:rPr lang="ko-KR" altLang="en-US" sz="2400" dirty="0" err="1"/>
              <a:t>의사소통할</a:t>
            </a:r>
            <a:r>
              <a:rPr lang="ko-KR" altLang="en-US" sz="2400" dirty="0"/>
              <a:t> 수 있을 것으로 </a:t>
            </a:r>
            <a:r>
              <a:rPr lang="ko-KR" altLang="en-US" sz="2400" dirty="0" smtClean="0"/>
              <a:t>예상</a:t>
            </a:r>
            <a:r>
              <a:rPr lang="en-US" sz="2400" dirty="0" smtClean="0"/>
              <a:t>.</a:t>
            </a:r>
            <a:endParaRPr lang="ko-KR" altLang="en-US" sz="2400" dirty="0"/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홀 효과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500858" cy="2928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357290" y="5000636"/>
            <a:ext cx="6429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자기장과 전류가 흐르는 물질에서 전자가 </a:t>
            </a:r>
            <a:r>
              <a:rPr lang="ko-KR" altLang="en-US" sz="2000" dirty="0" err="1" smtClean="0"/>
              <a:t>로렌츠</a:t>
            </a:r>
            <a:r>
              <a:rPr lang="ko-KR" altLang="en-US" sz="2000" dirty="0" smtClean="0"/>
              <a:t> 힘을 받아 생기는 전압 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-&gt; </a:t>
            </a:r>
            <a:r>
              <a:rPr lang="ko-KR" altLang="en-US" sz="2000" dirty="0" smtClean="0"/>
              <a:t>홀 효과에 의한 전압을 측정하여 자기장 세기 측정</a:t>
            </a:r>
            <a:endParaRPr lang="ko-KR" altLang="en-US" sz="20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429132"/>
            <a:ext cx="11430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ko-KR" altLang="en-US" dirty="0" smtClean="0"/>
              <a:t>자석에 의한 자기장 이론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28625" y="154624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 우선 </a:t>
            </a:r>
            <a:r>
              <a:rPr lang="ko-KR" altLang="en-US" dirty="0" smtClean="0"/>
              <a:t>몇 가지 가정해야 할 것이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손목을 타원형으로 근사하자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err="1" smtClean="0"/>
              <a:t>네오디뮴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자석을 이상적인 자기 </a:t>
            </a:r>
            <a:r>
              <a:rPr lang="ko-KR" altLang="en-US" sz="2400" dirty="0" err="1" smtClean="0"/>
              <a:t>쌍극자로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가정하자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215106" cy="3643338"/>
          </a:xfrm>
          <a:prstGeom prst="rect">
            <a:avLst/>
          </a:prstGeom>
          <a:noFill/>
        </p:spPr>
      </p:pic>
      <p:pic>
        <p:nvPicPr>
          <p:cNvPr id="4" name="그림 3" descr="kscy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714752"/>
            <a:ext cx="5273343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215106" cy="3643338"/>
          </a:xfrm>
          <a:prstGeom prst="rect">
            <a:avLst/>
          </a:prstGeom>
          <a:noFill/>
        </p:spPr>
      </p:pic>
      <p:pic>
        <p:nvPicPr>
          <p:cNvPr id="6" name="그림 5" descr="kscy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9792"/>
            <a:ext cx="9144000" cy="3298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215106" cy="3643338"/>
          </a:xfrm>
          <a:prstGeom prst="rect">
            <a:avLst/>
          </a:prstGeom>
          <a:noFill/>
        </p:spPr>
      </p:pic>
      <p:pic>
        <p:nvPicPr>
          <p:cNvPr id="4" name="그림 3" descr="kscy 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714752"/>
            <a:ext cx="5227773" cy="21566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scy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1556</Words>
  <Application>Microsoft Office PowerPoint</Application>
  <PresentationFormat>화면 슬라이드 쇼(4:3)</PresentationFormat>
  <Paragraphs>615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손목시계 형태의 손 움직임 감지장치</vt:lpstr>
      <vt:lpstr>목차</vt:lpstr>
      <vt:lpstr>이론적 배경</vt:lpstr>
      <vt:lpstr>홀 효과</vt:lpstr>
      <vt:lpstr>자석에 의한 자기장 이론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손 움직임 측정 원리</vt:lpstr>
      <vt:lpstr>슬라이드 13</vt:lpstr>
      <vt:lpstr>연구 과정</vt:lpstr>
      <vt:lpstr>장치 제작</vt:lpstr>
      <vt:lpstr>슬라이드 16</vt:lpstr>
      <vt:lpstr>슬라이드 17</vt:lpstr>
      <vt:lpstr>슬라이드 18</vt:lpstr>
      <vt:lpstr>슬라이드 19</vt:lpstr>
      <vt:lpstr> 자석과 홀 센서 사이 거리에 따른 홀 전압 함수 도출  </vt:lpstr>
      <vt:lpstr> 실험 과정 </vt:lpstr>
      <vt:lpstr>실험 과정</vt:lpstr>
      <vt:lpstr> 손가락과 손목의 움직임 감지 실험 </vt:lpstr>
      <vt:lpstr>연구 결과</vt:lpstr>
      <vt:lpstr> 자석과 홀 센서 사이 거리에 따른 홀 전압 함수 도출 </vt:lpstr>
      <vt:lpstr>슬라이드 26</vt:lpstr>
      <vt:lpstr>슬라이드 27</vt:lpstr>
      <vt:lpstr>슬라이드 28</vt:lpstr>
      <vt:lpstr> 손가락과 손목 움직임 감지 실험 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개선 방안 및 기대 효과</vt:lpstr>
      <vt:lpstr>개선 방안</vt:lpstr>
      <vt:lpstr>개선 방안</vt:lpstr>
      <vt:lpstr>기대 효과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손목시계 형태의 손 움직임 감지장치</dc:title>
  <dc:creator>이상연</dc:creator>
  <cp:lastModifiedBy>이상연</cp:lastModifiedBy>
  <cp:revision>17</cp:revision>
  <dcterms:created xsi:type="dcterms:W3CDTF">2018-07-23T11:16:43Z</dcterms:created>
  <dcterms:modified xsi:type="dcterms:W3CDTF">2018-07-23T14:05:39Z</dcterms:modified>
</cp:coreProperties>
</file>