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61" r:id="rId7"/>
    <p:sldId id="262" r:id="rId8"/>
    <p:sldId id="275" r:id="rId9"/>
    <p:sldId id="263" r:id="rId10"/>
    <p:sldId id="277" r:id="rId11"/>
    <p:sldId id="283" r:id="rId12"/>
    <p:sldId id="284" r:id="rId13"/>
    <p:sldId id="285" r:id="rId14"/>
    <p:sldId id="289" r:id="rId15"/>
    <p:sldId id="287" r:id="rId16"/>
    <p:sldId id="288" r:id="rId17"/>
    <p:sldId id="286" r:id="rId18"/>
    <p:sldId id="278" r:id="rId19"/>
    <p:sldId id="290" r:id="rId20"/>
    <p:sldId id="291" r:id="rId21"/>
    <p:sldId id="279" r:id="rId22"/>
    <p:sldId id="292" r:id="rId23"/>
    <p:sldId id="280" r:id="rId24"/>
    <p:sldId id="294" r:id="rId25"/>
    <p:sldId id="281" r:id="rId26"/>
    <p:sldId id="282" r:id="rId27"/>
    <p:sldId id="295" r:id="rId28"/>
    <p:sldId id="301" r:id="rId29"/>
    <p:sldId id="296" r:id="rId30"/>
    <p:sldId id="302" r:id="rId31"/>
    <p:sldId id="303" r:id="rId32"/>
    <p:sldId id="297" r:id="rId33"/>
    <p:sldId id="304" r:id="rId34"/>
    <p:sldId id="298" r:id="rId35"/>
    <p:sldId id="300" r:id="rId36"/>
    <p:sldId id="299" r:id="rId37"/>
    <p:sldId id="308" r:id="rId38"/>
    <p:sldId id="307" r:id="rId39"/>
    <p:sldId id="30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6E12B-C9A2-B83B-230F-B7BFB2B76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9E9D6-B40F-F889-D6E7-E5A91B1BE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130F5-CC79-97F0-B594-19472A84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87DC8-908B-21FF-C5AC-FF5FEE61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C33CE-8AFD-A8EA-A36D-AF9D9B29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3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DC645-4033-0ED7-9799-137F9EAF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A6D64-A759-04E3-2F2A-6FB5C7ED5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F5E09-BAB0-8576-63F1-33EBDD0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A511-AA08-2150-631F-A2426E98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2F7-B7D4-8571-BFA4-4EE710A2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4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18C352-A8D3-C410-329D-D98191B5F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F5471-4299-DA65-9C8A-93793301D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430B6-2DAD-9139-E942-C07FC83E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C936E-1A70-82AA-868B-2CCCC07E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F57C7-480E-959F-FBFB-1592B6C7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2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9D162-9F5C-9E7B-1C9B-AB34399B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5B095-BF1A-0DDD-8714-D210F08B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06389-7992-29CA-D31F-DEF3B1B0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CC962-A044-13DD-5DDF-FA7F4DCD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F9158-4649-99B8-CACE-45C48AFE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6733A-3081-42B3-7D13-9EADC6A8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E3C11-9BD2-74BB-FE0A-7DF4D5C0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E5D74-DDAB-37E0-8195-7712292D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90474-0544-A358-A983-4E8A2060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A574E-38AC-53FC-1418-35C90EC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1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EA3A5-C8A5-F47B-392D-21CB7801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CA5FC-016A-2A16-CD1C-5F43881DD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71F96-51D8-3B6A-0688-724860554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D9149-D2ED-C247-BD98-2E49E795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85F3D-E700-F062-29F8-98D08D7A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95AF2-E427-FD7E-E2A3-B76E184C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E77D5-09F6-2B33-C4D9-0E3B0864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FC3E9-01DF-45C7-DDFF-021015D2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62AC7-4FD8-F98E-F10C-88329369D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0156F-7472-2422-EAD0-0F2596DB6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2E5D42-BED4-E7DC-539B-320CCE475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221B7-00C5-3574-46D8-F36091B0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1B4CDE-994E-592A-0D72-0C5EA399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F3BC0-7DAD-12B5-DD01-8E49F279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E7D23-23E6-0C87-6C50-68A05A79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5D24F-E3A1-3C9F-9AA3-93EE5B73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CBCC06-DF36-2557-DE7F-AD23C8DB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80765-D0B1-903E-F1FE-6B42738E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FC0280-C6C7-DE04-30B5-C25389F5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A587E2-5AA9-E8F4-E9ED-FECD2FB7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34EE9-BB9D-3141-E6DD-AA8B49D0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600B2-936B-DDF3-45E4-8FCF809B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56E04-F658-3F0C-C94C-431C3496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57915-FB1F-2223-ADAE-7452109F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CCF78-0CCA-5C1E-CAAA-01870837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A9696-61D5-918D-E067-B6DBA30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8EAB2-A305-A25A-3C87-984A4B6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C1B8-6295-C72E-7726-7F345CD2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D6618D-452D-BDB3-E309-A843A959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57CFD-3013-82E6-3FBA-7C7F96804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D7687-4E94-31F9-815E-442D81C5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3F3EA-8470-04AB-B4DE-80AADFD9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229B36-606A-CAF0-B887-3FB8E1A8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14022-FCB0-A071-E3CD-494AB59F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5BF69-A620-BD4C-9A36-FBEB3A99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A635B-7E3E-A8DC-AE29-D980110F9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3951-72E3-4B8A-BE9F-59D71C16CD19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C4333-AC33-65E5-430D-A282CC054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35B55-00CC-0315-7FD5-258C59B3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68F6-8E7F-413C-9098-FED1D82323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log-history/" TargetMode="External"/><Relationship Id="rId2" Type="http://schemas.openxmlformats.org/officeDocument/2006/relationships/hyperlink" Target="https://medium.com/@whj2013123218/%EC%98%A4%ED%94%88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B7309D-C848-5886-C3A5-B1285155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Final Project </a:t>
            </a:r>
            <a:endParaRPr lang="ko-KR" altLang="en-US" sz="4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A0287-9141-0596-E75E-4780CC638CFF}"/>
              </a:ext>
            </a:extLst>
          </p:cNvPr>
          <p:cNvSpPr txBox="1"/>
          <p:nvPr/>
        </p:nvSpPr>
        <p:spPr>
          <a:xfrm>
            <a:off x="4879910" y="4926381"/>
            <a:ext cx="611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강희성 </a:t>
            </a:r>
            <a:r>
              <a:rPr lang="ko-KR" altLang="en-US" dirty="0" err="1"/>
              <a:t>문선규</a:t>
            </a:r>
            <a:r>
              <a:rPr lang="ko-KR" altLang="en-US" dirty="0"/>
              <a:t> </a:t>
            </a:r>
            <a:r>
              <a:rPr lang="ko-KR" altLang="en-US" dirty="0" err="1"/>
              <a:t>윤상필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2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201312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Data</a:t>
            </a:r>
            <a:r>
              <a:rPr lang="ko-KR" altLang="en-US" sz="4400" dirty="0"/>
              <a:t> </a:t>
            </a:r>
            <a:r>
              <a:rPr lang="en-US" altLang="ko-KR" sz="4400" dirty="0"/>
              <a:t>Preprocessing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8C034-CAA6-2727-8AFA-DC51A8D27EDD}"/>
              </a:ext>
            </a:extLst>
          </p:cNvPr>
          <p:cNvSpPr txBox="1"/>
          <p:nvPr/>
        </p:nvSpPr>
        <p:spPr>
          <a:xfrm>
            <a:off x="4879910" y="3825553"/>
            <a:ext cx="517849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아파트 거래 데이터</a:t>
            </a:r>
          </a:p>
        </p:txBody>
      </p:sp>
    </p:spTree>
    <p:extLst>
      <p:ext uri="{BB962C8B-B14F-4D97-AF65-F5344CB8AC3E}">
        <p14:creationId xmlns:p14="http://schemas.microsoft.com/office/powerpoint/2010/main" val="286755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793102" y="708068"/>
            <a:ext cx="495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강남구 하나만 보았는데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D936AB2-B1C4-BB90-5A5E-2AD8EC904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25577" r="14976" b="18504"/>
          <a:stretch/>
        </p:blipFill>
        <p:spPr>
          <a:xfrm>
            <a:off x="531845" y="1788532"/>
            <a:ext cx="8742783" cy="3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9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942391" y="1549350"/>
            <a:ext cx="64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서울에 존재하는 </a:t>
            </a:r>
            <a:r>
              <a:rPr lang="en-US" altLang="ko-KR" dirty="0"/>
              <a:t>25</a:t>
            </a:r>
            <a:r>
              <a:rPr lang="ko-KR" altLang="en-US" dirty="0"/>
              <a:t>개 구에 대한 데이터를 다 합치면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83FA3-F588-294B-9ABB-31C833D5F336}"/>
              </a:ext>
            </a:extLst>
          </p:cNvPr>
          <p:cNvSpPr txBox="1"/>
          <p:nvPr/>
        </p:nvSpPr>
        <p:spPr>
          <a:xfrm>
            <a:off x="942391" y="4375084"/>
            <a:ext cx="78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데이터는 많지만 현재 우리가 갖추고 있는 세팅 환경에서 돌아가지 않음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FB0A-9DD9-C002-D5FE-4A9A93E7945B}"/>
              </a:ext>
            </a:extLst>
          </p:cNvPr>
          <p:cNvSpPr txBox="1"/>
          <p:nvPr/>
        </p:nvSpPr>
        <p:spPr>
          <a:xfrm>
            <a:off x="942391" y="2962217"/>
            <a:ext cx="67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 </a:t>
            </a:r>
            <a:r>
              <a:rPr lang="en-US" altLang="ko-KR" dirty="0"/>
              <a:t>750</a:t>
            </a:r>
            <a:r>
              <a:rPr lang="ko-KR" altLang="en-US" dirty="0"/>
              <a:t>만 개의 </a:t>
            </a:r>
            <a:r>
              <a:rPr lang="en-US" altLang="ko-KR" dirty="0"/>
              <a:t>row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718457" y="929888"/>
            <a:ext cx="645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Preprocessing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83FA3-F588-294B-9ABB-31C833D5F336}"/>
              </a:ext>
            </a:extLst>
          </p:cNvPr>
          <p:cNvSpPr txBox="1"/>
          <p:nvPr/>
        </p:nvSpPr>
        <p:spPr>
          <a:xfrm>
            <a:off x="718457" y="3974841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비율로 각 구별 거래 데이터 </a:t>
            </a:r>
            <a:r>
              <a:rPr lang="en-US" altLang="ko-KR" dirty="0"/>
              <a:t>Random Sampling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FB0A-9DD9-C002-D5FE-4A9A93E7945B}"/>
              </a:ext>
            </a:extLst>
          </p:cNvPr>
          <p:cNvSpPr txBox="1"/>
          <p:nvPr/>
        </p:nvSpPr>
        <p:spPr>
          <a:xfrm>
            <a:off x="718457" y="2840919"/>
            <a:ext cx="67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년 기준으로 </a:t>
            </a:r>
            <a:r>
              <a:rPr lang="en-US" altLang="ko-KR" dirty="0"/>
              <a:t>15</a:t>
            </a:r>
            <a:r>
              <a:rPr lang="ko-KR" altLang="en-US" dirty="0"/>
              <a:t>년에서 </a:t>
            </a:r>
            <a:r>
              <a:rPr lang="en-US" altLang="ko-KR" dirty="0"/>
              <a:t>5</a:t>
            </a:r>
            <a:r>
              <a:rPr lang="ko-KR" altLang="en-US" dirty="0"/>
              <a:t>년으로 데이터 추출 범위 축소</a:t>
            </a:r>
          </a:p>
        </p:txBody>
      </p:sp>
    </p:spTree>
    <p:extLst>
      <p:ext uri="{BB962C8B-B14F-4D97-AF65-F5344CB8AC3E}">
        <p14:creationId xmlns:p14="http://schemas.microsoft.com/office/powerpoint/2010/main" val="25872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3A7EDBC-2545-26B6-11DA-2BE73E59C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8"/>
          <a:stretch/>
        </p:blipFill>
        <p:spPr>
          <a:xfrm>
            <a:off x="6338594" y="1396092"/>
            <a:ext cx="5281127" cy="274670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EE1D93C-672F-6ACD-9BB5-B9A233C13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8"/>
          <a:stretch/>
        </p:blipFill>
        <p:spPr>
          <a:xfrm>
            <a:off x="572279" y="1396092"/>
            <a:ext cx="5281127" cy="2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201312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Data</a:t>
            </a:r>
            <a:r>
              <a:rPr lang="ko-KR" altLang="en-US" sz="4400" dirty="0"/>
              <a:t> </a:t>
            </a:r>
            <a:r>
              <a:rPr lang="en-US" altLang="ko-KR" sz="4400" dirty="0"/>
              <a:t>Preprocessing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8C034-CAA6-2727-8AFA-DC51A8D27EDD}"/>
              </a:ext>
            </a:extLst>
          </p:cNvPr>
          <p:cNvSpPr txBox="1"/>
          <p:nvPr/>
        </p:nvSpPr>
        <p:spPr>
          <a:xfrm>
            <a:off x="4907902" y="3764903"/>
            <a:ext cx="5178490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 물가지수</a:t>
            </a:r>
          </a:p>
        </p:txBody>
      </p:sp>
    </p:spTree>
    <p:extLst>
      <p:ext uri="{BB962C8B-B14F-4D97-AF65-F5344CB8AC3E}">
        <p14:creationId xmlns:p14="http://schemas.microsoft.com/office/powerpoint/2010/main" val="297510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793102" y="708068"/>
            <a:ext cx="495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가 짧고 </a:t>
            </a:r>
            <a:r>
              <a:rPr lang="en-US" altLang="ko-KR" dirty="0"/>
              <a:t>column</a:t>
            </a:r>
            <a:r>
              <a:rPr lang="ko-KR" altLang="en-US" dirty="0"/>
              <a:t>이 긴 형태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B3B3D6B-1264-B6B3-B122-70C0D5654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>
          <a:xfrm>
            <a:off x="793102" y="1352938"/>
            <a:ext cx="7713307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8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979713" y="2090526"/>
            <a:ext cx="645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</a:t>
            </a:r>
            <a:r>
              <a:rPr lang="ko-KR" altLang="en-US" dirty="0"/>
              <a:t>와 </a:t>
            </a:r>
            <a:r>
              <a:rPr lang="en-US" altLang="ko-KR" dirty="0"/>
              <a:t>column change – Transpose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83FA3-F588-294B-9ABB-31C833D5F336}"/>
              </a:ext>
            </a:extLst>
          </p:cNvPr>
          <p:cNvSpPr txBox="1"/>
          <p:nvPr/>
        </p:nvSpPr>
        <p:spPr>
          <a:xfrm>
            <a:off x="979713" y="4916260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전월 </a:t>
            </a:r>
            <a:r>
              <a:rPr lang="ko-KR" altLang="en-US" dirty="0" err="1"/>
              <a:t>누계비</a:t>
            </a:r>
            <a:r>
              <a:rPr lang="en-US" altLang="ko-KR" dirty="0"/>
              <a:t>, </a:t>
            </a:r>
            <a:r>
              <a:rPr lang="ko-KR" altLang="en-US" dirty="0"/>
              <a:t>전월 </a:t>
            </a:r>
            <a:r>
              <a:rPr lang="ko-KR" altLang="en-US" dirty="0" err="1"/>
              <a:t>동월비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FB0A-9DD9-C002-D5FE-4A9A93E7945B}"/>
              </a:ext>
            </a:extLst>
          </p:cNvPr>
          <p:cNvSpPr txBox="1"/>
          <p:nvPr/>
        </p:nvSpPr>
        <p:spPr>
          <a:xfrm>
            <a:off x="979713" y="3503393"/>
            <a:ext cx="78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건 총 지수 이므로 총 지수 제외한 나머지는 </a:t>
            </a:r>
            <a:r>
              <a:rPr lang="en-US" altLang="ko-KR" dirty="0"/>
              <a:t>column delete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4737C-EF32-C36D-1344-A103444988B5}"/>
              </a:ext>
            </a:extLst>
          </p:cNvPr>
          <p:cNvSpPr txBox="1"/>
          <p:nvPr/>
        </p:nvSpPr>
        <p:spPr>
          <a:xfrm>
            <a:off x="979713" y="696623"/>
            <a:ext cx="645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Preprocessing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997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Tool Selection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119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830423" y="1258156"/>
            <a:ext cx="923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미래의 집 값을 예측하고 싶고 가격에 영향을 주는 다양한 요인이 존재한다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83FA3-F588-294B-9ABB-31C833D5F336}"/>
              </a:ext>
            </a:extLst>
          </p:cNvPr>
          <p:cNvSpPr txBox="1"/>
          <p:nvPr/>
        </p:nvSpPr>
        <p:spPr>
          <a:xfrm>
            <a:off x="830423" y="2574277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D5517-EDA0-A52D-CF26-FA167650901F}"/>
              </a:ext>
            </a:extLst>
          </p:cNvPr>
          <p:cNvSpPr txBox="1"/>
          <p:nvPr/>
        </p:nvSpPr>
        <p:spPr>
          <a:xfrm>
            <a:off x="830422" y="3890398"/>
            <a:ext cx="751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Hadoop’s Spark</a:t>
            </a:r>
            <a:r>
              <a:rPr lang="ko-KR" altLang="en-US" dirty="0"/>
              <a:t>의 </a:t>
            </a:r>
            <a:r>
              <a:rPr lang="en-US" altLang="ko-KR" dirty="0"/>
              <a:t>Spark Regression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3493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BA368-FB4E-3A99-BBC0-E02564BB9E23}"/>
              </a:ext>
            </a:extLst>
          </p:cNvPr>
          <p:cNvSpPr txBox="1"/>
          <p:nvPr/>
        </p:nvSpPr>
        <p:spPr>
          <a:xfrm>
            <a:off x="1418250" y="1170090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바른고딕OTF" panose="02020603020101020101" pitchFamily="18" charset="-127"/>
              </a:rPr>
              <a:t>WHAT</a:t>
            </a:r>
            <a:endParaRPr lang="ko-KR" altLang="en-US" sz="2800" dirty="0">
              <a:ea typeface="나눔바른고딕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4FB45-D02E-FECA-C07C-26FABFF8C8A0}"/>
              </a:ext>
            </a:extLst>
          </p:cNvPr>
          <p:cNvSpPr txBox="1"/>
          <p:nvPr/>
        </p:nvSpPr>
        <p:spPr>
          <a:xfrm>
            <a:off x="1418251" y="2303104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바른고딕OTF" panose="02020603020101020101" pitchFamily="18" charset="-127"/>
              </a:rPr>
              <a:t>HOW</a:t>
            </a:r>
            <a:endParaRPr lang="ko-KR" altLang="en-US" sz="2800" dirty="0">
              <a:ea typeface="나눔바른고딕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74C86-CCE7-8E07-301E-47ECD2F5ECF8}"/>
              </a:ext>
            </a:extLst>
          </p:cNvPr>
          <p:cNvSpPr txBox="1"/>
          <p:nvPr/>
        </p:nvSpPr>
        <p:spPr>
          <a:xfrm>
            <a:off x="1418250" y="3435783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바른고딕OTF" panose="02020603020101020101" pitchFamily="18" charset="-127"/>
              </a:rPr>
              <a:t>CONCLUSION</a:t>
            </a:r>
            <a:endParaRPr lang="ko-KR" altLang="en-US" sz="2800" dirty="0">
              <a:ea typeface="나눔바른고딕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941D0-F46F-1098-2DC3-8057D2D7C724}"/>
              </a:ext>
            </a:extLst>
          </p:cNvPr>
          <p:cNvSpPr txBox="1"/>
          <p:nvPr/>
        </p:nvSpPr>
        <p:spPr>
          <a:xfrm>
            <a:off x="1418250" y="4564385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ea typeface="나눔바른고딕OTF" panose="02020603020101020101" pitchFamily="18" charset="-127"/>
              </a:rPr>
              <a:t>LIMITATION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0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1110341" y="2594379"/>
            <a:ext cx="766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SQL</a:t>
            </a:r>
            <a:r>
              <a:rPr lang="ko-KR" altLang="en-US" dirty="0"/>
              <a:t>을 통해 필요한 데이터 </a:t>
            </a:r>
            <a:r>
              <a:rPr lang="en-US" altLang="ko-KR" dirty="0"/>
              <a:t>column</a:t>
            </a:r>
            <a:r>
              <a:rPr lang="ko-KR" altLang="en-US" dirty="0"/>
              <a:t>을 한 눈에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DFB0A-9DD9-C002-D5FE-4A9A93E7945B}"/>
              </a:ext>
            </a:extLst>
          </p:cNvPr>
          <p:cNvSpPr txBox="1"/>
          <p:nvPr/>
        </p:nvSpPr>
        <p:spPr>
          <a:xfrm>
            <a:off x="1110341" y="4007246"/>
            <a:ext cx="78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Regression function</a:t>
            </a:r>
            <a:r>
              <a:rPr lang="ko-KR" altLang="en-US" dirty="0"/>
              <a:t> 지원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4737C-EF32-C36D-1344-A103444988B5}"/>
              </a:ext>
            </a:extLst>
          </p:cNvPr>
          <p:cNvSpPr txBox="1"/>
          <p:nvPr/>
        </p:nvSpPr>
        <p:spPr>
          <a:xfrm>
            <a:off x="1110341" y="1200476"/>
            <a:ext cx="645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Why select the Spark?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878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Architecture Design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8292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4BD31-7734-DFB1-B382-392CCC709DB0}"/>
              </a:ext>
            </a:extLst>
          </p:cNvPr>
          <p:cNvSpPr txBox="1"/>
          <p:nvPr/>
        </p:nvSpPr>
        <p:spPr>
          <a:xfrm>
            <a:off x="2992019" y="3150822"/>
            <a:ext cx="19594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OPEN API DATA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AA5BD-E8E1-BC11-B42D-C36B574D8117}"/>
              </a:ext>
            </a:extLst>
          </p:cNvPr>
          <p:cNvSpPr txBox="1"/>
          <p:nvPr/>
        </p:nvSpPr>
        <p:spPr>
          <a:xfrm>
            <a:off x="3581404" y="2362215"/>
            <a:ext cx="204340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GCP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550F6-02A0-FAA2-7E0F-AEF0E2677282}"/>
              </a:ext>
            </a:extLst>
          </p:cNvPr>
          <p:cNvSpPr txBox="1"/>
          <p:nvPr/>
        </p:nvSpPr>
        <p:spPr>
          <a:xfrm>
            <a:off x="3481100" y="1588730"/>
            <a:ext cx="193143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C32D96-5F3B-2CC7-6481-2237877D76AE}"/>
              </a:ext>
            </a:extLst>
          </p:cNvPr>
          <p:cNvSpPr/>
          <p:nvPr/>
        </p:nvSpPr>
        <p:spPr>
          <a:xfrm>
            <a:off x="2892492" y="1390263"/>
            <a:ext cx="2058955" cy="2295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213ACB-6F82-40D8-B337-F73F67FDD96D}"/>
              </a:ext>
            </a:extLst>
          </p:cNvPr>
          <p:cNvCxnSpPr/>
          <p:nvPr/>
        </p:nvCxnSpPr>
        <p:spPr>
          <a:xfrm flipV="1">
            <a:off x="2472615" y="1410482"/>
            <a:ext cx="0" cy="229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A96173-A87A-E46F-99D5-7F82D0761C73}"/>
              </a:ext>
            </a:extLst>
          </p:cNvPr>
          <p:cNvSpPr/>
          <p:nvPr/>
        </p:nvSpPr>
        <p:spPr>
          <a:xfrm>
            <a:off x="7099043" y="1390263"/>
            <a:ext cx="2481943" cy="301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12FD6-497A-19A0-8DBF-CE83EB4791C3}"/>
              </a:ext>
            </a:extLst>
          </p:cNvPr>
          <p:cNvSpPr txBox="1"/>
          <p:nvPr/>
        </p:nvSpPr>
        <p:spPr>
          <a:xfrm>
            <a:off x="3163079" y="4119467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Storage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BDAED-D262-ADE8-838A-F3704E979F18}"/>
              </a:ext>
            </a:extLst>
          </p:cNvPr>
          <p:cNvSpPr txBox="1"/>
          <p:nvPr/>
        </p:nvSpPr>
        <p:spPr>
          <a:xfrm>
            <a:off x="7557111" y="3871452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Our Program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656A31-6EFD-31D4-08DC-81AFBDE24DDE}"/>
              </a:ext>
            </a:extLst>
          </p:cNvPr>
          <p:cNvSpPr txBox="1"/>
          <p:nvPr/>
        </p:nvSpPr>
        <p:spPr>
          <a:xfrm>
            <a:off x="7614879" y="3153815"/>
            <a:ext cx="207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Client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C0D46E-E015-5676-7479-F1340EBA6344}"/>
              </a:ext>
            </a:extLst>
          </p:cNvPr>
          <p:cNvSpPr txBox="1"/>
          <p:nvPr/>
        </p:nvSpPr>
        <p:spPr>
          <a:xfrm>
            <a:off x="7557111" y="2407095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Spark worker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01A919-63A8-519F-907D-B50D61687C74}"/>
              </a:ext>
            </a:extLst>
          </p:cNvPr>
          <p:cNvSpPr txBox="1"/>
          <p:nvPr/>
        </p:nvSpPr>
        <p:spPr>
          <a:xfrm>
            <a:off x="7909249" y="1598580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0F3CB1-B077-0EE2-FC7D-663B61A657D3}"/>
              </a:ext>
            </a:extLst>
          </p:cNvPr>
          <p:cNvCxnSpPr>
            <a:stCxn id="35" idx="1"/>
          </p:cNvCxnSpPr>
          <p:nvPr/>
        </p:nvCxnSpPr>
        <p:spPr>
          <a:xfrm rot="10800000">
            <a:off x="4394721" y="1654196"/>
            <a:ext cx="3514528" cy="129050"/>
          </a:xfrm>
          <a:prstGeom prst="bentConnector3">
            <a:avLst>
              <a:gd name="adj1" fmla="val 55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D33D719-B934-041A-142B-13A4855B3CF6}"/>
              </a:ext>
            </a:extLst>
          </p:cNvPr>
          <p:cNvCxnSpPr/>
          <p:nvPr/>
        </p:nvCxnSpPr>
        <p:spPr>
          <a:xfrm>
            <a:off x="4394721" y="2621515"/>
            <a:ext cx="3051110" cy="11989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561A5FF-0019-2A4E-CF0F-3C045AA1BCDD}"/>
              </a:ext>
            </a:extLst>
          </p:cNvPr>
          <p:cNvCxnSpPr>
            <a:cxnSpLocks/>
          </p:cNvCxnSpPr>
          <p:nvPr/>
        </p:nvCxnSpPr>
        <p:spPr>
          <a:xfrm flipV="1">
            <a:off x="2892492" y="2118037"/>
            <a:ext cx="20589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607A066-A24B-68B2-D981-1B7A1D95331C}"/>
              </a:ext>
            </a:extLst>
          </p:cNvPr>
          <p:cNvCxnSpPr/>
          <p:nvPr/>
        </p:nvCxnSpPr>
        <p:spPr>
          <a:xfrm flipV="1">
            <a:off x="2892491" y="2955663"/>
            <a:ext cx="20589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04B6712-E966-62C4-007E-EEF252F061AF}"/>
              </a:ext>
            </a:extLst>
          </p:cNvPr>
          <p:cNvCxnSpPr>
            <a:cxnSpLocks/>
          </p:cNvCxnSpPr>
          <p:nvPr/>
        </p:nvCxnSpPr>
        <p:spPr>
          <a:xfrm>
            <a:off x="7099043" y="2210370"/>
            <a:ext cx="2481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AA65F68-2C36-940D-578F-14978BCB3CCB}"/>
              </a:ext>
            </a:extLst>
          </p:cNvPr>
          <p:cNvCxnSpPr>
            <a:cxnSpLocks/>
          </p:cNvCxnSpPr>
          <p:nvPr/>
        </p:nvCxnSpPr>
        <p:spPr>
          <a:xfrm>
            <a:off x="7078825" y="2975589"/>
            <a:ext cx="2481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A14928E-5D9F-5596-5C9B-655A471F43E9}"/>
              </a:ext>
            </a:extLst>
          </p:cNvPr>
          <p:cNvCxnSpPr>
            <a:cxnSpLocks/>
          </p:cNvCxnSpPr>
          <p:nvPr/>
        </p:nvCxnSpPr>
        <p:spPr>
          <a:xfrm>
            <a:off x="7078824" y="3707370"/>
            <a:ext cx="2481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594CF2-FD2D-63D1-058F-0A16FAC8DE59}"/>
              </a:ext>
            </a:extLst>
          </p:cNvPr>
          <p:cNvSpPr txBox="1"/>
          <p:nvPr/>
        </p:nvSpPr>
        <p:spPr>
          <a:xfrm>
            <a:off x="7321289" y="4837104"/>
            <a:ext cx="23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2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8307E-3887-24C6-6C8A-E70047604A6A}"/>
              </a:ext>
            </a:extLst>
          </p:cNvPr>
          <p:cNvSpPr txBox="1"/>
          <p:nvPr/>
        </p:nvSpPr>
        <p:spPr>
          <a:xfrm>
            <a:off x="4114800" y="3836828"/>
            <a:ext cx="600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Spark Regression ML-library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67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BA7629-0D65-9CD6-8467-4C1EA832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3" t="28163" r="22474" b="15919"/>
          <a:stretch/>
        </p:blipFill>
        <p:spPr>
          <a:xfrm>
            <a:off x="1124869" y="556174"/>
            <a:ext cx="9521359" cy="5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55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13933-11CF-B719-7EC5-CBD3AF5FA444}"/>
              </a:ext>
            </a:extLst>
          </p:cNvPr>
          <p:cNvSpPr txBox="1"/>
          <p:nvPr/>
        </p:nvSpPr>
        <p:spPr>
          <a:xfrm>
            <a:off x="895738" y="18779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Load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59A58-A87F-066D-1E03-92F2D9078CB6}"/>
              </a:ext>
            </a:extLst>
          </p:cNvPr>
          <p:cNvSpPr txBox="1"/>
          <p:nvPr/>
        </p:nvSpPr>
        <p:spPr>
          <a:xfrm>
            <a:off x="895738" y="3049981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join or filtering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29B2F-EA02-EAA4-31CC-2508E6A8AFEC}"/>
              </a:ext>
            </a:extLst>
          </p:cNvPr>
          <p:cNvSpPr txBox="1"/>
          <p:nvPr/>
        </p:nvSpPr>
        <p:spPr>
          <a:xfrm>
            <a:off x="895739" y="422202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Perform the Regression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2BA6D-8A2A-6833-120A-A7B5D6BCBCD3}"/>
              </a:ext>
            </a:extLst>
          </p:cNvPr>
          <p:cNvSpPr txBox="1"/>
          <p:nvPr/>
        </p:nvSpPr>
        <p:spPr>
          <a:xfrm>
            <a:off x="895738" y="627059"/>
            <a:ext cx="550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Analysis Process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642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0E09-0C19-729A-B91C-DC190BEDDD03}"/>
              </a:ext>
            </a:extLst>
          </p:cNvPr>
          <p:cNvSpPr txBox="1"/>
          <p:nvPr/>
        </p:nvSpPr>
        <p:spPr>
          <a:xfrm>
            <a:off x="895738" y="627059"/>
            <a:ext cx="550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Data Load</a:t>
            </a:r>
            <a:endParaRPr lang="ko-KR" altLang="en-US" sz="32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F924B9B-7F64-D1FA-743E-4E1D88473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36055" r="40077" b="12382"/>
          <a:stretch/>
        </p:blipFill>
        <p:spPr>
          <a:xfrm>
            <a:off x="821093" y="1660849"/>
            <a:ext cx="6055567" cy="35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6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BD5B2-2CED-9C5A-6B1E-C5D528C4F9C3}"/>
              </a:ext>
            </a:extLst>
          </p:cNvPr>
          <p:cNvSpPr txBox="1"/>
          <p:nvPr/>
        </p:nvSpPr>
        <p:spPr>
          <a:xfrm>
            <a:off x="895738" y="627059"/>
            <a:ext cx="550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Data join or filtering</a:t>
            </a:r>
            <a:endParaRPr lang="ko-KR" altLang="en-US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F0D62E8-4F9B-A704-9888-7314A856E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9144" r="34949" b="6394"/>
          <a:stretch/>
        </p:blipFill>
        <p:spPr>
          <a:xfrm>
            <a:off x="895738" y="1473297"/>
            <a:ext cx="5152584" cy="48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0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BD5B2-2CED-9C5A-6B1E-C5D528C4F9C3}"/>
              </a:ext>
            </a:extLst>
          </p:cNvPr>
          <p:cNvSpPr txBox="1"/>
          <p:nvPr/>
        </p:nvSpPr>
        <p:spPr>
          <a:xfrm>
            <a:off x="895738" y="627059"/>
            <a:ext cx="550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Perform the Regression</a:t>
            </a:r>
            <a:endParaRPr lang="ko-KR" altLang="en-US" sz="32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C8C521D-A4E1-FC98-23C0-39CC48B845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t="32654" r="39465" b="20680"/>
          <a:stretch/>
        </p:blipFill>
        <p:spPr>
          <a:xfrm>
            <a:off x="895738" y="1931437"/>
            <a:ext cx="5607698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CONCLUSION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673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45D7F1-74A2-37A6-9B94-AD81E6AF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latin typeface="+mj-lt"/>
                <a:ea typeface="나눔바른고딕OTF" panose="02020603020101020101" pitchFamily="18" charset="-127"/>
              </a:rPr>
              <a:t>WHAT</a:t>
            </a:r>
            <a:endParaRPr lang="ko-KR" altLang="en-US" sz="6000" dirty="0">
              <a:latin typeface="+mj-lt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40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1110341" y="877546"/>
            <a:ext cx="8565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R2 squared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MAE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RMSE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40E2-F924-B8B5-23E5-1661235E35A2}"/>
              </a:ext>
            </a:extLst>
          </p:cNvPr>
          <p:cNvSpPr txBox="1"/>
          <p:nvPr/>
        </p:nvSpPr>
        <p:spPr>
          <a:xfrm>
            <a:off x="1110341" y="5340938"/>
            <a:ext cx="634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각 구별 집 값 예측 회귀모델의 정확도와 오차 범위 측정 </a:t>
            </a:r>
          </a:p>
        </p:txBody>
      </p:sp>
    </p:spTree>
    <p:extLst>
      <p:ext uri="{BB962C8B-B14F-4D97-AF65-F5344CB8AC3E}">
        <p14:creationId xmlns:p14="http://schemas.microsoft.com/office/powerpoint/2010/main" val="1761231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BD5B2-2CED-9C5A-6B1E-C5D528C4F9C3}"/>
              </a:ext>
            </a:extLst>
          </p:cNvPr>
          <p:cNvSpPr txBox="1"/>
          <p:nvPr/>
        </p:nvSpPr>
        <p:spPr>
          <a:xfrm>
            <a:off x="895738" y="627059"/>
            <a:ext cx="550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Example 1 </a:t>
            </a:r>
            <a:r>
              <a:rPr lang="ko-KR" altLang="en-US" sz="2400" dirty="0"/>
              <a:t>강남구 예측 모델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E22D922-E91E-FBAE-45F9-4FA13B84C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9" y="1531620"/>
            <a:ext cx="7505700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4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A4D8E691-DFEB-F9E5-3E46-61D6C20CC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87490" r="79380"/>
          <a:stretch/>
        </p:blipFill>
        <p:spPr>
          <a:xfrm>
            <a:off x="839755" y="1017036"/>
            <a:ext cx="5994715" cy="1837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5F8135-CA4C-2335-18A5-D9B5F08AA0E1}"/>
              </a:ext>
            </a:extLst>
          </p:cNvPr>
          <p:cNvSpPr txBox="1"/>
          <p:nvPr/>
        </p:nvSpPr>
        <p:spPr>
          <a:xfrm>
            <a:off x="970384" y="3685592"/>
            <a:ext cx="4907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R2 Squared = 0.7607</a:t>
            </a:r>
          </a:p>
          <a:p>
            <a:endParaRPr lang="en-US" altLang="ko-KR" dirty="0"/>
          </a:p>
          <a:p>
            <a:r>
              <a:rPr lang="en-US" altLang="ko-KR" dirty="0"/>
              <a:t>MAE = 12087.4942</a:t>
            </a:r>
          </a:p>
          <a:p>
            <a:endParaRPr lang="en-US" altLang="ko-KR" dirty="0"/>
          </a:p>
          <a:p>
            <a:r>
              <a:rPr lang="en-US" altLang="ko-KR" dirty="0"/>
              <a:t>RMSE = 16323.7551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71D3C-DAA0-65E7-DDF2-A26BEDD545E7}"/>
              </a:ext>
            </a:extLst>
          </p:cNvPr>
          <p:cNvCxnSpPr>
            <a:cxnSpLocks/>
          </p:cNvCxnSpPr>
          <p:nvPr/>
        </p:nvCxnSpPr>
        <p:spPr>
          <a:xfrm>
            <a:off x="1045028" y="4040155"/>
            <a:ext cx="22393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8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BD5B2-2CED-9C5A-6B1E-C5D528C4F9C3}"/>
              </a:ext>
            </a:extLst>
          </p:cNvPr>
          <p:cNvSpPr txBox="1"/>
          <p:nvPr/>
        </p:nvSpPr>
        <p:spPr>
          <a:xfrm>
            <a:off x="895738" y="627059"/>
            <a:ext cx="602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Example 2 </a:t>
            </a:r>
            <a:r>
              <a:rPr lang="ko-KR" altLang="en-US" sz="2400" dirty="0"/>
              <a:t>서대문구 예측 모델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C6102C9-2D3F-F247-002F-F32DD340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09622"/>
            <a:ext cx="739140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3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FFAB39AE-74D1-08C6-A7FE-1EB048F56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92" r="79928" b="196"/>
          <a:stretch/>
        </p:blipFill>
        <p:spPr>
          <a:xfrm>
            <a:off x="970384" y="1119672"/>
            <a:ext cx="6268284" cy="2052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B4FAD-1F7B-C530-5F3F-A1163C901168}"/>
              </a:ext>
            </a:extLst>
          </p:cNvPr>
          <p:cNvSpPr txBox="1"/>
          <p:nvPr/>
        </p:nvSpPr>
        <p:spPr>
          <a:xfrm>
            <a:off x="970384" y="3685592"/>
            <a:ext cx="4907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R2 Squared = 0.7213</a:t>
            </a:r>
          </a:p>
          <a:p>
            <a:endParaRPr lang="en-US" altLang="ko-KR" dirty="0"/>
          </a:p>
          <a:p>
            <a:r>
              <a:rPr lang="en-US" altLang="ko-KR" dirty="0"/>
              <a:t>MAE = 4347.6145</a:t>
            </a:r>
          </a:p>
          <a:p>
            <a:endParaRPr lang="en-US" altLang="ko-KR" dirty="0"/>
          </a:p>
          <a:p>
            <a:r>
              <a:rPr lang="en-US" altLang="ko-KR" dirty="0"/>
              <a:t>RMSE = 5982.9141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48A8BD0-5352-FC66-4D7E-269C198F9322}"/>
              </a:ext>
            </a:extLst>
          </p:cNvPr>
          <p:cNvCxnSpPr>
            <a:cxnSpLocks/>
          </p:cNvCxnSpPr>
          <p:nvPr/>
        </p:nvCxnSpPr>
        <p:spPr>
          <a:xfrm>
            <a:off x="1045028" y="4040155"/>
            <a:ext cx="22393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5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LIMITATIONS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69912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D87E3-82D3-C56C-2144-7386A7434408}"/>
              </a:ext>
            </a:extLst>
          </p:cNvPr>
          <p:cNvSpPr txBox="1"/>
          <p:nvPr/>
        </p:nvSpPr>
        <p:spPr>
          <a:xfrm>
            <a:off x="746449" y="1595535"/>
            <a:ext cx="73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 Environment Issue</a:t>
            </a:r>
            <a:r>
              <a:rPr lang="ko-KR" alt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03003E-18AE-3522-BD6E-078215957283}"/>
              </a:ext>
            </a:extLst>
          </p:cNvPr>
          <p:cNvSpPr txBox="1"/>
          <p:nvPr/>
        </p:nvSpPr>
        <p:spPr>
          <a:xfrm>
            <a:off x="746449" y="2873056"/>
            <a:ext cx="73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Issue</a:t>
            </a:r>
            <a:r>
              <a:rPr lang="ko-KR" alt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EA1CB-16C7-76B7-F900-21B4C1954416}"/>
              </a:ext>
            </a:extLst>
          </p:cNvPr>
          <p:cNvSpPr txBox="1"/>
          <p:nvPr/>
        </p:nvSpPr>
        <p:spPr>
          <a:xfrm>
            <a:off x="746449" y="4150577"/>
            <a:ext cx="73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Helvetica Neue"/>
              </a:rPr>
              <a:t>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xplanatory variable</a:t>
            </a:r>
            <a:r>
              <a:rPr lang="en-US" altLang="ko-KR" dirty="0"/>
              <a:t> Issue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002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48D216-D7D1-0F3C-128E-DE901D63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24" y="4092470"/>
            <a:ext cx="5828676" cy="220842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F331D5A-C60D-A3F0-7C2B-778F497A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24" y="200763"/>
            <a:ext cx="5828676" cy="385805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A96B3A8-7F22-67F0-3900-3AC751CF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8" y="200763"/>
            <a:ext cx="5930132" cy="60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40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D87E3-82D3-C56C-2144-7386A7434408}"/>
              </a:ext>
            </a:extLst>
          </p:cNvPr>
          <p:cNvSpPr txBox="1"/>
          <p:nvPr/>
        </p:nvSpPr>
        <p:spPr>
          <a:xfrm>
            <a:off x="895738" y="1817576"/>
            <a:ext cx="7399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PDF 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03003E-18AE-3522-BD6E-078215957283}"/>
              </a:ext>
            </a:extLst>
          </p:cNvPr>
          <p:cNvSpPr txBox="1"/>
          <p:nvPr/>
        </p:nvSpPr>
        <p:spPr>
          <a:xfrm>
            <a:off x="895738" y="2695065"/>
            <a:ext cx="12331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오픈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통한 공공데이터 수집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https://medium.com/@whj2013123218/%EC%98%A4%ED%94%88</a:t>
            </a:r>
            <a:endParaRPr lang="en-US" altLang="ko-KR" sz="1600" dirty="0"/>
          </a:p>
          <a:p>
            <a:r>
              <a:rPr lang="en-US" altLang="ko-KR" sz="1600" dirty="0"/>
              <a:t> api%EB%A5%BC-%ED%86%B5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2EA1CB-16C7-76B7-F900-21B4C1954416}"/>
              </a:ext>
            </a:extLst>
          </p:cNvPr>
          <p:cNvSpPr txBox="1"/>
          <p:nvPr/>
        </p:nvSpPr>
        <p:spPr>
          <a:xfrm>
            <a:off x="895738" y="3706729"/>
            <a:ext cx="876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Pyspark</a:t>
            </a:r>
            <a:r>
              <a:rPr lang="ko-KR" altLang="en-US" sz="1600" dirty="0"/>
              <a:t>로 </a:t>
            </a:r>
            <a:r>
              <a:rPr lang="en-US" altLang="ko-KR" sz="1600" dirty="0"/>
              <a:t>regression </a:t>
            </a:r>
            <a:r>
              <a:rPr lang="ko-KR" altLang="en-US" sz="1600" dirty="0"/>
              <a:t>모델 만들기 </a:t>
            </a:r>
            <a:r>
              <a:rPr lang="en-US" altLang="ko-KR" sz="1600" dirty="0">
                <a:hlinkClick r:id="rId3"/>
              </a:rPr>
              <a:t>https://techblog-history</a:t>
            </a:r>
            <a:r>
              <a:rPr lang="en-US" altLang="ko-KR" sz="1600" dirty="0"/>
              <a:t> younghunjo1.tistory.com/158</a:t>
            </a:r>
            <a:r>
              <a:rPr lang="ko-KR" altLang="en-US" sz="1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28C84-E800-7AE1-14E0-368E56FD8284}"/>
              </a:ext>
            </a:extLst>
          </p:cNvPr>
          <p:cNvSpPr txBox="1"/>
          <p:nvPr/>
        </p:nvSpPr>
        <p:spPr>
          <a:xfrm>
            <a:off x="895738" y="627059"/>
            <a:ext cx="550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참고자료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59A14-EFBC-F932-0100-588231ECAC28}"/>
              </a:ext>
            </a:extLst>
          </p:cNvPr>
          <p:cNvSpPr txBox="1"/>
          <p:nvPr/>
        </p:nvSpPr>
        <p:spPr>
          <a:xfrm>
            <a:off x="895738" y="4609322"/>
            <a:ext cx="898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https://techblog-history-younghunjo1.tistory.com/500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1979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B7309D-C848-5886-C3A5-B1285155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The End</a:t>
            </a:r>
            <a:endParaRPr lang="ko-KR" altLang="en-US" sz="48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691BD-C97F-F29B-D6BE-DB86DE5084E5}"/>
              </a:ext>
            </a:extLst>
          </p:cNvPr>
          <p:cNvSpPr txBox="1"/>
          <p:nvPr/>
        </p:nvSpPr>
        <p:spPr>
          <a:xfrm>
            <a:off x="4068147" y="4741715"/>
            <a:ext cx="612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학기 동안 다들 고생하셨습니다 </a:t>
            </a:r>
            <a:r>
              <a:rPr lang="en-US" altLang="ko-KR" dirty="0"/>
              <a:t>^.^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05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45D7F1-74A2-37A6-9B94-AD81E6AF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+mj-ea"/>
                <a:ea typeface="+mj-ea"/>
              </a:rPr>
              <a:t>서울 지역구 집 값 예측 </a:t>
            </a:r>
          </a:p>
        </p:txBody>
      </p:sp>
    </p:spTree>
    <p:extLst>
      <p:ext uri="{BB962C8B-B14F-4D97-AF65-F5344CB8AC3E}">
        <p14:creationId xmlns:p14="http://schemas.microsoft.com/office/powerpoint/2010/main" val="8946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9C122-C468-E7CD-EFB2-1E6F7EDD9FA7}"/>
              </a:ext>
            </a:extLst>
          </p:cNvPr>
          <p:cNvSpPr txBox="1"/>
          <p:nvPr/>
        </p:nvSpPr>
        <p:spPr>
          <a:xfrm>
            <a:off x="667138" y="1447025"/>
            <a:ext cx="4823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25</a:t>
            </a:r>
            <a:r>
              <a:rPr lang="ko-KR" altLang="en-US" sz="2400" dirty="0">
                <a:latin typeface="+mj-ea"/>
                <a:ea typeface="+mj-ea"/>
              </a:rPr>
              <a:t>개 구 집 값 예측 모델 생성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E2FFF6-7E9A-2E92-D730-3DB82D2C3D5C}"/>
              </a:ext>
            </a:extLst>
          </p:cNvPr>
          <p:cNvCxnSpPr/>
          <p:nvPr/>
        </p:nvCxnSpPr>
        <p:spPr>
          <a:xfrm>
            <a:off x="2771191" y="1908690"/>
            <a:ext cx="6158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DCB11F-4E10-8087-7713-DCEAB0CE2C68}"/>
              </a:ext>
            </a:extLst>
          </p:cNvPr>
          <p:cNvSpPr txBox="1"/>
          <p:nvPr/>
        </p:nvSpPr>
        <p:spPr>
          <a:xfrm>
            <a:off x="667138" y="3198167"/>
            <a:ext cx="8210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물가지수</a:t>
            </a:r>
            <a:r>
              <a:rPr lang="en-US" altLang="ko-KR" sz="2400" dirty="0"/>
              <a:t>, </a:t>
            </a:r>
            <a:r>
              <a:rPr lang="ko-KR" altLang="en-US" sz="2400" dirty="0"/>
              <a:t>분양 경쟁률</a:t>
            </a:r>
            <a:r>
              <a:rPr lang="en-US" altLang="ko-KR" sz="2400" dirty="0"/>
              <a:t>, </a:t>
            </a:r>
            <a:r>
              <a:rPr lang="ko-KR" altLang="en-US" sz="2400" dirty="0"/>
              <a:t>시간 </a:t>
            </a:r>
          </a:p>
        </p:txBody>
      </p:sp>
    </p:spTree>
    <p:extLst>
      <p:ext uri="{BB962C8B-B14F-4D97-AF65-F5344CB8AC3E}">
        <p14:creationId xmlns:p14="http://schemas.microsoft.com/office/powerpoint/2010/main" val="124814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B7309D-C848-5886-C3A5-B1285155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HOW</a:t>
            </a:r>
            <a:endParaRPr lang="ko-KR" altLang="en-US" sz="6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77C0-CD2D-CD89-62E2-EDB3A4ED69D7}"/>
              </a:ext>
            </a:extLst>
          </p:cNvPr>
          <p:cNvSpPr txBox="1"/>
          <p:nvPr/>
        </p:nvSpPr>
        <p:spPr>
          <a:xfrm>
            <a:off x="1194315" y="975020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Selection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C125C-A6F2-8B6A-8F4D-2A39D5A4BCAD}"/>
              </a:ext>
            </a:extLst>
          </p:cNvPr>
          <p:cNvSpPr txBox="1"/>
          <p:nvPr/>
        </p:nvSpPr>
        <p:spPr>
          <a:xfrm>
            <a:off x="1194316" y="1912722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A0FC8-290F-FE0D-C7E2-4BE992F51C64}"/>
              </a:ext>
            </a:extLst>
          </p:cNvPr>
          <p:cNvSpPr txBox="1"/>
          <p:nvPr/>
        </p:nvSpPr>
        <p:spPr>
          <a:xfrm>
            <a:off x="1194317" y="2850424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Tool Selection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91EBF-92DA-20BE-2E6F-5F216746A30F}"/>
              </a:ext>
            </a:extLst>
          </p:cNvPr>
          <p:cNvSpPr txBox="1"/>
          <p:nvPr/>
        </p:nvSpPr>
        <p:spPr>
          <a:xfrm>
            <a:off x="1194315" y="4725828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BD126-384D-003E-4344-1CB847BB7261}"/>
              </a:ext>
            </a:extLst>
          </p:cNvPr>
          <p:cNvSpPr txBox="1"/>
          <p:nvPr/>
        </p:nvSpPr>
        <p:spPr>
          <a:xfrm>
            <a:off x="1194315" y="3788126"/>
            <a:ext cx="32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Architecture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15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18B6B64-57EE-51E0-C3D2-821E5CCB58C4}"/>
              </a:ext>
            </a:extLst>
          </p:cNvPr>
          <p:cNvSpPr txBox="1">
            <a:spLocks/>
          </p:cNvSpPr>
          <p:nvPr/>
        </p:nvSpPr>
        <p:spPr>
          <a:xfrm>
            <a:off x="1066800" y="2537214"/>
            <a:ext cx="10058400" cy="891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Data</a:t>
            </a:r>
            <a:r>
              <a:rPr lang="ko-KR" altLang="en-US" sz="4400" dirty="0"/>
              <a:t> </a:t>
            </a:r>
            <a:r>
              <a:rPr lang="en-US" altLang="ko-KR" sz="4400" dirty="0"/>
              <a:t>Selection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158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00F61A-F6F2-A3EF-12C2-05B7B9D1816B}"/>
              </a:ext>
            </a:extLst>
          </p:cNvPr>
          <p:cNvSpPr/>
          <p:nvPr/>
        </p:nvSpPr>
        <p:spPr>
          <a:xfrm>
            <a:off x="-238125" y="6334546"/>
            <a:ext cx="12668250" cy="7110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262C-0D31-964F-160F-C233F7A9801F}"/>
              </a:ext>
            </a:extLst>
          </p:cNvPr>
          <p:cNvSpPr txBox="1"/>
          <p:nvPr/>
        </p:nvSpPr>
        <p:spPr>
          <a:xfrm>
            <a:off x="979714" y="1378933"/>
            <a:ext cx="495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 데이터 포털 </a:t>
            </a:r>
            <a:r>
              <a:rPr lang="en-US" altLang="ko-KR" dirty="0"/>
              <a:t>OPEN API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00397-97E3-460D-715B-A194E9298A3E}"/>
              </a:ext>
            </a:extLst>
          </p:cNvPr>
          <p:cNvSpPr txBox="1"/>
          <p:nvPr/>
        </p:nvSpPr>
        <p:spPr>
          <a:xfrm>
            <a:off x="979714" y="2745627"/>
            <a:ext cx="60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부터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까지의 아파트 거래 </a:t>
            </a:r>
            <a:r>
              <a:rPr lang="en-US" altLang="ko-KR" dirty="0"/>
              <a:t>Data</a:t>
            </a:r>
            <a:r>
              <a:rPr lang="ko-KR" altLang="en-US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7310F-5B72-031B-4968-5C786C62481B}"/>
              </a:ext>
            </a:extLst>
          </p:cNvPr>
          <p:cNvSpPr txBox="1"/>
          <p:nvPr/>
        </p:nvSpPr>
        <p:spPr>
          <a:xfrm>
            <a:off x="979713" y="4112321"/>
            <a:ext cx="552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물가 지수</a:t>
            </a:r>
            <a:r>
              <a:rPr lang="en-US" altLang="ko-KR" dirty="0"/>
              <a:t>, </a:t>
            </a:r>
            <a:r>
              <a:rPr lang="ko-KR" altLang="en-US" dirty="0"/>
              <a:t>분양 경쟁률</a:t>
            </a:r>
            <a:r>
              <a:rPr lang="en-US" altLang="ko-KR" dirty="0"/>
              <a:t>, </a:t>
            </a:r>
            <a:r>
              <a:rPr lang="ko-KR" altLang="en-US" dirty="0"/>
              <a:t>공급 정보</a:t>
            </a:r>
            <a:r>
              <a:rPr lang="en-US" altLang="ko-KR" dirty="0"/>
              <a:t>, </a:t>
            </a:r>
            <a:r>
              <a:rPr lang="ko-KR" altLang="en-US" dirty="0"/>
              <a:t>지역코드</a:t>
            </a:r>
            <a:r>
              <a:rPr lang="en-US" altLang="ko-KR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13076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380</Words>
  <Application>Microsoft Office PowerPoint</Application>
  <PresentationFormat>와이드스크린</PresentationFormat>
  <Paragraphs>99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Helvetica Neue</vt:lpstr>
      <vt:lpstr>나눔바른고딕OTF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rkdgmltjd00@naver.com</dc:creator>
  <cp:lastModifiedBy>rkdgmltjd00@naver.com</cp:lastModifiedBy>
  <cp:revision>9</cp:revision>
  <dcterms:created xsi:type="dcterms:W3CDTF">2022-12-10T14:52:25Z</dcterms:created>
  <dcterms:modified xsi:type="dcterms:W3CDTF">2022-12-11T13:10:33Z</dcterms:modified>
</cp:coreProperties>
</file>