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0" r:id="rId2"/>
    <p:sldId id="310" r:id="rId3"/>
    <p:sldId id="284" r:id="rId4"/>
    <p:sldId id="278" r:id="rId5"/>
    <p:sldId id="301" r:id="rId6"/>
    <p:sldId id="302" r:id="rId7"/>
    <p:sldId id="305" r:id="rId8"/>
    <p:sldId id="303" r:id="rId9"/>
    <p:sldId id="304" r:id="rId10"/>
    <p:sldId id="306" r:id="rId11"/>
    <p:sldId id="300" r:id="rId12"/>
    <p:sldId id="308" r:id="rId13"/>
    <p:sldId id="311" r:id="rId14"/>
    <p:sldId id="312" r:id="rId15"/>
    <p:sldId id="313" r:id="rId16"/>
    <p:sldId id="314" r:id="rId17"/>
    <p:sldId id="307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72" r:id="rId29"/>
    <p:sldId id="29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6D8CAC"/>
    <a:srgbClr val="F1ECE6"/>
    <a:srgbClr val="21345C"/>
    <a:srgbClr val="2A345C"/>
    <a:srgbClr val="1C2244"/>
    <a:srgbClr val="0F1225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B786-B532-49EB-B9CA-A790672978F4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7F48-870E-4A9E-80DF-3E15392D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5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2022-03-22-Tue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300427" y="2366771"/>
            <a:ext cx="559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Section2 Project</a:t>
            </a:r>
            <a:endParaRPr lang="ko-KR" altLang="en-US" sz="5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15" y="3430381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125245" y="3519314"/>
            <a:ext cx="173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발표자</a:t>
            </a:r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노희섭</a:t>
            </a:r>
            <a:endParaRPr lang="ko-KR" altLang="en-US" sz="20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B5643-B44E-48B8-9260-A0C645E1B08A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155" y="852543"/>
            <a:ext cx="5833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3: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훈련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테스트 데이터 분리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A844D-2CD6-4AD3-B46F-E9032A32D653}"/>
              </a:ext>
            </a:extLst>
          </p:cNvPr>
          <p:cNvSpPr txBox="1"/>
          <p:nvPr/>
        </p:nvSpPr>
        <p:spPr>
          <a:xfrm>
            <a:off x="3966431" y="6438777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0B8D6-8FEA-466D-9CD8-ED4E9D8CD8D7}"/>
              </a:ext>
            </a:extLst>
          </p:cNvPr>
          <p:cNvSpPr txBox="1"/>
          <p:nvPr/>
        </p:nvSpPr>
        <p:spPr>
          <a:xfrm>
            <a:off x="329155" y="1671415"/>
            <a:ext cx="8863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회귀 분석의 목표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타겟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): ‘m_30’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Why? 30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 남자가 많이 보는 채널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시간대를 알아내기 위해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441E745-B1A3-4441-871B-C614BA0F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23801"/>
              </p:ext>
            </p:extLst>
          </p:nvPr>
        </p:nvGraphicFramePr>
        <p:xfrm>
          <a:off x="380637" y="2735887"/>
          <a:ext cx="11430726" cy="178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21">
                  <a:extLst>
                    <a:ext uri="{9D8B030D-6E8A-4147-A177-3AD203B41FA5}">
                      <a16:colId xmlns:a16="http://schemas.microsoft.com/office/drawing/2014/main" val="2904072852"/>
                    </a:ext>
                  </a:extLst>
                </a:gridCol>
                <a:gridCol w="1905121">
                  <a:extLst>
                    <a:ext uri="{9D8B030D-6E8A-4147-A177-3AD203B41FA5}">
                      <a16:colId xmlns:a16="http://schemas.microsoft.com/office/drawing/2014/main" val="3850917854"/>
                    </a:ext>
                  </a:extLst>
                </a:gridCol>
                <a:gridCol w="1905121">
                  <a:extLst>
                    <a:ext uri="{9D8B030D-6E8A-4147-A177-3AD203B41FA5}">
                      <a16:colId xmlns:a16="http://schemas.microsoft.com/office/drawing/2014/main" val="3610593206"/>
                    </a:ext>
                  </a:extLst>
                </a:gridCol>
                <a:gridCol w="1905121">
                  <a:extLst>
                    <a:ext uri="{9D8B030D-6E8A-4147-A177-3AD203B41FA5}">
                      <a16:colId xmlns:a16="http://schemas.microsoft.com/office/drawing/2014/main" val="1905920258"/>
                    </a:ext>
                  </a:extLst>
                </a:gridCol>
                <a:gridCol w="1905121">
                  <a:extLst>
                    <a:ext uri="{9D8B030D-6E8A-4147-A177-3AD203B41FA5}">
                      <a16:colId xmlns:a16="http://schemas.microsoft.com/office/drawing/2014/main" val="4144126553"/>
                    </a:ext>
                  </a:extLst>
                </a:gridCol>
                <a:gridCol w="1905121">
                  <a:extLst>
                    <a:ext uri="{9D8B030D-6E8A-4147-A177-3AD203B41FA5}">
                      <a16:colId xmlns:a16="http://schemas.microsoft.com/office/drawing/2014/main" val="280705377"/>
                    </a:ext>
                  </a:extLst>
                </a:gridCol>
              </a:tblGrid>
              <a:tr h="5880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훈련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검증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테스트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90143"/>
                  </a:ext>
                </a:extLst>
              </a:tr>
              <a:tr h="596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독립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타겟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독립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타겟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독립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타겟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1757"/>
                  </a:ext>
                </a:extLst>
              </a:tr>
              <a:tr h="596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11231 * 7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11231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2808 * 7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2808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5315 * 7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5315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2004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0A3C3C4-085F-49DF-9011-524FDEA308F8}"/>
              </a:ext>
            </a:extLst>
          </p:cNvPr>
          <p:cNvSpPr/>
          <p:nvPr/>
        </p:nvSpPr>
        <p:spPr>
          <a:xfrm>
            <a:off x="559197" y="4705012"/>
            <a:ext cx="1517611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채널명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5787-1FD8-4489-A874-05F2A6922A5F}"/>
              </a:ext>
            </a:extLst>
          </p:cNvPr>
          <p:cNvSpPr/>
          <p:nvPr/>
        </p:nvSpPr>
        <p:spPr>
          <a:xfrm>
            <a:off x="2349094" y="4705012"/>
            <a:ext cx="1517611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8D9167-DD4D-4127-8204-C8179F747D58}"/>
              </a:ext>
            </a:extLst>
          </p:cNvPr>
          <p:cNvSpPr/>
          <p:nvPr/>
        </p:nvSpPr>
        <p:spPr>
          <a:xfrm>
            <a:off x="559197" y="5593493"/>
            <a:ext cx="1517611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장르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20105E-16F7-44BD-9FBB-FB0935E80846}"/>
              </a:ext>
            </a:extLst>
          </p:cNvPr>
          <p:cNvSpPr/>
          <p:nvPr/>
        </p:nvSpPr>
        <p:spPr>
          <a:xfrm>
            <a:off x="2349094" y="5593493"/>
            <a:ext cx="1517611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프로그램명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D0233-EECD-4E85-A94D-5CEA3D7B599A}"/>
              </a:ext>
            </a:extLst>
          </p:cNvPr>
          <p:cNvSpPr/>
          <p:nvPr/>
        </p:nvSpPr>
        <p:spPr>
          <a:xfrm>
            <a:off x="4115841" y="4705012"/>
            <a:ext cx="2000533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 남녀 시청률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1137C8-9580-4B6B-B2CF-44648681E5EF}"/>
              </a:ext>
            </a:extLst>
          </p:cNvPr>
          <p:cNvSpPr/>
          <p:nvPr/>
        </p:nvSpPr>
        <p:spPr>
          <a:xfrm>
            <a:off x="4115842" y="5593493"/>
            <a:ext cx="2000533" cy="740779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30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 여자 시청률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F7EF1A3-A491-4890-A195-DAE9B907C399}"/>
              </a:ext>
            </a:extLst>
          </p:cNvPr>
          <p:cNvSpPr/>
          <p:nvPr/>
        </p:nvSpPr>
        <p:spPr>
          <a:xfrm rot="16200000">
            <a:off x="7011989" y="4508540"/>
            <a:ext cx="819358" cy="1874503"/>
          </a:xfrm>
          <a:prstGeom prst="downArrow">
            <a:avLst>
              <a:gd name="adj1" fmla="val 50000"/>
              <a:gd name="adj2" fmla="val 92380"/>
            </a:avLst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CBA327-8053-406D-BD47-ACF545035B01}"/>
              </a:ext>
            </a:extLst>
          </p:cNvPr>
          <p:cNvSpPr/>
          <p:nvPr/>
        </p:nvSpPr>
        <p:spPr>
          <a:xfrm>
            <a:off x="8629913" y="5107115"/>
            <a:ext cx="2000533" cy="740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30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 남자 시청률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65218-5CA0-4C7A-83D1-1DDA9BF2D7F7}"/>
              </a:ext>
            </a:extLst>
          </p:cNvPr>
          <p:cNvSpPr txBox="1"/>
          <p:nvPr/>
        </p:nvSpPr>
        <p:spPr>
          <a:xfrm>
            <a:off x="6701743" y="5266482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분석</a:t>
            </a:r>
          </a:p>
        </p:txBody>
      </p:sp>
    </p:spTree>
    <p:extLst>
      <p:ext uri="{BB962C8B-B14F-4D97-AF65-F5344CB8AC3E}">
        <p14:creationId xmlns:p14="http://schemas.microsoft.com/office/powerpoint/2010/main" val="24086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839110" y="165091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839110" y="1650909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668305" y="165090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705022" y="165090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722944" y="165090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013911" y="31015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6086555" y="31037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9031917" y="30909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321546" y="176588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705021" y="1650907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10700" y="17658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2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722942" y="165090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229422" y="176587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3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668301" y="165090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10166553" y="17658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4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875718" y="2347211"/>
            <a:ext cx="1682895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BaseLine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기준모델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727037" y="2351871"/>
            <a:ext cx="2019435" cy="188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RandomForestRegression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랜덤포레스트회귀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모델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RandomizedSearchCV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최고의 성능을 내는 모델 찾기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 및 평가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722942" y="2389648"/>
            <a:ext cx="1970534" cy="110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MultipleLinearRegression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다중선형회귀모델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 및 평가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670586" y="2347211"/>
            <a:ext cx="2039166" cy="188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XGBoostRegression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XG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부스트회귀모델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RandomizedSearchCV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최고의 성능을 내는 모델 찾기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 및 평가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9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405DE3D-2B86-4A63-B090-BFDB30FDADE7}"/>
              </a:ext>
            </a:extLst>
          </p:cNvPr>
          <p:cNvSpPr txBox="1"/>
          <p:nvPr/>
        </p:nvSpPr>
        <p:spPr>
          <a:xfrm>
            <a:off x="329610" y="2736080"/>
            <a:ext cx="7217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평가지표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설명력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설명력 높음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MSE: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오차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정확도 높음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1:Base Line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기준모델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6C2DE-1B82-4DED-BEC4-125BD707FC8F}"/>
              </a:ext>
            </a:extLst>
          </p:cNvPr>
          <p:cNvSpPr txBox="1"/>
          <p:nvPr/>
        </p:nvSpPr>
        <p:spPr>
          <a:xfrm>
            <a:off x="329610" y="1613118"/>
            <a:ext cx="6386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 모델이란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성능을 평가하는 기준이 되는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A480A-F2DD-404F-8AE3-D03C161EBC2E}"/>
              </a:ext>
            </a:extLst>
          </p:cNvPr>
          <p:cNvSpPr txBox="1"/>
          <p:nvPr/>
        </p:nvSpPr>
        <p:spPr>
          <a:xfrm>
            <a:off x="329609" y="5288304"/>
            <a:ext cx="780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훈련데이터 타겟 값의 </a:t>
            </a:r>
            <a:r>
              <a:rPr lang="ko-KR" altLang="en-US" sz="28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평균</a:t>
            </a:r>
            <a:endParaRPr lang="en-US" altLang="ko-KR" sz="2800" b="1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Baseline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=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0.1537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B98EF1-799D-4F08-8DEF-97C772A8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" y="1332571"/>
            <a:ext cx="4829175" cy="3990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F7DB05-C914-41ED-9391-B8A76DD5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89" y="1255491"/>
            <a:ext cx="4733925" cy="3971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B3262A-1E44-4629-B5A8-F8B3D14C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06" y="1284066"/>
            <a:ext cx="4752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97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2:Random Forest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6C2DE-1B82-4DED-BEC4-125BD707FC8F}"/>
              </a:ext>
            </a:extLst>
          </p:cNvPr>
          <p:cNvSpPr txBox="1"/>
          <p:nvPr/>
        </p:nvSpPr>
        <p:spPr>
          <a:xfrm>
            <a:off x="329610" y="1613118"/>
            <a:ext cx="5565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랜덤포레스트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모델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의사결정나무를 기반으로 만든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A480A-F2DD-404F-8AE3-D03C161EBC2E}"/>
              </a:ext>
            </a:extLst>
          </p:cNvPr>
          <p:cNvSpPr txBox="1"/>
          <p:nvPr/>
        </p:nvSpPr>
        <p:spPr>
          <a:xfrm>
            <a:off x="372050" y="2704399"/>
            <a:ext cx="7326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평가지표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설명력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설명력 높음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MSE: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오차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정확도 높음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25B91-043C-4366-8171-93BB005D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0" y="930205"/>
            <a:ext cx="4724400" cy="4143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05AE0B-756C-4EDC-B7A0-C6D5509EB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31" y="919886"/>
            <a:ext cx="4752975" cy="4133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80DD58-7BEE-474B-806C-F39F6BE89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930205"/>
            <a:ext cx="4657725" cy="4095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6828A6-5FE5-4ED0-8733-0A7582573AB8}"/>
              </a:ext>
            </a:extLst>
          </p:cNvPr>
          <p:cNvSpPr txBox="1"/>
          <p:nvPr/>
        </p:nvSpPr>
        <p:spPr>
          <a:xfrm>
            <a:off x="372049" y="5059301"/>
            <a:ext cx="7326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기준모델 평가지표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r2= -0.00003 MSE= 0.309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3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1242F62-2D8A-4CC3-9F09-4D69207904A4}"/>
              </a:ext>
            </a:extLst>
          </p:cNvPr>
          <p:cNvSpPr txBox="1"/>
          <p:nvPr/>
        </p:nvSpPr>
        <p:spPr>
          <a:xfrm>
            <a:off x="372050" y="2704399"/>
            <a:ext cx="7326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평가지표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설명력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설명력 높음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MSE: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오차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정확도 높음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94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3:Multiple Linear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6C2DE-1B82-4DED-BEC4-125BD707FC8F}"/>
              </a:ext>
            </a:extLst>
          </p:cNvPr>
          <p:cNvSpPr txBox="1"/>
          <p:nvPr/>
        </p:nvSpPr>
        <p:spPr>
          <a:xfrm>
            <a:off x="329610" y="1613118"/>
            <a:ext cx="3914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다중선형회귀 모델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선을 기반으로 만든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F8F7EF-787C-4623-81F2-7042085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49" y="953215"/>
            <a:ext cx="4648200" cy="417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4E84D2-BF4A-4907-82BF-8DF3857D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32" y="1101507"/>
            <a:ext cx="5505450" cy="4143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AAE1C0-59EC-4471-A012-A7DBC1E6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1101507"/>
            <a:ext cx="5686425" cy="408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C6559C-E04F-452F-9548-9FCC321A10C5}"/>
              </a:ext>
            </a:extLst>
          </p:cNvPr>
          <p:cNvSpPr txBox="1"/>
          <p:nvPr/>
        </p:nvSpPr>
        <p:spPr>
          <a:xfrm>
            <a:off x="372049" y="5059301"/>
            <a:ext cx="7326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기준모델 평가지표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r2= -0.00003 MSE= 0.309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ED87A73-DF7D-4F62-B55E-5C45CBC721F4}"/>
              </a:ext>
            </a:extLst>
          </p:cNvPr>
          <p:cNvSpPr txBox="1"/>
          <p:nvPr/>
        </p:nvSpPr>
        <p:spPr>
          <a:xfrm>
            <a:off x="372050" y="2704399"/>
            <a:ext cx="7326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평가지표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설명력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설명력 높음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MSE: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모델의 오차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en-US" altLang="ko-KR" sz="3600" b="1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가까울수록 정확도 높음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382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 4:XGBoost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모델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6C2DE-1B82-4DED-BEC4-125BD707FC8F}"/>
              </a:ext>
            </a:extLst>
          </p:cNvPr>
          <p:cNvSpPr txBox="1"/>
          <p:nvPr/>
        </p:nvSpPr>
        <p:spPr>
          <a:xfrm>
            <a:off x="329610" y="1613118"/>
            <a:ext cx="77348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XGBoost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모델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랜덤포레스트와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비슷하지만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오류에 가중치를 반영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34067-868A-4142-AFD5-255E1A40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2" y="981609"/>
            <a:ext cx="4752975" cy="410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E6312E-56F0-469F-90D0-1DB0F845C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501" y="981609"/>
            <a:ext cx="4486275" cy="3876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B9F80B-0E0D-4234-95C0-F8C596A95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109" y="1559395"/>
            <a:ext cx="4552950" cy="39029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6E3714-F124-4E7C-94FC-40162FA48541}"/>
              </a:ext>
            </a:extLst>
          </p:cNvPr>
          <p:cNvSpPr txBox="1"/>
          <p:nvPr/>
        </p:nvSpPr>
        <p:spPr>
          <a:xfrm>
            <a:off x="372049" y="5059301"/>
            <a:ext cx="7326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기준모델 평가지표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r2= -0.00003 MSE= 0.309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4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CBC97BD-857B-423A-91D7-F755ACA30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78497"/>
              </p:ext>
            </p:extLst>
          </p:nvPr>
        </p:nvGraphicFramePr>
        <p:xfrm>
          <a:off x="459456" y="1469446"/>
          <a:ext cx="115087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753">
                  <a:extLst>
                    <a:ext uri="{9D8B030D-6E8A-4147-A177-3AD203B41FA5}">
                      <a16:colId xmlns:a16="http://schemas.microsoft.com/office/drawing/2014/main" val="3760144966"/>
                    </a:ext>
                  </a:extLst>
                </a:gridCol>
                <a:gridCol w="2301753">
                  <a:extLst>
                    <a:ext uri="{9D8B030D-6E8A-4147-A177-3AD203B41FA5}">
                      <a16:colId xmlns:a16="http://schemas.microsoft.com/office/drawing/2014/main" val="4167570450"/>
                    </a:ext>
                  </a:extLst>
                </a:gridCol>
                <a:gridCol w="2301753">
                  <a:extLst>
                    <a:ext uri="{9D8B030D-6E8A-4147-A177-3AD203B41FA5}">
                      <a16:colId xmlns:a16="http://schemas.microsoft.com/office/drawing/2014/main" val="1247320876"/>
                    </a:ext>
                  </a:extLst>
                </a:gridCol>
                <a:gridCol w="2301753">
                  <a:extLst>
                    <a:ext uri="{9D8B030D-6E8A-4147-A177-3AD203B41FA5}">
                      <a16:colId xmlns:a16="http://schemas.microsoft.com/office/drawing/2014/main" val="1577875700"/>
                    </a:ext>
                  </a:extLst>
                </a:gridCol>
                <a:gridCol w="2301753">
                  <a:extLst>
                    <a:ext uri="{9D8B030D-6E8A-4147-A177-3AD203B41FA5}">
                      <a16:colId xmlns:a16="http://schemas.microsoft.com/office/drawing/2014/main" val="2840540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평가지표</a:t>
                      </a:r>
                      <a:r>
                        <a:rPr lang="en-US" altLang="ko-KR" dirty="0"/>
                        <a:t>|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기준모델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랜덤포레스트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다중선형회귀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-0.0000344486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-47 * 10^19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4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조정된 </a:t>
                      </a:r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-49 * 10^19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3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0.3085190294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* 10^19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8620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비교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817CD0-0BFE-44EF-98F2-C55D3ED1B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8"/>
          <a:stretch/>
        </p:blipFill>
        <p:spPr>
          <a:xfrm>
            <a:off x="453864" y="3054440"/>
            <a:ext cx="4752975" cy="3240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5CC229-763C-416F-BB8B-C2FBD749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/>
          <a:stretch/>
        </p:blipFill>
        <p:spPr>
          <a:xfrm>
            <a:off x="1644784" y="3043806"/>
            <a:ext cx="4657725" cy="32403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968642-3B66-432F-9666-54DF593DA0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62" r="15282"/>
          <a:stretch/>
        </p:blipFill>
        <p:spPr>
          <a:xfrm>
            <a:off x="5957413" y="2982649"/>
            <a:ext cx="4817444" cy="3180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B9F80B-0E0D-4234-95C0-F8C596A951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481" y="3131321"/>
            <a:ext cx="4552950" cy="29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8237381" y="172154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1743443" y="172154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4950194" y="172154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4223289" y="32712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7341035" y="3244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1743442" y="172154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2061572" y="1836515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 중요도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4950192" y="172154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5248283" y="183651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그래프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8237377" y="172154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8447890" y="1836513"/>
            <a:ext cx="1620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그래프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1913168" y="2958224"/>
            <a:ext cx="1682895" cy="106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Gain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Weight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Cover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5119920" y="2958222"/>
            <a:ext cx="1682895" cy="106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F_30</a:t>
            </a:r>
          </a:p>
          <a:p>
            <a:pPr algn="just">
              <a:lnSpc>
                <a:spcPct val="120000"/>
              </a:lnSpc>
            </a:pP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Chanel_SBS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8416654" y="2958222"/>
            <a:ext cx="1682895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그래프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1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 중요도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Gain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7269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Gain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특성이 모델 예측에 얼마나 영향을 미쳤는가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FA833-A7B8-4AB8-9661-9B9D50C2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8" y="935671"/>
            <a:ext cx="11553825" cy="5543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633F44-5433-443D-8456-9CAEC05E6B79}"/>
              </a:ext>
            </a:extLst>
          </p:cNvPr>
          <p:cNvSpPr/>
          <p:nvPr/>
        </p:nvSpPr>
        <p:spPr>
          <a:xfrm>
            <a:off x="329611" y="3229337"/>
            <a:ext cx="11152476" cy="2976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 중요도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Weight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6199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Weight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특성과 관련된 샘플의 상대적인 개수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6E235F-C2E7-4A72-A130-322ECCCA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882855"/>
            <a:ext cx="11334750" cy="5562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1A52D-A2D2-43E1-BAF5-E5B09EDA33F0}"/>
              </a:ext>
            </a:extLst>
          </p:cNvPr>
          <p:cNvSpPr/>
          <p:nvPr/>
        </p:nvSpPr>
        <p:spPr>
          <a:xfrm>
            <a:off x="329611" y="3703899"/>
            <a:ext cx="11152476" cy="2502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2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B5643-B44E-48B8-9260-A0C645E1B08A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04663-56F3-41DB-AB2C-701AA577C48B}"/>
              </a:ext>
            </a:extLst>
          </p:cNvPr>
          <p:cNvSpPr txBox="1"/>
          <p:nvPr/>
        </p:nvSpPr>
        <p:spPr>
          <a:xfrm>
            <a:off x="205505" y="2657907"/>
            <a:ext cx="800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목표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TV CF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넣을 채널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시간대 결정</a:t>
            </a:r>
            <a:endParaRPr lang="en-US" altLang="ko-KR" sz="40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88641-2298-40A0-92F8-2E8BE607A8C9}"/>
              </a:ext>
            </a:extLst>
          </p:cNvPr>
          <p:cNvSpPr txBox="1"/>
          <p:nvPr/>
        </p:nvSpPr>
        <p:spPr>
          <a:xfrm>
            <a:off x="205505" y="1344021"/>
            <a:ext cx="941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30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 남자를 대상으로 하는 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TV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마케팅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F9CEF-30B7-48EC-BD78-E8537BCC6611}"/>
              </a:ext>
            </a:extLst>
          </p:cNvPr>
          <p:cNvSpPr txBox="1"/>
          <p:nvPr/>
        </p:nvSpPr>
        <p:spPr>
          <a:xfrm>
            <a:off x="205505" y="399863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방법</a:t>
            </a:r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시청률 회귀 분석</a:t>
            </a:r>
            <a:endParaRPr lang="en-US" altLang="ko-KR" sz="40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6B321-DCDB-4B9B-998A-CB8A618C0A3C}"/>
              </a:ext>
            </a:extLst>
          </p:cNvPr>
          <p:cNvSpPr txBox="1"/>
          <p:nvPr/>
        </p:nvSpPr>
        <p:spPr>
          <a:xfrm>
            <a:off x="324067" y="5522125"/>
            <a:ext cx="8131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참조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Suyeon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Kang, </a:t>
            </a:r>
            <a:r>
              <a:rPr lang="en-US" altLang="ko-KR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Heejeong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Jeon, </a:t>
            </a:r>
            <a:r>
              <a:rPr lang="en-US" altLang="ko-KR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Jihye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Kim and </a:t>
            </a:r>
            <a:r>
              <a:rPr lang="en-US" altLang="ko-KR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Jongwoo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Song, (2015) </a:t>
            </a:r>
          </a:p>
          <a:p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 Study on Domestic Drama Rating Prediction, </a:t>
            </a:r>
          </a:p>
          <a:p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The Korean Journal of Applied Statistics Vol. 28, p933~949</a:t>
            </a:r>
          </a:p>
        </p:txBody>
      </p:sp>
    </p:spTree>
    <p:extLst>
      <p:ext uri="{BB962C8B-B14F-4D97-AF65-F5344CB8AC3E}">
        <p14:creationId xmlns:p14="http://schemas.microsoft.com/office/powerpoint/2010/main" val="335644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3099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 중요도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Cover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6529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Cover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특성이 모델의 의사결정에 사용된 횟수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79A371-F063-476E-B895-9163BF76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3" y="844592"/>
            <a:ext cx="11915775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191D7-2932-41C0-8A2E-D43237B78246}"/>
              </a:ext>
            </a:extLst>
          </p:cNvPr>
          <p:cNvSpPr/>
          <p:nvPr/>
        </p:nvSpPr>
        <p:spPr>
          <a:xfrm>
            <a:off x="329611" y="3703899"/>
            <a:ext cx="11152476" cy="2502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F_30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7269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특성이 모델의 분석에 어떤 영향을 주었는지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3440F-8496-4015-95D5-B18D1E04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8" y="844592"/>
            <a:ext cx="11520000" cy="54072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395634-212C-4323-986C-F6070C25EE43}"/>
              </a:ext>
            </a:extLst>
          </p:cNvPr>
          <p:cNvSpPr/>
          <p:nvPr/>
        </p:nvSpPr>
        <p:spPr>
          <a:xfrm>
            <a:off x="329611" y="3981691"/>
            <a:ext cx="5041042" cy="2224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51635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~ 21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시에 시작하는 프로그램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71F8AB-23D0-4D5C-9E35-B42AF71B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844592"/>
            <a:ext cx="11337671" cy="54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9A75FE-3718-41D5-AD4D-B19B40A95D42}"/>
              </a:ext>
            </a:extLst>
          </p:cNvPr>
          <p:cNvSpPr/>
          <p:nvPr/>
        </p:nvSpPr>
        <p:spPr>
          <a:xfrm>
            <a:off x="3032567" y="2564775"/>
            <a:ext cx="6204030" cy="3641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22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Chanel_SBS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43960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Chanel_SBS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SBS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방영하는 프로그램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B84EE-CD1E-40E3-A465-EA76E7CE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23240"/>
            <a:ext cx="11445099" cy="55222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D8ACB-DAA7-4579-B67E-59F8623D76A1}"/>
              </a:ext>
            </a:extLst>
          </p:cNvPr>
          <p:cNvSpPr/>
          <p:nvPr/>
        </p:nvSpPr>
        <p:spPr>
          <a:xfrm>
            <a:off x="2615877" y="3703899"/>
            <a:ext cx="6794341" cy="2741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395C67-9F68-4256-ABB3-320AC2F3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8" y="1106202"/>
            <a:ext cx="8440596" cy="5295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511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PDP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F_30 and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4548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F_30 and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 가지 특성을 함께 보기 위함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6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34772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모델이 개별 특성 값을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어떻게 예측하였는지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5CEC47-4384-436F-92E7-C90BB8CA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044" y="975115"/>
            <a:ext cx="53816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요약 그래프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5618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요약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모델이 개별 특성 값의 높낮이에 따라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어떻게 예측하였는지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94A73F-8D64-447A-BBDF-B51F8D0A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5115"/>
            <a:ext cx="52959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그래프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F_30 and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5C4C-CE29-49F8-95AA-00D72FDE38AD}"/>
              </a:ext>
            </a:extLst>
          </p:cNvPr>
          <p:cNvSpPr txBox="1"/>
          <p:nvPr/>
        </p:nvSpPr>
        <p:spPr>
          <a:xfrm>
            <a:off x="329610" y="1409805"/>
            <a:ext cx="43316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SHAP F_30 and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Time_G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모델이 두 특성 값에 따라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어떻게 예측하였는지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0B39A-8BEB-4337-8BDE-3D1EB96F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10" y="1529326"/>
            <a:ext cx="6669249" cy="4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000" dirty="0" err="1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XGBoost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모델</a:t>
              </a:r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평가지표가 비교적 우수</a:t>
              </a: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r>
                <a:rPr lang="en-US" altLang="ko-KR" sz="2000" dirty="0" err="1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Time_G</a:t>
              </a:r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18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~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21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시 시간대에 시작 </a:t>
              </a:r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r>
                <a:rPr lang="en-US" altLang="ko-KR" sz="2000" dirty="0" err="1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Chanel_SBS</a:t>
              </a:r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SBS</a:t>
              </a:r>
              <a:endParaRPr lang="ko-KR" altLang="en-US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시간대</a:t>
              </a:r>
              <a:endParaRPr lang="en-US" altLang="ko-KR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/>
              <a:r>
                <a:rPr lang="ko-KR" altLang="en-US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채널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99818" cy="3845560"/>
            <a:chOff x="883920" y="1102360"/>
            <a:chExt cx="369860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69860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30</a:t>
              </a:r>
              <a:r>
                <a:rPr lang="ko-KR" altLang="en-US" sz="20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대 여성의 시청률</a:t>
              </a:r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just"/>
              <a:endParaRPr lang="en-US" altLang="ko-KR" sz="20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925499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30</a:t>
              </a:r>
              <a:r>
                <a:rPr lang="ko-KR" altLang="en-US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대</a:t>
              </a:r>
              <a:endParaRPr lang="en-US" altLang="ko-KR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/>
              <a:r>
                <a:rPr lang="ko-KR" altLang="en-US" sz="20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여성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0060E3E-87F8-4C86-8003-984D3735E52C}"/>
              </a:ext>
            </a:extLst>
          </p:cNvPr>
          <p:cNvSpPr txBox="1"/>
          <p:nvPr/>
        </p:nvSpPr>
        <p:spPr>
          <a:xfrm>
            <a:off x="329610" y="11152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F302C-8652-4B4C-BF31-FC655BA00F1A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7114" y="2600430"/>
            <a:ext cx="6097772" cy="124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7200" i="1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3ADA-B88E-4FAC-AF14-12198285D31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19821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19821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2050" y="1385087"/>
            <a:ext cx="40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431378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517711"/>
            <a:ext cx="11684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517711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2684" y="2714926"/>
            <a:ext cx="4090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729616"/>
            <a:ext cx="272702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설정 및 평가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837212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837212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2684" y="4034427"/>
            <a:ext cx="40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049117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모델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314B8-E389-4D2C-ABC4-0D76B107E614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F62D0F-3140-4597-B6B2-69493A1D73FE}"/>
              </a:ext>
            </a:extLst>
          </p:cNvPr>
          <p:cNvSpPr/>
          <p:nvPr/>
        </p:nvSpPr>
        <p:spPr>
          <a:xfrm>
            <a:off x="1278428" y="5078427"/>
            <a:ext cx="1168400" cy="10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355422-361B-4BB7-93E5-7BE41C861415}"/>
              </a:ext>
            </a:extLst>
          </p:cNvPr>
          <p:cNvSpPr/>
          <p:nvPr/>
        </p:nvSpPr>
        <p:spPr>
          <a:xfrm>
            <a:off x="2688128" y="5078427"/>
            <a:ext cx="8242300" cy="10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4D25F2-3DBD-4B1A-B18F-A3F85299709F}"/>
              </a:ext>
            </a:extLst>
          </p:cNvPr>
          <p:cNvSpPr txBox="1"/>
          <p:nvPr/>
        </p:nvSpPr>
        <p:spPr>
          <a:xfrm>
            <a:off x="1632684" y="5275642"/>
            <a:ext cx="40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	</a:t>
            </a:r>
            <a:endParaRPr lang="ko-KR" altLang="en-US" sz="3600" spc="-3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55504-573C-4F54-9C1C-EE5DB9EF8F39}"/>
              </a:ext>
            </a:extLst>
          </p:cNvPr>
          <p:cNvSpPr txBox="1"/>
          <p:nvPr/>
        </p:nvSpPr>
        <p:spPr>
          <a:xfrm>
            <a:off x="2945222" y="5290332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813058" y="1584049"/>
            <a:ext cx="252000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813058" y="1584047"/>
            <a:ext cx="2520000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4909892" y="1584000"/>
            <a:ext cx="252000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9006727" y="1584049"/>
            <a:ext cx="252000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980386" y="30427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7884967" y="30427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982784" y="1632156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4909892" y="1560562"/>
            <a:ext cx="2520000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D8CA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5079618" y="1597876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2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9006725" y="1562400"/>
            <a:ext cx="2520000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9173286" y="1632156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3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945655" y="3042713"/>
            <a:ext cx="2246314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기초현황 파악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결합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4959398" y="3042713"/>
            <a:ext cx="2273203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분석에 용이하도록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 공학 진행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9067912" y="3041634"/>
            <a:ext cx="1969543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훈련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테스트 데이터 분리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1A2A194B-D3D9-4C90-AD01-1C7BD4D4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12772"/>
              </p:ext>
            </p:extLst>
          </p:nvPr>
        </p:nvGraphicFramePr>
        <p:xfrm>
          <a:off x="491729" y="48612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85706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756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385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297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0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4509 * 28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4819 * 28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4711 * 28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5315 * 28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3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합쳐서 훈련</a:t>
                      </a:r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검증 데이터로 사용 ☞ </a:t>
                      </a:r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14039 * 28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테스트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08193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610" y="844592"/>
            <a:ext cx="464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1: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기초 현황 파악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189A1-DE9C-4D35-861F-80B8EC7B8C9B}"/>
              </a:ext>
            </a:extLst>
          </p:cNvPr>
          <p:cNvSpPr txBox="1"/>
          <p:nvPr/>
        </p:nvSpPr>
        <p:spPr>
          <a:xfrm>
            <a:off x="329610" y="1671415"/>
            <a:ext cx="5708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출처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한국문화정보원 문화 빅데이터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6C2DE-1B82-4DED-BEC4-125BD707FC8F}"/>
              </a:ext>
            </a:extLst>
          </p:cNvPr>
          <p:cNvSpPr txBox="1"/>
          <p:nvPr/>
        </p:nvSpPr>
        <p:spPr>
          <a:xfrm>
            <a:off x="329610" y="2835429"/>
            <a:ext cx="80198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사용한 데이터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K-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드라마 프로그램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채널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시청률 등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콘텐츠 데이터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9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~ 12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From.TNmS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48E9B-7A32-4282-959E-496DF9D64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" r="38467"/>
          <a:stretch/>
        </p:blipFill>
        <p:spPr>
          <a:xfrm>
            <a:off x="849504" y="925246"/>
            <a:ext cx="5304274" cy="522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C16939-E46E-40A2-9653-1B9CE2C7D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8" r="38150"/>
          <a:stretch/>
        </p:blipFill>
        <p:spPr>
          <a:xfrm>
            <a:off x="6242197" y="881107"/>
            <a:ext cx="5110663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155" y="852543"/>
            <a:ext cx="349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특성공학 진행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9822E7-9F7C-44A1-87EE-4E150215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8" y="1532007"/>
            <a:ext cx="11563125" cy="4030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74EA35-6326-4DA4-884C-9D6E9315ACAD}"/>
              </a:ext>
            </a:extLst>
          </p:cNvPr>
          <p:cNvSpPr txBox="1"/>
          <p:nvPr/>
        </p:nvSpPr>
        <p:spPr>
          <a:xfrm>
            <a:off x="329155" y="5718844"/>
            <a:ext cx="1204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컬럼 이름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수정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/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분석에 불필요한 데이터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삭제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☞ 정확한 분석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4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155" y="852543"/>
            <a:ext cx="515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특성공학 진행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컬럼 수정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A844D-2CD6-4AD3-B46F-E9032A32D653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EC128-D6F8-4345-82FB-B84EBAB876FB}"/>
              </a:ext>
            </a:extLst>
          </p:cNvPr>
          <p:cNvSpPr txBox="1"/>
          <p:nvPr/>
        </p:nvSpPr>
        <p:spPr>
          <a:xfrm>
            <a:off x="329154" y="2644170"/>
            <a:ext cx="8884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MALE_N20S_WTCHNG_RT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☞</a:t>
            </a:r>
            <a:r>
              <a:rPr lang="en-US" altLang="ko-KR" sz="2400" b="0" dirty="0"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m_20</a:t>
            </a:r>
          </a:p>
          <a:p>
            <a:r>
              <a:rPr lang="en-US" altLang="ko-KR" sz="2400" b="0" dirty="0"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PROGRM_BEGIN_TIME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☞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b="0" dirty="0"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가지 컬럼 이름 수정</a:t>
            </a:r>
            <a:endParaRPr lang="en-US" altLang="ko-KR" sz="2400" b="0" dirty="0"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400" b="0" dirty="0"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1291B9-1E73-4616-A3B6-F54954A260C4}"/>
              </a:ext>
            </a:extLst>
          </p:cNvPr>
          <p:cNvSpPr txBox="1"/>
          <p:nvPr/>
        </p:nvSpPr>
        <p:spPr>
          <a:xfrm>
            <a:off x="329155" y="1671415"/>
            <a:ext cx="888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BRDCST_DE,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BRDCST_END_DE,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PROGRM_DC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가지 컬럼 삭제</a:t>
            </a:r>
            <a:endParaRPr lang="en-US" altLang="ko-KR" sz="2400" b="0" dirty="0"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400" b="0" dirty="0"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0C74D-E93E-4CAF-9991-1E030391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7" y="3820880"/>
            <a:ext cx="11473289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155" y="852543"/>
            <a:ext cx="5480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특성공학 진행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시간대 변경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E77D8F-06F9-419C-A02D-C6D26E07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790" y="1475679"/>
            <a:ext cx="5040000" cy="35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02127-D034-4B40-9BEF-3879F1419751}"/>
              </a:ext>
            </a:extLst>
          </p:cNvPr>
          <p:cNvSpPr txBox="1"/>
          <p:nvPr/>
        </p:nvSpPr>
        <p:spPr>
          <a:xfrm>
            <a:off x="5404019" y="3244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73A8E59-8806-4839-AE6C-B14944DB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67" y="1375763"/>
            <a:ext cx="3419475" cy="52027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286871-FA55-4283-B403-3FECBFB783A7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8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전처리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329155" y="852543"/>
            <a:ext cx="5480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Step 2: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특성공학 진행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시간대 변경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0E179-F554-4037-A553-625994A82A6C}"/>
              </a:ext>
            </a:extLst>
          </p:cNvPr>
          <p:cNvSpPr txBox="1"/>
          <p:nvPr/>
        </p:nvSpPr>
        <p:spPr>
          <a:xfrm>
            <a:off x="4993252" y="258479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2F63BF-E27E-479B-8867-E380A794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62" y="2812098"/>
            <a:ext cx="5040000" cy="35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02127-D034-4B40-9BEF-3879F1419751}"/>
              </a:ext>
            </a:extLst>
          </p:cNvPr>
          <p:cNvSpPr txBox="1"/>
          <p:nvPr/>
        </p:nvSpPr>
        <p:spPr>
          <a:xfrm>
            <a:off x="5664836" y="45631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&gt;&gt;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3641E0-505F-4BCC-B065-557C955630AA}"/>
              </a:ext>
            </a:extLst>
          </p:cNvPr>
          <p:cNvSpPr/>
          <p:nvPr/>
        </p:nvSpPr>
        <p:spPr>
          <a:xfrm>
            <a:off x="-510281" y="1489257"/>
            <a:ext cx="13208000" cy="139666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8FCFD-0B56-478B-8020-D2D2267CEBCA}"/>
              </a:ext>
            </a:extLst>
          </p:cNvPr>
          <p:cNvSpPr txBox="1"/>
          <p:nvPr/>
        </p:nvSpPr>
        <p:spPr>
          <a:xfrm>
            <a:off x="264771" y="1607459"/>
            <a:ext cx="13203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00:00 ~ 03:00 ~ 06:00 ~ 09:00 ~ 12:00 ~ 15:00 ~ 18:00 ~ 21:00 ~24:00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16E3-D2EA-426A-B5D9-6F96B342FE99}"/>
              </a:ext>
            </a:extLst>
          </p:cNvPr>
          <p:cNvSpPr txBox="1"/>
          <p:nvPr/>
        </p:nvSpPr>
        <p:spPr>
          <a:xfrm>
            <a:off x="1182866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F1FEA-AB97-41B9-B8BA-B68F56E8B6CF}"/>
              </a:ext>
            </a:extLst>
          </p:cNvPr>
          <p:cNvSpPr txBox="1"/>
          <p:nvPr/>
        </p:nvSpPr>
        <p:spPr>
          <a:xfrm>
            <a:off x="2528548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FAA60-FA45-41D7-8DA1-2EC20B3081BE}"/>
              </a:ext>
            </a:extLst>
          </p:cNvPr>
          <p:cNvSpPr txBox="1"/>
          <p:nvPr/>
        </p:nvSpPr>
        <p:spPr>
          <a:xfrm>
            <a:off x="3839690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053B-8068-43E9-BBBE-6A3B7D150EB9}"/>
              </a:ext>
            </a:extLst>
          </p:cNvPr>
          <p:cNvSpPr txBox="1"/>
          <p:nvPr/>
        </p:nvSpPr>
        <p:spPr>
          <a:xfrm>
            <a:off x="5182832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F2A96-75DA-4B0D-8FB0-874DBB1868E4}"/>
              </a:ext>
            </a:extLst>
          </p:cNvPr>
          <p:cNvSpPr txBox="1"/>
          <p:nvPr/>
        </p:nvSpPr>
        <p:spPr>
          <a:xfrm>
            <a:off x="6538021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93BE7-ACA3-424C-9284-E6AAEBB9E646}"/>
              </a:ext>
            </a:extLst>
          </p:cNvPr>
          <p:cNvSpPr txBox="1"/>
          <p:nvPr/>
        </p:nvSpPr>
        <p:spPr>
          <a:xfrm>
            <a:off x="7807503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F7615-EB5C-4C49-AA53-10D1340B906B}"/>
              </a:ext>
            </a:extLst>
          </p:cNvPr>
          <p:cNvSpPr txBox="1"/>
          <p:nvPr/>
        </p:nvSpPr>
        <p:spPr>
          <a:xfrm>
            <a:off x="9089138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D8EB7-949C-497F-84DA-973F59D8226D}"/>
              </a:ext>
            </a:extLst>
          </p:cNvPr>
          <p:cNvSpPr txBox="1"/>
          <p:nvPr/>
        </p:nvSpPr>
        <p:spPr>
          <a:xfrm>
            <a:off x="10382560" y="2160000"/>
            <a:ext cx="55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A844D-2CD6-4AD3-B46F-E9032A32D653}"/>
              </a:ext>
            </a:extLst>
          </p:cNvPr>
          <p:cNvSpPr txBox="1"/>
          <p:nvPr/>
        </p:nvSpPr>
        <p:spPr>
          <a:xfrm>
            <a:off x="3973647" y="644545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AI_11_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노희섭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dobe Garamond Pro Bold" panose="02020702060506020403" pitchFamily="18" charset="0"/>
                <a:ea typeface="바른돋움 1" pitchFamily="18" charset="-127"/>
              </a:rPr>
              <a:t>_Section2 Project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Adobe Garamond Pro Bold" panose="02020702060506020403" pitchFamily="18" charset="0"/>
              <a:ea typeface="바른돋움 1" pitchFamily="18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5A281302-7B9D-44E3-8EF5-30EA42B9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8" y="2859082"/>
            <a:ext cx="5040000" cy="35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1202</Words>
  <Application>Microsoft Office PowerPoint</Application>
  <PresentationFormat>와이드스크린</PresentationFormat>
  <Paragraphs>290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Noto Sans CJK KR Medium</vt:lpstr>
      <vt:lpstr>마루 부리 Beta</vt:lpstr>
      <vt:lpstr>Wingdings</vt:lpstr>
      <vt:lpstr>맑은 고딕</vt:lpstr>
      <vt:lpstr>Arial</vt:lpstr>
      <vt:lpstr>Adobe Garamond Pro Bold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 </cp:lastModifiedBy>
  <cp:revision>47</cp:revision>
  <dcterms:created xsi:type="dcterms:W3CDTF">2020-11-18T01:48:02Z</dcterms:created>
  <dcterms:modified xsi:type="dcterms:W3CDTF">2022-03-22T06:12:34Z</dcterms:modified>
</cp:coreProperties>
</file>