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64" r:id="rId9"/>
    <p:sldId id="258" r:id="rId10"/>
    <p:sldId id="267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4"/>
    <p:restoredTop sz="94675"/>
  </p:normalViewPr>
  <p:slideViewPr>
    <p:cSldViewPr snapToGrid="0" snapToObjects="1">
      <p:cViewPr varScale="1">
        <p:scale>
          <a:sx n="71" d="100"/>
          <a:sy n="71" d="100"/>
        </p:scale>
        <p:origin x="176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220E-4EAE-9542-B232-0993EC237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4A698-CB62-5748-A768-97B20C863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AC475-9380-3345-B0F7-2ED0EF10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DEAC-1ABD-1748-8904-E69458B2F87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E21B6-69ED-1B4E-B41C-E0B598EA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C2F9B-B904-9B4D-80F9-54B074A8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F8EB-5C95-D342-8B87-F1D12E5A8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6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7040-A33D-7A48-8D78-5C038D51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7347D-024A-3E4C-9E05-8A6B9007B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49E4C-6AF0-6144-92D4-FE95E6A4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DEAC-1ABD-1748-8904-E69458B2F87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BDBF-5F53-0642-91EF-CF0495D8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52409-FD83-994E-B363-0DF73B51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F8EB-5C95-D342-8B87-F1D12E5A8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0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2DD52B-B348-B144-BF0F-4F1C383B5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5CF9F-9087-BC48-9C0F-2FD3BC16A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0E6B9-80C2-8845-8D50-F471E0E8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DEAC-1ABD-1748-8904-E69458B2F87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5522A-8CE2-C04F-97CC-358CA468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8A2FB-9BAC-7A40-B4D7-8EB5AC6F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F8EB-5C95-D342-8B87-F1D12E5A8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9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CFFD-7293-5C46-B683-B791600E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2288A-E669-C54F-B60E-10A321AE8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626FD-45BA-6044-B0B3-B3DF08A4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DEAC-1ABD-1748-8904-E69458B2F87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CBFCA-4AE7-A84C-9C19-69F020D2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ED09-D215-3543-AEA4-25876C58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F8EB-5C95-D342-8B87-F1D12E5A8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5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CBFF-FC44-7841-9FA8-D0616BDD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A0BE6-388A-B54D-8F64-4B4C5D931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3485A-C39C-624D-B7FA-E4A8F575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DEAC-1ABD-1748-8904-E69458B2F87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4F6E7-854B-1948-9683-1DC4C51E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064D9-F61F-9A49-8167-00FAB671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F8EB-5C95-D342-8B87-F1D12E5A8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2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CB71-FBF7-DB43-9F45-AC1B0528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22C41-25A3-2D46-A4A9-B9E0ED9EB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F021B-6CDF-3C41-AB6B-E433CBE2F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F4E62-AD35-D04B-924D-4AF6E7BB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DEAC-1ABD-1748-8904-E69458B2F87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FDF92-B34A-7D4D-9078-8F4C7797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4D9E5-6041-D148-A36A-78E4FB5F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F8EB-5C95-D342-8B87-F1D12E5A8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3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E6E3-D4BD-1B45-87EC-4E40B439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3DD15-5483-504F-BB24-A32445E1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94F67-0079-3D49-B100-2EB88E645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8AFD7-8288-CA4A-8235-DC5339DF6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43174-8AA6-6949-91A4-CDCA430EF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499D8-897E-9F49-A880-475FF462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DEAC-1ABD-1748-8904-E69458B2F87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E8703-C174-7542-9AC7-C00F09A3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092A8-58DE-A749-9E44-6A209D0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F8EB-5C95-D342-8B87-F1D12E5A8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9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0631-3601-0545-884C-5AB42A2F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19E65-109E-3947-9382-42D05297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DEAC-1ABD-1748-8904-E69458B2F87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23A03-57B5-0A40-A421-4F04EC2C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609E-D8AD-0641-8045-72E817C3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F8EB-5C95-D342-8B87-F1D12E5A8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1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EF58B-A929-C446-993B-2D9D4CD7C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DEAC-1ABD-1748-8904-E69458B2F87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20ACD-CA2B-BC45-BAAC-5AE03D57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7A208-C8D5-5B40-8489-557E1316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F8EB-5C95-D342-8B87-F1D12E5A8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3042-2C00-6B48-BD0C-DA33F03FD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7FDC-C5E3-B74E-9A4E-3F355ED65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115E5-896C-5C49-9E72-B1A52EF80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A030D-0169-F04F-8894-1DD13475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DEAC-1ABD-1748-8904-E69458B2F87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B71DA-6EFD-5745-A747-BF35BCEA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10078-1F1B-A04D-A639-BBC7470A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F8EB-5C95-D342-8B87-F1D12E5A8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A59F-AC64-DA49-B035-236D3F09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7E939-27F5-8F4A-9DEE-901F23E0A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D5658-07D5-5C45-BB0F-0D15EDB03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38968-B629-5945-9F97-5B5D4CBB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DEAC-1ABD-1748-8904-E69458B2F87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9791B-D421-4B4B-9AC3-BC525726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EF4CC-68C9-C647-A7F1-087D0C9A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F8EB-5C95-D342-8B87-F1D12E5A8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0C981-EFA1-6648-8F4C-B814D7A7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646B4-A7E2-8043-908B-16148399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142D4-1202-8740-9F07-461BF3453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EAC-1ABD-1748-8904-E69458B2F87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28414-D03E-6246-A85D-90C7B45E6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C190B-3D6A-7F4B-9211-44671353F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DF8EB-5C95-D342-8B87-F1D12E5A8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1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CAEC5-744B-8742-8B48-59E41F427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Identifying Personal Attacks in Wikipedia Comments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52068-9923-A34A-961D-CBCCAA91A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CS5100 Final Project</a:t>
            </a:r>
          </a:p>
          <a:p>
            <a:r>
              <a:rPr lang="en-US" sz="2000">
                <a:solidFill>
                  <a:srgbClr val="080808"/>
                </a:solidFill>
              </a:rPr>
              <a:t>Huiting Zheng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2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FD7D-3933-B548-B7AD-BBF994EF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Resampling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E376E8-1F5F-594E-ADC2-B9F6BA2E2683}"/>
              </a:ext>
            </a:extLst>
          </p:cNvPr>
          <p:cNvSpPr/>
          <p:nvPr/>
        </p:nvSpPr>
        <p:spPr>
          <a:xfrm>
            <a:off x="546100" y="1704976"/>
            <a:ext cx="4000500" cy="298291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939432-E6BA-574A-A1BF-CEF1820F88AE}"/>
              </a:ext>
            </a:extLst>
          </p:cNvPr>
          <p:cNvSpPr txBox="1"/>
          <p:nvPr/>
        </p:nvSpPr>
        <p:spPr>
          <a:xfrm>
            <a:off x="1300271" y="2721114"/>
            <a:ext cx="2492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Non-attack comments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102,274 </a:t>
            </a:r>
            <a:r>
              <a:rPr lang="en-US" sz="2000" dirty="0"/>
              <a:t>rows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(102K)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44996B-A76F-8041-B2D7-BB83BC68F599}"/>
              </a:ext>
            </a:extLst>
          </p:cNvPr>
          <p:cNvSpPr/>
          <p:nvPr/>
        </p:nvSpPr>
        <p:spPr>
          <a:xfrm>
            <a:off x="1300271" y="4943476"/>
            <a:ext cx="2273300" cy="175259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88B82A-C52A-DA4D-91AD-03AE5514C991}"/>
              </a:ext>
            </a:extLst>
          </p:cNvPr>
          <p:cNvSpPr txBox="1"/>
          <p:nvPr/>
        </p:nvSpPr>
        <p:spPr>
          <a:xfrm>
            <a:off x="1728832" y="5169436"/>
            <a:ext cx="14161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Attack comments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13,590 </a:t>
            </a:r>
            <a:r>
              <a:rPr lang="en-US" sz="2000" dirty="0"/>
              <a:t>rows (13K)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74C37B7-AD3C-194E-8B22-EDC64BEECF1D}"/>
              </a:ext>
            </a:extLst>
          </p:cNvPr>
          <p:cNvSpPr/>
          <p:nvPr/>
        </p:nvSpPr>
        <p:spPr>
          <a:xfrm>
            <a:off x="4546599" y="2916307"/>
            <a:ext cx="3390900" cy="317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40C4383-423D-EA41-B827-14A6D118B629}"/>
              </a:ext>
            </a:extLst>
          </p:cNvPr>
          <p:cNvSpPr/>
          <p:nvPr/>
        </p:nvSpPr>
        <p:spPr>
          <a:xfrm>
            <a:off x="3594098" y="5659507"/>
            <a:ext cx="4343401" cy="317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9C52DD-E300-4B43-95A5-214D2E229627}"/>
              </a:ext>
            </a:extLst>
          </p:cNvPr>
          <p:cNvSpPr txBox="1"/>
          <p:nvPr/>
        </p:nvSpPr>
        <p:spPr>
          <a:xfrm>
            <a:off x="4778844" y="2269976"/>
            <a:ext cx="3240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drop sample</a:t>
            </a:r>
          </a:p>
          <a:p>
            <a:r>
              <a:rPr lang="en-US" dirty="0"/>
              <a:t>Until sample size reduced to 55K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079C78-562B-FA40-8E7F-172D0B9FC97D}"/>
              </a:ext>
            </a:extLst>
          </p:cNvPr>
          <p:cNvSpPr txBox="1"/>
          <p:nvPr/>
        </p:nvSpPr>
        <p:spPr>
          <a:xfrm>
            <a:off x="4778844" y="4962912"/>
            <a:ext cx="2979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</a:t>
            </a:r>
            <a:r>
              <a:rPr lang="en-US" b="1" dirty="0"/>
              <a:t>SMOTE</a:t>
            </a:r>
            <a:r>
              <a:rPr lang="en-US" dirty="0"/>
              <a:t> to resample </a:t>
            </a:r>
          </a:p>
          <a:p>
            <a:r>
              <a:rPr lang="en-US" dirty="0"/>
              <a:t>Until sample size reached 55K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3DD96D-D716-0544-B25D-0E73A2926CE5}"/>
              </a:ext>
            </a:extLst>
          </p:cNvPr>
          <p:cNvSpPr txBox="1"/>
          <p:nvPr/>
        </p:nvSpPr>
        <p:spPr>
          <a:xfrm>
            <a:off x="3594098" y="6027271"/>
            <a:ext cx="434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dirty="0"/>
              <a:t>ynthetic</a:t>
            </a:r>
            <a:r>
              <a:rPr lang="en-US" b="1" dirty="0"/>
              <a:t> M</a:t>
            </a:r>
            <a:r>
              <a:rPr lang="en-US" dirty="0"/>
              <a:t>inority</a:t>
            </a:r>
            <a:r>
              <a:rPr lang="en-US" b="1" dirty="0"/>
              <a:t> O</a:t>
            </a:r>
            <a:r>
              <a:rPr lang="en-US" dirty="0"/>
              <a:t>versampling</a:t>
            </a:r>
            <a:r>
              <a:rPr lang="en-US" b="1" dirty="0"/>
              <a:t> T</a:t>
            </a:r>
            <a:r>
              <a:rPr lang="en-US" dirty="0"/>
              <a:t>echnique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D15F3E-01D8-2941-BBC7-3E8031B59278}"/>
              </a:ext>
            </a:extLst>
          </p:cNvPr>
          <p:cNvSpPr/>
          <p:nvPr/>
        </p:nvSpPr>
        <p:spPr>
          <a:xfrm>
            <a:off x="8534400" y="2362200"/>
            <a:ext cx="2819400" cy="1682353"/>
          </a:xfrm>
          <a:prstGeom prst="rect">
            <a:avLst/>
          </a:prstGeom>
          <a:noFill/>
          <a:ln w="603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2883C4-489B-E045-87ED-5937758714EF}"/>
              </a:ext>
            </a:extLst>
          </p:cNvPr>
          <p:cNvSpPr/>
          <p:nvPr/>
        </p:nvSpPr>
        <p:spPr>
          <a:xfrm>
            <a:off x="8534400" y="4826000"/>
            <a:ext cx="2819400" cy="1682353"/>
          </a:xfrm>
          <a:prstGeom prst="rect">
            <a:avLst/>
          </a:prstGeom>
          <a:noFill/>
          <a:ln w="60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986616-5808-0743-816A-91F2655EBB55}"/>
              </a:ext>
            </a:extLst>
          </p:cNvPr>
          <p:cNvSpPr txBox="1"/>
          <p:nvPr/>
        </p:nvSpPr>
        <p:spPr>
          <a:xfrm>
            <a:off x="8729771" y="2721114"/>
            <a:ext cx="2492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Non-attack comments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55,000 </a:t>
            </a:r>
            <a:r>
              <a:rPr lang="en-US" sz="2000" dirty="0"/>
              <a:t>rows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E27385-40A7-BA4A-9E8C-0721A55D6978}"/>
              </a:ext>
            </a:extLst>
          </p:cNvPr>
          <p:cNvSpPr txBox="1"/>
          <p:nvPr/>
        </p:nvSpPr>
        <p:spPr>
          <a:xfrm>
            <a:off x="8778134" y="5259081"/>
            <a:ext cx="2395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Attack comments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55,000 </a:t>
            </a:r>
            <a:r>
              <a:rPr lang="en-US" sz="2000" dirty="0"/>
              <a:t>rows</a:t>
            </a:r>
          </a:p>
        </p:txBody>
      </p:sp>
    </p:spTree>
    <p:extLst>
      <p:ext uri="{BB962C8B-B14F-4D97-AF65-F5344CB8AC3E}">
        <p14:creationId xmlns:p14="http://schemas.microsoft.com/office/powerpoint/2010/main" val="3596969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FD7D-3933-B548-B7AD-BBF994EF3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7C35-5490-7645-9E3A-03473D3B2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10905066" cy="47194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DecisionTreeClassifier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(strawman model)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DecisionTreeClassifer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with cleaned 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/>
              <a:t>(BD = Balanced Data)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DecisionTreeClassifier</a:t>
            </a:r>
            <a:r>
              <a:rPr lang="en-US" sz="2000" dirty="0"/>
              <a:t> with BD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MultinomialNB</a:t>
            </a:r>
            <a:r>
              <a:rPr lang="en-US" sz="2000" dirty="0"/>
              <a:t> with BD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RandomForest</a:t>
            </a:r>
            <a:r>
              <a:rPr lang="en-US" sz="2000" dirty="0"/>
              <a:t> with BD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LinearSVC</a:t>
            </a:r>
            <a:r>
              <a:rPr lang="en-US" sz="2000" dirty="0"/>
              <a:t> with BD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RNN (LSTM) with BD (x4)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849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FD7D-3933-B548-B7AD-BBF994EF3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7C35-5490-7645-9E3A-03473D3B2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1260762"/>
            <a:ext cx="4008384" cy="473522"/>
          </a:xfrm>
        </p:spPr>
        <p:txBody>
          <a:bodyPr>
            <a:normAutofit/>
          </a:bodyPr>
          <a:lstStyle/>
          <a:p>
            <a:r>
              <a:rPr lang="en-US" sz="2000" dirty="0"/>
              <a:t>Precision (Macro Average)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B7956A7-E31F-F24F-B341-A1B90A23E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924" y="1665704"/>
            <a:ext cx="7444151" cy="519229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033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FD7D-3933-B548-B7AD-BBF994EF3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7C35-5490-7645-9E3A-03473D3B2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260578"/>
            <a:ext cx="4008384" cy="409663"/>
          </a:xfrm>
        </p:spPr>
        <p:txBody>
          <a:bodyPr>
            <a:normAutofit/>
          </a:bodyPr>
          <a:lstStyle/>
          <a:p>
            <a:r>
              <a:rPr lang="en-US" sz="2000" dirty="0"/>
              <a:t>Recall (Macro Average)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4F2326F-4FFA-6248-91AF-59226AF7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73" y="1779204"/>
            <a:ext cx="9803854" cy="440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99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FD7D-3933-B548-B7AD-BBF994EF3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7C35-5490-7645-9E3A-03473D3B2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234158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F1 (Macro Average)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4A9D542-593B-D541-BEEA-C9B87E17D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037" y="1941093"/>
            <a:ext cx="9589926" cy="459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6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FD7D-3933-B548-B7AD-BBF994EF3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7C35-5490-7645-9E3A-03473D3B2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234158"/>
            <a:ext cx="10575821" cy="436083"/>
          </a:xfrm>
        </p:spPr>
        <p:txBody>
          <a:bodyPr>
            <a:normAutofit/>
          </a:bodyPr>
          <a:lstStyle/>
          <a:p>
            <a:r>
              <a:rPr lang="en-US" sz="2000" dirty="0"/>
              <a:t>Baseline Improvements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zh-CN" altLang="en-US" sz="2000" dirty="0"/>
              <a:t> </a:t>
            </a:r>
            <a:r>
              <a:rPr lang="en-US" altLang="zh-CN" sz="2000" dirty="0"/>
              <a:t>43%</a:t>
            </a:r>
            <a:r>
              <a:rPr lang="zh-CN" altLang="en-US" sz="2000" dirty="0"/>
              <a:t> </a:t>
            </a:r>
            <a:r>
              <a:rPr lang="en-AU" altLang="zh-CN" sz="2000" dirty="0"/>
              <a:t>baseline accuracy </a:t>
            </a:r>
            <a:r>
              <a:rPr lang="en-US" altLang="zh-CN" sz="2000" dirty="0"/>
              <a:t>improvement comparing to Strawman code</a:t>
            </a:r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4AAD913-AEBB-774B-9F6B-A6ED34479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40" y="1599901"/>
            <a:ext cx="7459766" cy="525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0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F12D0-174D-E54B-A16C-274863E5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Best Model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D27A1-BDB3-CF4B-AAA8-A40309C46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 lnSpcReduction="10000"/>
          </a:bodyPr>
          <a:lstStyle/>
          <a:p>
            <a:r>
              <a:rPr lang="en-US" sz="1700" b="1" dirty="0"/>
              <a:t>Feature Extraction</a:t>
            </a:r>
            <a:r>
              <a:rPr lang="en-US" sz="1700" dirty="0"/>
              <a:t> - Bag of words: One hot encoding, Sequence padding</a:t>
            </a:r>
          </a:p>
          <a:p>
            <a:r>
              <a:rPr lang="en-US" sz="1700" b="1" dirty="0"/>
              <a:t>Model Choice </a:t>
            </a:r>
            <a:r>
              <a:rPr lang="en-US" sz="1700" dirty="0"/>
              <a:t>- </a:t>
            </a:r>
            <a:r>
              <a:rPr lang="en-US" sz="1700" dirty="0" err="1"/>
              <a:t>Recurent</a:t>
            </a:r>
            <a:r>
              <a:rPr lang="en-US" sz="1700" dirty="0"/>
              <a:t> Neural Network (LSTM)</a:t>
            </a:r>
          </a:p>
          <a:p>
            <a:r>
              <a:rPr lang="en-US" sz="1700" b="1" dirty="0"/>
              <a:t>Layers</a:t>
            </a:r>
            <a:r>
              <a:rPr lang="en-US" sz="1700" dirty="0"/>
              <a:t> - Embedding(10000, 64), LSTM(64, dropout=0.2, </a:t>
            </a:r>
            <a:r>
              <a:rPr lang="en-US" sz="1700" dirty="0" err="1"/>
              <a:t>recurrent_dropout</a:t>
            </a:r>
            <a:r>
              <a:rPr lang="en-US" sz="1700" dirty="0"/>
              <a:t>=0.2), Dense(1, activation='sigmoid')</a:t>
            </a:r>
          </a:p>
          <a:p>
            <a:r>
              <a:rPr lang="en-US" sz="1700" b="1" dirty="0"/>
              <a:t>Optimizer</a:t>
            </a:r>
            <a:r>
              <a:rPr lang="en-US" sz="1700" dirty="0"/>
              <a:t> - Root Mean Squared Propagation</a:t>
            </a:r>
          </a:p>
          <a:p>
            <a:r>
              <a:rPr lang="en-US" sz="1700" b="1" dirty="0"/>
              <a:t>Epochs</a:t>
            </a:r>
            <a:r>
              <a:rPr lang="en-US" sz="1700" dirty="0"/>
              <a:t> - 8 (retrained in 5 folds)</a:t>
            </a:r>
          </a:p>
          <a:p>
            <a:r>
              <a:rPr lang="en-US" sz="1700" b="1" dirty="0"/>
              <a:t>Batch size </a:t>
            </a:r>
            <a:r>
              <a:rPr lang="en-US" sz="1700" dirty="0"/>
              <a:t>- 128</a:t>
            </a:r>
          </a:p>
          <a:p>
            <a:r>
              <a:rPr lang="en-US" sz="1700" b="1" dirty="0"/>
              <a:t>Validation dropout </a:t>
            </a:r>
            <a:r>
              <a:rPr lang="en-US" sz="1700" dirty="0"/>
              <a:t>- 0.2</a:t>
            </a:r>
          </a:p>
          <a:p>
            <a:r>
              <a:rPr lang="en-US" sz="1700" b="1" dirty="0"/>
              <a:t>Baseline</a:t>
            </a:r>
            <a:r>
              <a:rPr lang="en-US" sz="1700" dirty="0"/>
              <a:t>: 50%</a:t>
            </a:r>
          </a:p>
          <a:p>
            <a:r>
              <a:rPr lang="en-US" sz="1700" b="1" dirty="0"/>
              <a:t>Improvements from baseline</a:t>
            </a:r>
            <a:r>
              <a:rPr lang="en-US" sz="1700" dirty="0"/>
              <a:t>: 46%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7DA596C-B86D-3C46-A6E6-70971C4B7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427233"/>
            <a:ext cx="6253212" cy="307338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0457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FB579E-25E8-4647-9EB0-19D59984C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861" y="465800"/>
            <a:ext cx="7704277" cy="57011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6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56E192-DA96-0142-A88E-A1AF4C4C1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68589-DFBD-1842-B2AB-502F5800E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842935" cy="4393982"/>
          </a:xfrm>
        </p:spPr>
        <p:txBody>
          <a:bodyPr>
            <a:normAutofit/>
          </a:bodyPr>
          <a:lstStyle/>
          <a:p>
            <a:r>
              <a:rPr lang="en-US" sz="2000" dirty="0"/>
              <a:t>Lots of fun</a:t>
            </a:r>
          </a:p>
          <a:p>
            <a:r>
              <a:rPr lang="en-US" sz="2000" dirty="0"/>
              <a:t>The training results / analysis often align with intuitive assumptions</a:t>
            </a:r>
          </a:p>
          <a:p>
            <a:r>
              <a:rPr lang="en-US" sz="2000" dirty="0"/>
              <a:t>High threshold on hardware requirements – 9/10 times Google </a:t>
            </a:r>
            <a:r>
              <a:rPr lang="en-US" sz="2000" dirty="0" err="1"/>
              <a:t>Colab</a:t>
            </a:r>
            <a:r>
              <a:rPr lang="en-US" sz="2000" dirty="0"/>
              <a:t> stops my session in the middle of training</a:t>
            </a:r>
          </a:p>
          <a:p>
            <a:r>
              <a:rPr lang="en-US" sz="2000" dirty="0"/>
              <a:t>Higher than usual requirements on code quality – Very expensive to debug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AC46594F-4A47-4F38-AB10-801B83313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2318" y="1782981"/>
            <a:ext cx="3416214" cy="341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828D04-85B9-5D48-87D4-B68D5B01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Visualization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917EE09-589B-7940-B9D9-6E48A0E9A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355" y="1782981"/>
            <a:ext cx="6999032" cy="4531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F08A71-B0C7-B84D-B33D-3769FBB56A3A}"/>
              </a:ext>
            </a:extLst>
          </p:cNvPr>
          <p:cNvSpPr txBox="1"/>
          <p:nvPr/>
        </p:nvSpPr>
        <p:spPr>
          <a:xfrm>
            <a:off x="7544052" y="1782981"/>
            <a:ext cx="4004479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Percentage of attack comments by year - Chart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518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828D04-85B9-5D48-87D4-B68D5B01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Visualization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00D1BD1-4C16-EA4E-B004-48440B2F8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32" y="1782981"/>
            <a:ext cx="4588483" cy="43618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F08A71-B0C7-B84D-B33D-3769FBB56A3A}"/>
              </a:ext>
            </a:extLst>
          </p:cNvPr>
          <p:cNvSpPr txBox="1"/>
          <p:nvPr/>
        </p:nvSpPr>
        <p:spPr>
          <a:xfrm>
            <a:off x="7544052" y="1782981"/>
            <a:ext cx="4004479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Percentage of attack comments by year – Table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Imbalanced sample size for each year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383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828D04-85B9-5D48-87D4-B68D5B01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Visualization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9D120A3-BE9A-114B-9E06-F741B2053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26" y="1782981"/>
            <a:ext cx="6616377" cy="4102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F08A71-B0C7-B84D-B33D-3769FBB56A3A}"/>
              </a:ext>
            </a:extLst>
          </p:cNvPr>
          <p:cNvSpPr txBox="1"/>
          <p:nvPr/>
        </p:nvSpPr>
        <p:spPr>
          <a:xfrm>
            <a:off x="7544052" y="1782981"/>
            <a:ext cx="4004479" cy="4102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Percentage of attack comments by namespace – Chart &amp; Table</a:t>
            </a:r>
            <a:br>
              <a:rPr lang="en-US" sz="2000" dirty="0"/>
            </a:b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Balanced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Attack comments are more likely to happen in user space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Timeline&#10;&#10;Description automatically generated">
            <a:extLst>
              <a:ext uri="{FF2B5EF4-FFF2-40B4-BE49-F238E27FC236}">
                <a16:creationId xmlns:a16="http://schemas.microsoft.com/office/drawing/2014/main" id="{EC572586-BC86-174A-BA8E-898867783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052" y="2484116"/>
            <a:ext cx="40513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0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828D04-85B9-5D48-87D4-B68D5B01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pic>
        <p:nvPicPr>
          <p:cNvPr id="10" name="Graphic 9" descr="Programmer">
            <a:extLst>
              <a:ext uri="{FF2B5EF4-FFF2-40B4-BE49-F238E27FC236}">
                <a16:creationId xmlns:a16="http://schemas.microsoft.com/office/drawing/2014/main" id="{968BDD7D-91AC-4D31-93F7-9E86D258B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639" y="1609605"/>
            <a:ext cx="4361892" cy="43618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F08A71-B0C7-B84D-B33D-3769FBB56A3A}"/>
              </a:ext>
            </a:extLst>
          </p:cNvPr>
          <p:cNvSpPr txBox="1"/>
          <p:nvPr/>
        </p:nvSpPr>
        <p:spPr>
          <a:xfrm>
            <a:off x="5745114" y="1779204"/>
            <a:ext cx="5706531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Elements to be removed</a:t>
            </a:r>
          </a:p>
          <a:p>
            <a:pPr marL="57150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Web URLs -&gt; www…, or http…</a:t>
            </a:r>
          </a:p>
          <a:p>
            <a:pPr marL="57150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Digits -&gt; Not very relevant to attack contents</a:t>
            </a:r>
          </a:p>
          <a:p>
            <a:pPr marL="57150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Punctuations -&gt; Substitute with space</a:t>
            </a:r>
          </a:p>
          <a:p>
            <a:pPr marL="57150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Convert to lower-case</a:t>
            </a:r>
          </a:p>
          <a:p>
            <a:pPr marL="57150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Substitute continuous multiple space with one space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326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8D04-85B9-5D48-87D4-B68D5B01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K-Fold Cross-Validation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08A71-B0C7-B84D-B33D-3769FBB56A3A}"/>
              </a:ext>
            </a:extLst>
          </p:cNvPr>
          <p:cNvSpPr txBox="1"/>
          <p:nvPr/>
        </p:nvSpPr>
        <p:spPr>
          <a:xfrm>
            <a:off x="643467" y="3203538"/>
            <a:ext cx="10905066" cy="2803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Starting at K-value 5</a:t>
            </a:r>
          </a:p>
          <a:p>
            <a:pPr marL="571500" lvl="1" indent="-3429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/>
              <a:t>110k rows in total</a:t>
            </a:r>
          </a:p>
          <a:p>
            <a:pPr marL="571500" lvl="1" indent="-3429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/>
              <a:t>Original test dataset contains 23000+ samples, with K set to 5, the batch size is 23172, very close to the original test sample size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Can be changed later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178F0B-E9DB-2B46-BEC2-E1C2452B9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60" y="1457471"/>
            <a:ext cx="7509079" cy="153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5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28D04-85B9-5D48-87D4-B68D5B01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Attack comment identification threshold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42ADBD-FE51-6E42-A210-25E5EFA9CBDE}"/>
              </a:ext>
            </a:extLst>
          </p:cNvPr>
          <p:cNvSpPr txBox="1"/>
          <p:nvPr/>
        </p:nvSpPr>
        <p:spPr>
          <a:xfrm>
            <a:off x="2396193" y="2349486"/>
            <a:ext cx="7399613" cy="2159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0/10 to 5/10 </a:t>
            </a:r>
            <a:r>
              <a:rPr lang="en-US" sz="2000" dirty="0"/>
              <a:t>votes for attack comment -&gt; Not an attack comment</a:t>
            </a:r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6/10 to 10/10 </a:t>
            </a:r>
            <a:r>
              <a:rPr lang="en-US" sz="2000" dirty="0"/>
              <a:t>votes for attack comment -&gt; An attack comment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2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28D04-85B9-5D48-87D4-B68D5B01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Feature extraction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42ADBD-FE51-6E42-A210-25E5EFA9CBDE}"/>
              </a:ext>
            </a:extLst>
          </p:cNvPr>
          <p:cNvSpPr txBox="1"/>
          <p:nvPr/>
        </p:nvSpPr>
        <p:spPr>
          <a:xfrm>
            <a:off x="643468" y="1782981"/>
            <a:ext cx="6891188" cy="838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TF-IDF weighted </a:t>
            </a:r>
            <a:r>
              <a:rPr lang="en-US" sz="2000" dirty="0" err="1"/>
              <a:t>CountVectorizer</a:t>
            </a:r>
            <a:r>
              <a:rPr lang="en-US" sz="2000" dirty="0"/>
              <a:t> with 1 to 2 grams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One-hot encoding + Sequence padding + Embedding layer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Word embeddings | Text | TensorFlow">
            <a:extLst>
              <a:ext uri="{FF2B5EF4-FFF2-40B4-BE49-F238E27FC236}">
                <a16:creationId xmlns:a16="http://schemas.microsoft.com/office/drawing/2014/main" id="{B4F4903A-A738-764C-B251-96970196B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8" y="2618984"/>
            <a:ext cx="2993379" cy="244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65C331-A4CA-624A-BCEE-0236B838B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689" y="2618984"/>
            <a:ext cx="4272459" cy="25309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0C09C3-B027-744B-8C5A-57DB664DEF59}"/>
              </a:ext>
            </a:extLst>
          </p:cNvPr>
          <p:cNvSpPr/>
          <p:nvPr/>
        </p:nvSpPr>
        <p:spPr>
          <a:xfrm>
            <a:off x="4928835" y="2949265"/>
            <a:ext cx="3937000" cy="241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425BEF-63A4-F942-B297-BEF190B868C3}"/>
              </a:ext>
            </a:extLst>
          </p:cNvPr>
          <p:cNvSpPr txBox="1"/>
          <p:nvPr/>
        </p:nvSpPr>
        <p:spPr>
          <a:xfrm>
            <a:off x="643467" y="5140267"/>
            <a:ext cx="6891188" cy="1395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Embeddings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Translate large sparse vectors into a lower-dimensional space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Preserve semantic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59218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FD7D-3933-B548-B7AD-BBF994EF3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7C35-5490-7645-9E3A-03473D3B2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10905066" cy="71312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err="1"/>
              <a:t>DecisionTreeClassifier</a:t>
            </a:r>
            <a:r>
              <a:rPr lang="en-US" sz="2000" dirty="0"/>
              <a:t> (strawman model)			</a:t>
            </a:r>
            <a:r>
              <a:rPr lang="en-US" sz="2000" dirty="0" err="1"/>
              <a:t>DecisionTreeClassifer</a:t>
            </a:r>
            <a:r>
              <a:rPr lang="en-US" sz="2000" dirty="0"/>
              <a:t> with cleaned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76493-23CF-9544-9D6E-56E882A4F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520" y="2103363"/>
            <a:ext cx="6018832" cy="2874089"/>
          </a:xfrm>
          <a:prstGeom prst="rect">
            <a:avLst/>
          </a:prstGeom>
          <a:ln w="38100">
            <a:solidFill>
              <a:schemeClr val="accent2"/>
            </a:solidFill>
          </a:ln>
          <a:effectLst>
            <a:softEdge rad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C06D06-8B03-6043-BF26-E79578743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2" y="2103363"/>
            <a:ext cx="5956977" cy="2874088"/>
          </a:xfrm>
          <a:prstGeom prst="rect">
            <a:avLst/>
          </a:prstGeom>
          <a:ln w="31750">
            <a:solidFill>
              <a:schemeClr val="accent2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298F5A6-3C59-1442-96B9-2AC2312E5CDA}"/>
              </a:ext>
            </a:extLst>
          </p:cNvPr>
          <p:cNvSpPr/>
          <p:nvPr/>
        </p:nvSpPr>
        <p:spPr>
          <a:xfrm>
            <a:off x="5008180" y="2721988"/>
            <a:ext cx="900316" cy="58434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84B09D-3E36-4041-A3C3-2D06C1DC9867}"/>
              </a:ext>
            </a:extLst>
          </p:cNvPr>
          <p:cNvSpPr/>
          <p:nvPr/>
        </p:nvSpPr>
        <p:spPr>
          <a:xfrm>
            <a:off x="11193827" y="2721988"/>
            <a:ext cx="900316" cy="58434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5A8A9AE-101A-7541-8FA3-9EE106FB189F}"/>
              </a:ext>
            </a:extLst>
          </p:cNvPr>
          <p:cNvSpPr txBox="1">
            <a:spLocks/>
          </p:cNvSpPr>
          <p:nvPr/>
        </p:nvSpPr>
        <p:spPr>
          <a:xfrm>
            <a:off x="643467" y="5097143"/>
            <a:ext cx="10905066" cy="1521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No improvements after cleaning the data</a:t>
            </a:r>
          </a:p>
          <a:p>
            <a:r>
              <a:rPr lang="en-US" sz="2000" dirty="0"/>
              <a:t>Imbalanced dataset </a:t>
            </a:r>
            <a:r>
              <a:rPr lang="en-AU" sz="2000" dirty="0"/>
              <a:t>-&gt;</a:t>
            </a:r>
            <a:r>
              <a:rPr lang="en-US" sz="2000" dirty="0"/>
              <a:t> Baseline = 102274 / (102274 + 13590) = 0.8827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Baseline improvement: 0.03</a:t>
            </a:r>
          </a:p>
          <a:p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2365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</TotalTime>
  <Words>487</Words>
  <Application>Microsoft Macintosh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Identifying Personal Attacks in Wikipedia Comments</vt:lpstr>
      <vt:lpstr>Data Visualization</vt:lpstr>
      <vt:lpstr>Data Visualization</vt:lpstr>
      <vt:lpstr>Data Visualization</vt:lpstr>
      <vt:lpstr>Data Cleaning</vt:lpstr>
      <vt:lpstr>K-Fold Cross-Validation</vt:lpstr>
      <vt:lpstr>Attack comment identification threshold</vt:lpstr>
      <vt:lpstr>Feature extraction</vt:lpstr>
      <vt:lpstr>Model Training</vt:lpstr>
      <vt:lpstr>Data Resampling</vt:lpstr>
      <vt:lpstr>Model Training</vt:lpstr>
      <vt:lpstr>Model Training</vt:lpstr>
      <vt:lpstr>Model Training</vt:lpstr>
      <vt:lpstr>Model Training</vt:lpstr>
      <vt:lpstr>Model Training</vt:lpstr>
      <vt:lpstr>Best Model Summary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Personal Attacks in Wikipedia Comments</dc:title>
  <dc:creator>Huiting Zheng</dc:creator>
  <cp:lastModifiedBy>Huiting Zheng</cp:lastModifiedBy>
  <cp:revision>3</cp:revision>
  <dcterms:created xsi:type="dcterms:W3CDTF">2021-12-04T03:49:43Z</dcterms:created>
  <dcterms:modified xsi:type="dcterms:W3CDTF">2021-12-05T22:45:00Z</dcterms:modified>
</cp:coreProperties>
</file>