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" id="{FE4FBA0A-D061-46C2-98BE-738FAAE51F39}">
          <p14:sldIdLst>
            <p14:sldId id="256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Supplementry" id="{5EC75C8C-8851-4EC1-83E3-ADCB0283AB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wen Zheng" initials="HZ" lastIdx="1" clrIdx="0">
    <p:extLst>
      <p:ext uri="{19B8F6BF-5375-455C-9EA6-DF929625EA0E}">
        <p15:presenceInfo xmlns:p15="http://schemas.microsoft.com/office/powerpoint/2012/main" userId="S-1-5-21-620321403-24207062-1845911597-8949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2A8B"/>
    <a:srgbClr val="51247A"/>
    <a:srgbClr val="4085C6"/>
    <a:srgbClr val="E62645"/>
    <a:srgbClr val="2EA836"/>
    <a:srgbClr val="EB602B"/>
    <a:srgbClr val="FBB800"/>
    <a:srgbClr val="D9AC6D"/>
    <a:srgbClr val="00A2C7"/>
    <a:srgbClr val="999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837" autoAdjust="0"/>
  </p:normalViewPr>
  <p:slideViewPr>
    <p:cSldViewPr showGuides="1">
      <p:cViewPr varScale="1">
        <p:scale>
          <a:sx n="69" d="100"/>
          <a:sy n="69" d="100"/>
        </p:scale>
        <p:origin x="52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4/12/2019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4/12/2019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E6AE-FCCF-4961-B34A-0EA12B5A93A0}" type="datetime1">
              <a:rPr lang="en-AU" smtClean="0"/>
              <a:t>4/12/2019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547-4A26-4CA1-A07F-FFD200249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2681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3542-4CDB-47BC-B5F8-F865C3BAEBD4}" type="datetimeFigureOut">
              <a:rPr lang="en-AU" smtClean="0"/>
              <a:t>4/12/2019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3811-2B21-4F19-9CCE-FB2E1360C6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64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  <p:sldLayoutId id="2147483799" r:id="rId38"/>
    <p:sldLayoutId id="21474838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qqc.wordpress.com/2015/02/16/should-you-transform-rna-seq-data-log-vst-vo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qqc.wordpress.com/2015/02/16/should-you-transform-rna-seq-data-log-vst-vo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limma" TargetMode="External"/><Relationship Id="rId2" Type="http://schemas.openxmlformats.org/officeDocument/2006/relationships/hyperlink" Target="http://bioconductor.org/packages/edg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conductor.org/packages/baySeq" TargetMode="External"/><Relationship Id="rId5" Type="http://schemas.openxmlformats.org/officeDocument/2006/relationships/hyperlink" Target="http://bioconductor.org/packages/EBSeq" TargetMode="External"/><Relationship Id="rId4" Type="http://schemas.openxmlformats.org/officeDocument/2006/relationships/hyperlink" Target="http://bioconductor.org/packages/D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w9w4gz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08817"/>
            <a:ext cx="10738247" cy="1296144"/>
          </a:xfrm>
        </p:spPr>
        <p:txBody>
          <a:bodyPr/>
          <a:lstStyle/>
          <a:p>
            <a:pPr algn="ctr"/>
            <a:r>
              <a:rPr lang="en-AU" sz="4800" dirty="0" smtClean="0"/>
              <a:t>Gene expression </a:t>
            </a:r>
            <a:r>
              <a:rPr lang="en-AU" sz="4800" smtClean="0"/>
              <a:t>analysis with RNA-</a:t>
            </a:r>
            <a:r>
              <a:rPr lang="en-AU" sz="4800" dirty="0" err="1" smtClean="0"/>
              <a:t>seq</a:t>
            </a:r>
            <a:r>
              <a:rPr lang="en-AU" sz="4800" dirty="0" smtClean="0"/>
              <a:t> using R</a:t>
            </a:r>
            <a:endParaRPr lang="en-AU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20107" y="4005064"/>
            <a:ext cx="7488832" cy="2022134"/>
          </a:xfrm>
        </p:spPr>
        <p:txBody>
          <a:bodyPr>
            <a:normAutofit/>
          </a:bodyPr>
          <a:lstStyle/>
          <a:p>
            <a:r>
              <a:rPr lang="en-AU" sz="2000" dirty="0" smtClean="0"/>
              <a:t>Associate Professor Jessica Mar</a:t>
            </a:r>
          </a:p>
          <a:p>
            <a:r>
              <a:rPr lang="en-AU" sz="2000" dirty="0" smtClean="0"/>
              <a:t>Dr </a:t>
            </a:r>
            <a:r>
              <a:rPr lang="en-AU" sz="2000" dirty="0" err="1" smtClean="0"/>
              <a:t>Atefeh</a:t>
            </a:r>
            <a:r>
              <a:rPr lang="en-AU" sz="2000" dirty="0" smtClean="0"/>
              <a:t> </a:t>
            </a:r>
            <a:r>
              <a:rPr lang="en-AU" sz="2000" dirty="0" err="1" smtClean="0"/>
              <a:t>Taherian</a:t>
            </a:r>
            <a:r>
              <a:rPr lang="en-AU" sz="2000" dirty="0" smtClean="0"/>
              <a:t> </a:t>
            </a:r>
            <a:r>
              <a:rPr lang="en-AU" sz="2000" dirty="0" err="1" smtClean="0"/>
              <a:t>Fard</a:t>
            </a:r>
            <a:endParaRPr lang="en-AU" sz="2000" dirty="0" smtClean="0"/>
          </a:p>
          <a:p>
            <a:r>
              <a:rPr lang="en-AU" sz="2000" dirty="0" smtClean="0"/>
              <a:t>Huiwen Zheng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748378" y="5847749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smtClean="0">
                <a:solidFill>
                  <a:srgbClr val="51247A"/>
                </a:solidFill>
              </a:rPr>
              <a:t>04/12/2019  </a:t>
            </a:r>
            <a:r>
              <a:rPr lang="en-AU" sz="2000" dirty="0" err="1" smtClean="0">
                <a:solidFill>
                  <a:srgbClr val="51247A"/>
                </a:solidFill>
              </a:rPr>
              <a:t>BioInforSummer</a:t>
            </a:r>
            <a:r>
              <a:rPr lang="en-AU" sz="2000" dirty="0" smtClean="0">
                <a:solidFill>
                  <a:srgbClr val="51247A"/>
                </a:solidFill>
              </a:rPr>
              <a:t> </a:t>
            </a:r>
            <a:r>
              <a:rPr lang="en-AU" sz="2000" dirty="0">
                <a:solidFill>
                  <a:srgbClr val="51247A"/>
                </a:solidFill>
              </a:rPr>
              <a:t>2019</a:t>
            </a:r>
          </a:p>
        </p:txBody>
      </p:sp>
      <p:pic>
        <p:nvPicPr>
          <p:cNvPr id="1026" name="Picture 2" descr="“twitter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35" y="4095426"/>
            <a:ext cx="396279" cy="39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“twitter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34" y="4548548"/>
            <a:ext cx="396279" cy="39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“twitter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34" y="5001670"/>
            <a:ext cx="396279" cy="39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49013" y="418769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962A8B"/>
                </a:solidFill>
              </a:rPr>
              <a:t>@</a:t>
            </a:r>
            <a:r>
              <a:rPr lang="en-AU" sz="1400" dirty="0" err="1" smtClean="0">
                <a:solidFill>
                  <a:srgbClr val="962A8B"/>
                </a:solidFill>
              </a:rPr>
              <a:t>jessicacmar</a:t>
            </a:r>
            <a:endParaRPr lang="en-AU" sz="1400" dirty="0">
              <a:solidFill>
                <a:srgbClr val="962A8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9013" y="460310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962A8B"/>
                </a:solidFill>
              </a:rPr>
              <a:t>@</a:t>
            </a:r>
            <a:r>
              <a:rPr lang="en-AU" sz="1400" dirty="0" err="1" smtClean="0">
                <a:solidFill>
                  <a:srgbClr val="962A8B"/>
                </a:solidFill>
              </a:rPr>
              <a:t>AtiFard</a:t>
            </a:r>
            <a:endParaRPr lang="en-AU" sz="1400" dirty="0">
              <a:solidFill>
                <a:srgbClr val="962A8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9013" y="502227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962A8B"/>
                </a:solidFill>
              </a:rPr>
              <a:t>@Huiwen_zh1</a:t>
            </a:r>
            <a:endParaRPr lang="en-AU" sz="1400" dirty="0">
              <a:solidFill>
                <a:srgbClr val="962A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mean-variance </a:t>
            </a:r>
            <a:r>
              <a:rPr lang="en-AU" dirty="0" smtClean="0"/>
              <a:t>dependency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95326" y="1687654"/>
            <a:ext cx="112334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Genes </a:t>
            </a:r>
            <a:r>
              <a:rPr lang="en-AU" sz="2400" dirty="0"/>
              <a:t>with </a:t>
            </a:r>
            <a:r>
              <a:rPr lang="en-AU" sz="2400" dirty="0">
                <a:solidFill>
                  <a:srgbClr val="7030A0"/>
                </a:solidFill>
              </a:rPr>
              <a:t>larger average expression </a:t>
            </a:r>
            <a:r>
              <a:rPr lang="en-AU" sz="2400" dirty="0"/>
              <a:t>have on average </a:t>
            </a:r>
            <a:r>
              <a:rPr lang="en-AU" sz="2400" dirty="0">
                <a:solidFill>
                  <a:srgbClr val="7030A0"/>
                </a:solidFill>
              </a:rPr>
              <a:t>larger observed variances across </a:t>
            </a:r>
            <a:r>
              <a:rPr lang="en-AU" sz="2400" dirty="0" smtClean="0">
                <a:solidFill>
                  <a:srgbClr val="7030A0"/>
                </a:solidFill>
              </a:rPr>
              <a:t>samples</a:t>
            </a:r>
            <a:endParaRPr lang="en-A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It means they </a:t>
            </a:r>
            <a:r>
              <a:rPr lang="en-AU" sz="2400" dirty="0"/>
              <a:t>vary in expression from sample to sample more than other genes with lower average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6376"/>
          <a:stretch/>
        </p:blipFill>
        <p:spPr>
          <a:xfrm>
            <a:off x="1937084" y="3327605"/>
            <a:ext cx="2983832" cy="35303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3834" y="6555925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9061" y="4821121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11" name="Rectangle 10"/>
          <p:cNvSpPr/>
          <p:nvPr/>
        </p:nvSpPr>
        <p:spPr>
          <a:xfrm>
            <a:off x="5967666" y="655592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000" dirty="0">
                <a:hlinkClick r:id="rId3"/>
              </a:rPr>
              <a:t>https://seqqc.wordpress.com/2015/02/16/should-you-transform-rna-seq-data-log-vst-voom/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5539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mean-variance </a:t>
            </a:r>
            <a:r>
              <a:rPr lang="en-AU" dirty="0" smtClean="0"/>
              <a:t>dependency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3429"/>
          <a:stretch/>
        </p:blipFill>
        <p:spPr>
          <a:xfrm>
            <a:off x="1987216" y="2882217"/>
            <a:ext cx="5907505" cy="353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7648" y="6426341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00766" y="6399965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9061" y="4821121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40914" y="4821121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695326" y="1909978"/>
            <a:ext cx="11353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Even log transformation, there are unequal </a:t>
            </a:r>
            <a:r>
              <a:rPr lang="en-AU" sz="2400" dirty="0"/>
              <a:t>variances across samples especially for the lower counts (showing an elevated </a:t>
            </a:r>
            <a:r>
              <a:rPr lang="en-AU" sz="2400" dirty="0" err="1"/>
              <a:t>sd</a:t>
            </a:r>
            <a:r>
              <a:rPr lang="en-AU" sz="2400" dirty="0"/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95474" y="3886200"/>
            <a:ext cx="1" cy="49329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34989" y="655592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000" dirty="0">
                <a:hlinkClick r:id="rId3"/>
              </a:rPr>
              <a:t>https://seqqc.wordpress.com/2015/02/16/should-you-transform-rna-seq-data-log-vst-voom/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9256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mean-variance </a:t>
            </a:r>
            <a:r>
              <a:rPr lang="en-AU" dirty="0" smtClean="0"/>
              <a:t>dependency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3327605"/>
            <a:ext cx="8874042" cy="353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3834" y="6555925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6553074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208166" y="6553074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9061" y="4821121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40914" y="4821121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76020" y="4938913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713310" y="1813090"/>
            <a:ext cx="11353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After Variance Stabilising Transformation (</a:t>
            </a:r>
            <a:r>
              <a:rPr lang="en-AU" sz="2400" dirty="0" err="1" smtClean="0"/>
              <a:t>vst</a:t>
            </a:r>
            <a:r>
              <a:rPr lang="en-AU" sz="2400" dirty="0" smtClean="0"/>
              <a:t>), the </a:t>
            </a:r>
            <a:r>
              <a:rPr lang="en-AU" sz="2400" dirty="0" err="1"/>
              <a:t>sd</a:t>
            </a:r>
            <a:r>
              <a:rPr lang="en-AU" sz="2400" dirty="0"/>
              <a:t> becomes more constant along the whole dynamic range, but there are still unequal for all genes</a:t>
            </a:r>
            <a:r>
              <a:rPr lang="en-A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You want to remove this dependency as much as </a:t>
            </a:r>
            <a:r>
              <a:rPr lang="en-AU" sz="2400" dirty="0" smtClean="0"/>
              <a:t>possible </a:t>
            </a:r>
            <a:r>
              <a:rPr lang="en-AU" sz="2400" b="1" dirty="0" smtClean="0">
                <a:solidFill>
                  <a:srgbClr val="FF0000"/>
                </a:solidFill>
              </a:rPr>
              <a:t>BUT…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mean-variance </a:t>
            </a:r>
            <a:r>
              <a:rPr lang="en-AU" dirty="0" smtClean="0"/>
              <a:t>dependency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3327605"/>
            <a:ext cx="8874042" cy="353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3834" y="6555925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6553074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208166" y="6553074"/>
            <a:ext cx="1359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Rank(mean)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9061" y="4821121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40914" y="4821121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76020" y="4938913"/>
            <a:ext cx="400110" cy="3077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AU" sz="1400" dirty="0" err="1" smtClean="0"/>
              <a:t>sd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697204" y="1381854"/>
            <a:ext cx="113538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 smtClean="0">
                <a:solidFill>
                  <a:srgbClr val="FF0000"/>
                </a:solidFill>
              </a:rPr>
              <a:t>BUT…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We do </a:t>
            </a:r>
            <a:r>
              <a:rPr lang="en-AU" sz="2000" dirty="0"/>
              <a:t>not require or desire that all the genes have </a:t>
            </a:r>
            <a:r>
              <a:rPr lang="en-AU" sz="2000" i="1" dirty="0"/>
              <a:t>exactly</a:t>
            </a:r>
            <a:r>
              <a:rPr lang="en-AU" sz="2000" dirty="0"/>
              <a:t> the same variance after </a:t>
            </a:r>
            <a:r>
              <a:rPr lang="en-AU" sz="2000" dirty="0" smtClean="0"/>
              <a:t>transformation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A</a:t>
            </a:r>
            <a:r>
              <a:rPr lang="en-AU" sz="2000" dirty="0" smtClean="0"/>
              <a:t>fter </a:t>
            </a:r>
            <a:r>
              <a:rPr lang="en-AU" sz="2000" dirty="0"/>
              <a:t>the </a:t>
            </a:r>
            <a:r>
              <a:rPr lang="en-AU" sz="2000" dirty="0" smtClean="0"/>
              <a:t>transformations, some genes with the same </a:t>
            </a:r>
            <a:r>
              <a:rPr lang="en-AU" sz="2000" dirty="0"/>
              <a:t>mean do not have exactly the same standard </a:t>
            </a:r>
            <a:r>
              <a:rPr lang="en-AU" sz="2000" dirty="0" smtClean="0"/>
              <a:t>deviations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Due to the experimental set-up, or biological conditions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These are the genes will </a:t>
            </a:r>
            <a:r>
              <a:rPr lang="en-AU" sz="2000" dirty="0"/>
              <a:t>allow us to cluster samples into interesting </a:t>
            </a:r>
            <a:r>
              <a:rPr lang="en-AU" sz="2000" dirty="0" smtClean="0"/>
              <a:t>groups</a:t>
            </a:r>
            <a:r>
              <a:rPr lang="en-AU" sz="2000" b="1" dirty="0" smtClean="0">
                <a:solidFill>
                  <a:srgbClr val="FF0000"/>
                </a:solidFill>
              </a:rPr>
              <a:t> </a:t>
            </a: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5326" y="2132856"/>
            <a:ext cx="10801350" cy="4031853"/>
          </a:xfrm>
        </p:spPr>
        <p:txBody>
          <a:bodyPr>
            <a:normAutofit/>
          </a:bodyPr>
          <a:lstStyle/>
          <a:p>
            <a:r>
              <a:rPr lang="en-AU" dirty="0"/>
              <a:t>Use </a:t>
            </a:r>
            <a:r>
              <a:rPr lang="en-AU" dirty="0" err="1" smtClean="0"/>
              <a:t>meanSdPlot</a:t>
            </a:r>
            <a:r>
              <a:rPr lang="en-AU" dirty="0" smtClean="0"/>
              <a:t>() from </a:t>
            </a:r>
            <a:r>
              <a:rPr lang="en-AU" dirty="0" err="1" smtClean="0"/>
              <a:t>vsn</a:t>
            </a:r>
            <a:r>
              <a:rPr lang="en-AU" dirty="0" smtClean="0"/>
              <a:t> package to plot the per-gene </a:t>
            </a:r>
            <a:r>
              <a:rPr lang="en-AU" dirty="0"/>
              <a:t>standard </a:t>
            </a:r>
            <a:r>
              <a:rPr lang="en-AU" dirty="0" smtClean="0"/>
              <a:t>deviation </a:t>
            </a:r>
            <a:r>
              <a:rPr lang="en-AU" dirty="0"/>
              <a:t>against the rank of the average </a:t>
            </a:r>
            <a:r>
              <a:rPr lang="en-AU" dirty="0" smtClean="0"/>
              <a:t>expression</a:t>
            </a:r>
          </a:p>
          <a:p>
            <a:endParaRPr lang="en-AU" dirty="0" smtClean="0"/>
          </a:p>
          <a:p>
            <a:r>
              <a:rPr lang="en-AU" dirty="0" smtClean="0"/>
              <a:t>In </a:t>
            </a:r>
            <a:r>
              <a:rPr lang="en-AU" dirty="0"/>
              <a:t>DESeq2 the are two ways to transform data:</a:t>
            </a:r>
          </a:p>
          <a:p>
            <a:pPr lvl="1"/>
            <a:r>
              <a:rPr lang="en-AU" dirty="0"/>
              <a:t>VST (</a:t>
            </a:r>
            <a:r>
              <a:rPr lang="en-AU" dirty="0" err="1"/>
              <a:t>Tibshirani</a:t>
            </a:r>
            <a:r>
              <a:rPr lang="en-AU" dirty="0"/>
              <a:t> 1988; Huber et al. 2003; Anders and Huber 2010)</a:t>
            </a:r>
          </a:p>
          <a:p>
            <a:pPr lvl="1"/>
            <a:r>
              <a:rPr lang="en-AU" dirty="0"/>
              <a:t>Regularized Logarithm (</a:t>
            </a:r>
            <a:r>
              <a:rPr lang="en-AU" dirty="0" err="1"/>
              <a:t>rlog</a:t>
            </a:r>
            <a:r>
              <a:rPr lang="en-AU" dirty="0"/>
              <a:t> ) (Love, Huber, and Anders 2014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Both use </a:t>
            </a:r>
            <a:r>
              <a:rPr lang="en-AU" dirty="0"/>
              <a:t>the </a:t>
            </a:r>
            <a:r>
              <a:rPr lang="en-AU" i="1" dirty="0">
                <a:solidFill>
                  <a:srgbClr val="00B050"/>
                </a:solidFill>
              </a:rPr>
              <a:t>experiment-wide trend of variance over mean</a:t>
            </a:r>
            <a:r>
              <a:rPr lang="en-AU" dirty="0"/>
              <a:t>, in order to transform the data to remove the experiment-wide trend.</a:t>
            </a:r>
          </a:p>
          <a:p>
            <a:endParaRPr lang="en-AU" dirty="0"/>
          </a:p>
          <a:p>
            <a:r>
              <a:rPr lang="en-AU" dirty="0" smtClean="0"/>
              <a:t>But which one to choose from?</a:t>
            </a:r>
          </a:p>
          <a:p>
            <a:pPr lvl="1"/>
            <a:r>
              <a:rPr lang="en-AU" dirty="0" smtClean="0"/>
              <a:t>Depending on the application </a:t>
            </a:r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Transformation in DESeq2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24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 smtClean="0"/>
              <a:t>Loading </a:t>
            </a:r>
            <a:r>
              <a:rPr lang="en-AU" dirty="0"/>
              <a:t>gene expression data into the R </a:t>
            </a:r>
            <a:r>
              <a:rPr lang="en-AU" dirty="0" smtClean="0"/>
              <a:t>environment</a:t>
            </a:r>
          </a:p>
          <a:p>
            <a:r>
              <a:rPr lang="en-AU" dirty="0" smtClean="0"/>
              <a:t>Identifying </a:t>
            </a:r>
            <a:r>
              <a:rPr lang="en-AU" dirty="0"/>
              <a:t>and filtering lowly expressed </a:t>
            </a:r>
            <a:r>
              <a:rPr lang="en-AU" dirty="0" smtClean="0"/>
              <a:t>genes</a:t>
            </a:r>
          </a:p>
          <a:p>
            <a:r>
              <a:rPr lang="en-AU" dirty="0" smtClean="0"/>
              <a:t>Differential </a:t>
            </a:r>
            <a:r>
              <a:rPr lang="en-AU" dirty="0"/>
              <a:t>expression </a:t>
            </a:r>
            <a:r>
              <a:rPr lang="en-AU" dirty="0" smtClean="0"/>
              <a:t>analysis using DESeq2</a:t>
            </a:r>
          </a:p>
          <a:p>
            <a:pPr lvl="1"/>
            <a:r>
              <a:rPr lang="en-AU" dirty="0"/>
              <a:t>O</a:t>
            </a:r>
            <a:r>
              <a:rPr lang="en-AU" dirty="0" smtClean="0"/>
              <a:t>ther Bioconductor </a:t>
            </a:r>
            <a:r>
              <a:rPr lang="en-AU" dirty="0"/>
              <a:t>packages with similar aims are </a:t>
            </a:r>
            <a:r>
              <a:rPr lang="en-AU" dirty="0" err="1">
                <a:hlinkClick r:id="rId2"/>
              </a:rPr>
              <a:t>edgeR</a:t>
            </a:r>
            <a:r>
              <a:rPr lang="en-AU" dirty="0"/>
              <a:t>, </a:t>
            </a:r>
            <a:r>
              <a:rPr lang="en-AU" dirty="0" err="1">
                <a:hlinkClick r:id="rId3"/>
              </a:rPr>
              <a:t>limma</a:t>
            </a:r>
            <a:r>
              <a:rPr lang="en-AU" dirty="0"/>
              <a:t>, </a:t>
            </a:r>
            <a:r>
              <a:rPr lang="en-AU" dirty="0">
                <a:hlinkClick r:id="rId4"/>
              </a:rPr>
              <a:t>DSS</a:t>
            </a:r>
            <a:r>
              <a:rPr lang="en-AU" dirty="0"/>
              <a:t>, </a:t>
            </a:r>
            <a:r>
              <a:rPr lang="en-AU" dirty="0" err="1">
                <a:hlinkClick r:id="rId5"/>
              </a:rPr>
              <a:t>EBSeq</a:t>
            </a:r>
            <a:r>
              <a:rPr lang="en-AU" dirty="0"/>
              <a:t>, and </a:t>
            </a:r>
            <a:r>
              <a:rPr lang="en-AU" dirty="0" err="1" smtClean="0">
                <a:hlinkClick r:id="rId6"/>
              </a:rPr>
              <a:t>baySeq</a:t>
            </a:r>
            <a:endParaRPr lang="en-AU" dirty="0" smtClean="0"/>
          </a:p>
          <a:p>
            <a:r>
              <a:rPr lang="en-AU" dirty="0" smtClean="0"/>
              <a:t>Normalisation</a:t>
            </a:r>
            <a:endParaRPr lang="en-AU" dirty="0"/>
          </a:p>
          <a:p>
            <a:r>
              <a:rPr lang="en-AU" dirty="0" smtClean="0"/>
              <a:t>Principal </a:t>
            </a:r>
            <a:r>
              <a:rPr lang="en-AU" dirty="0"/>
              <a:t>Component Analysis (</a:t>
            </a:r>
            <a:r>
              <a:rPr lang="en-AU" dirty="0" smtClean="0"/>
              <a:t>PCA)</a:t>
            </a:r>
          </a:p>
          <a:p>
            <a:r>
              <a:rPr lang="en-AU" dirty="0" smtClean="0"/>
              <a:t>Visualisation</a:t>
            </a:r>
            <a:endParaRPr lang="en-AU" dirty="0"/>
          </a:p>
          <a:p>
            <a:r>
              <a:rPr lang="en-AU" dirty="0" smtClean="0"/>
              <a:t>Pathway </a:t>
            </a:r>
            <a:r>
              <a:rPr lang="en-AU" dirty="0"/>
              <a:t>over-representation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AU" dirty="0"/>
              <a:t>In this workshop:</a:t>
            </a:r>
          </a:p>
        </p:txBody>
      </p:sp>
    </p:spTree>
    <p:extLst>
      <p:ext uri="{BB962C8B-B14F-4D97-AF65-F5344CB8AC3E}">
        <p14:creationId xmlns:p14="http://schemas.microsoft.com/office/powerpoint/2010/main" val="37965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6751" y="1821407"/>
            <a:ext cx="10801350" cy="4031853"/>
          </a:xfrm>
        </p:spPr>
        <p:txBody>
          <a:bodyPr/>
          <a:lstStyle/>
          <a:p>
            <a:r>
              <a:rPr lang="en-AU" dirty="0" smtClean="0"/>
              <a:t>Bioconductor package</a:t>
            </a:r>
          </a:p>
          <a:p>
            <a:r>
              <a:rPr lang="en-AU" dirty="0" smtClean="0"/>
              <a:t>Provides methods to test for differential expression based on the negative binomial distribution</a:t>
            </a:r>
          </a:p>
          <a:p>
            <a:r>
              <a:rPr lang="en-AU" dirty="0" smtClean="0"/>
              <a:t>Input: A matrix of integer values  e.g. count data (un-normalised)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DESeq2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12219"/>
              </p:ext>
            </p:extLst>
          </p:nvPr>
        </p:nvGraphicFramePr>
        <p:xfrm>
          <a:off x="1775520" y="3264679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55345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80651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0600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2184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7312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Genes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Sample1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Sample2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Sample3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Sample4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Gene1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0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Gene2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145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4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Gene3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7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Genex</a:t>
                      </a:r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8703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135560" y="4437112"/>
            <a:ext cx="3516089" cy="1627636"/>
            <a:chOff x="2161899" y="5007429"/>
            <a:chExt cx="3516089" cy="1627636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2161899" y="5988734"/>
              <a:ext cx="3516089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The number of reads that has been assigned to gene 3 in sample 1 </a:t>
              </a:r>
              <a:endParaRPr lang="en-AU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22469" y="5007429"/>
              <a:ext cx="452845" cy="2612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09257" y="5268686"/>
              <a:ext cx="113212" cy="72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8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a project in R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0" y="1571105"/>
            <a:ext cx="11374860" cy="46879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1490" y="1662695"/>
            <a:ext cx="2016000" cy="5454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2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a project in R (cont.)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6" y="1620774"/>
            <a:ext cx="10058400" cy="47234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1370" y="3672178"/>
            <a:ext cx="3610947" cy="68521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10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a project </a:t>
            </a:r>
            <a:r>
              <a:rPr lang="en-AU" dirty="0"/>
              <a:t>in R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1" y="1626179"/>
            <a:ext cx="10058400" cy="46617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6482" y="3797559"/>
            <a:ext cx="2603240" cy="88640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32852" y="5542383"/>
            <a:ext cx="33590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a project </a:t>
            </a:r>
            <a:r>
              <a:rPr lang="en-AU" dirty="0"/>
              <a:t>in R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170"/>
            <a:ext cx="11189144" cy="48486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59828" y="4562669"/>
            <a:ext cx="2799184" cy="10823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35489" y="4301412"/>
            <a:ext cx="33590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 the data from the following link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9416" y="1953781"/>
            <a:ext cx="10801350" cy="2123291"/>
          </a:xfrm>
        </p:spPr>
        <p:txBody>
          <a:bodyPr>
            <a:normAutofit/>
          </a:bodyPr>
          <a:lstStyle/>
          <a:p>
            <a:r>
              <a:rPr lang="en-AU" sz="6600" u="sng" dirty="0">
                <a:hlinkClick r:id="rId2"/>
              </a:rPr>
              <a:t>http://tiny.cc/w9w4gz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19927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0338" y="1988840"/>
            <a:ext cx="10801350" cy="4031853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 smtClean="0"/>
              <a:t>1) The presence of extreme values</a:t>
            </a:r>
          </a:p>
          <a:p>
            <a:pPr marL="0" indent="0">
              <a:buNone/>
            </a:pPr>
            <a:r>
              <a:rPr lang="en-AU" sz="2400" dirty="0" smtClean="0"/>
              <a:t>2) The mean-variance dependency (aka heteroscedasticity)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Some packages like </a:t>
            </a:r>
            <a:r>
              <a:rPr lang="en-AU" dirty="0" err="1" smtClean="0">
                <a:solidFill>
                  <a:srgbClr val="00B050"/>
                </a:solidFill>
              </a:rPr>
              <a:t>EdgeR</a:t>
            </a:r>
            <a:r>
              <a:rPr lang="en-AU" dirty="0" smtClean="0">
                <a:solidFill>
                  <a:srgbClr val="00B050"/>
                </a:solidFill>
              </a:rPr>
              <a:t> or DESeq2 take raw counts</a:t>
            </a:r>
            <a:r>
              <a:rPr lang="en-AU" dirty="0" smtClean="0"/>
              <a:t>/ (un-normalised data) as an input to perform DE analysis, </a:t>
            </a:r>
            <a:r>
              <a:rPr lang="en-AU" dirty="0" smtClean="0">
                <a:solidFill>
                  <a:srgbClr val="00B050"/>
                </a:solidFill>
              </a:rPr>
              <a:t>taking care of these properties internally</a:t>
            </a:r>
            <a:r>
              <a:rPr lang="en-AU" dirty="0" smtClean="0"/>
              <a:t>!</a:t>
            </a:r>
          </a:p>
          <a:p>
            <a:endParaRPr lang="en-AU" dirty="0" smtClean="0"/>
          </a:p>
          <a:p>
            <a:r>
              <a:rPr lang="en-AU" dirty="0" smtClean="0"/>
              <a:t>You should consider </a:t>
            </a:r>
            <a:r>
              <a:rPr lang="en-AU" dirty="0" smtClean="0">
                <a:solidFill>
                  <a:srgbClr val="00B050"/>
                </a:solidFill>
              </a:rPr>
              <a:t>transforming </a:t>
            </a:r>
            <a:r>
              <a:rPr lang="en-AU" dirty="0" smtClean="0"/>
              <a:t>your </a:t>
            </a:r>
            <a:r>
              <a:rPr lang="en-AU" dirty="0" smtClean="0">
                <a:solidFill>
                  <a:srgbClr val="00B050"/>
                </a:solidFill>
              </a:rPr>
              <a:t>RNA-</a:t>
            </a:r>
            <a:r>
              <a:rPr lang="en-AU" dirty="0" err="1" smtClean="0">
                <a:solidFill>
                  <a:srgbClr val="00B050"/>
                </a:solidFill>
              </a:rPr>
              <a:t>seq</a:t>
            </a:r>
            <a:r>
              <a:rPr lang="en-AU" dirty="0" smtClean="0">
                <a:solidFill>
                  <a:srgbClr val="00B050"/>
                </a:solidFill>
              </a:rPr>
              <a:t> data for downstream analysis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50"/>
                </a:solidFill>
              </a:rPr>
              <a:t>visualisation purposes</a:t>
            </a:r>
            <a:r>
              <a:rPr lang="en-AU" dirty="0" smtClean="0"/>
              <a:t>. 	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consider while working with RNA-</a:t>
            </a:r>
            <a:r>
              <a:rPr lang="en-AU" dirty="0" err="1" smtClean="0"/>
              <a:t>seq</a:t>
            </a:r>
            <a:r>
              <a:rPr lang="en-AU" dirty="0" smtClean="0"/>
              <a:t>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09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</TotalTime>
  <Words>432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University of Queensland</vt:lpstr>
      <vt:lpstr>Gene expression analysis with RNA-seq using R</vt:lpstr>
      <vt:lpstr>In this workshop:</vt:lpstr>
      <vt:lpstr>DESeq2</vt:lpstr>
      <vt:lpstr>Create a project in R</vt:lpstr>
      <vt:lpstr>Create a project in R (cont.)</vt:lpstr>
      <vt:lpstr>Create a project in R (cont.)</vt:lpstr>
      <vt:lpstr>Create a project in R (cont.)</vt:lpstr>
      <vt:lpstr>Download the data from the following link </vt:lpstr>
      <vt:lpstr>Things to consider while working with RNA-seq data</vt:lpstr>
      <vt:lpstr>The mean-variance dependency</vt:lpstr>
      <vt:lpstr>The mean-variance dependency</vt:lpstr>
      <vt:lpstr>The mean-variance dependency</vt:lpstr>
      <vt:lpstr>The mean-variance dependency</vt:lpstr>
      <vt:lpstr>Transformation in DESeq2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Huiwen Zheng</cp:lastModifiedBy>
  <cp:revision>179</cp:revision>
  <dcterms:created xsi:type="dcterms:W3CDTF">2018-09-28T01:38:30Z</dcterms:created>
  <dcterms:modified xsi:type="dcterms:W3CDTF">2019-12-04T06:20:14Z</dcterms:modified>
</cp:coreProperties>
</file>