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144000" cx="16256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4935B0-D7C1-4820-89CC-E610E1474DD2}">
  <a:tblStyle styleId="{D14935B0-D7C1-4820-89CC-E610E1474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lips.animatron.com/693b6b4c865ed7d0344d6ab4276b7d59?w=758&amp;h=240&amp;t=0&amp;r=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lancearlaus.com/akka/streams/scala/2015/05/27/Akka-Streams-Balancing-Buffer/" TargetMode="External"/><Relationship Id="rId3" Type="http://schemas.openxmlformats.org/officeDocument/2006/relationships/hyperlink" Target="http://clips.animatron.com/693b6b4c865ed7d0344d6ab4276b7d59?w=758&amp;h=240&amp;t=0&amp;r=1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olinbreck.com/content/images/2017/11/mapAsync-vs-mapAsyncUnordered-1.pn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dc3d4d7f_1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dc3d4d7f_1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dc3d4d7f_1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dc3d4d7f_1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dc3d4d7f_1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dc3d4d7f_1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dc3d4d7f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dc3d4d7f_1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dc3d4d7f_1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dc3d4d7f_1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http://clips.animatron.com/693b6b4c865ed7d0344d6ab4276b7d59?w=758&amp;h=240&amp;t=0&amp;r=1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dc3d4d7f_1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dc3d4d7f_1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http://blog.lancearlaus.com/akka/streams/scala/2015/05/27/Akka-Streams-Balancing-Buffer/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http://clips.animatron.com/693b6b4c865ed7d0344d6ab4276b7d59?w=758&amp;h=240&amp;t=0&amp;r=1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乘法的时候：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-10, -1000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-9, -900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-8, -800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-7, -700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-6, -600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-5, -500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-4, -400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-3, -300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-2, -200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-1, -100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0, 0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1, 100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2, 200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3, 300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4, 400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5, 500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6, 600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7, 700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8, 800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9, 900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10, 1000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除法的时候：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-10, -10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-9, -11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-8, -12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-7, -14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-6, -16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-5, -20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-4, -25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-3, -33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-2, -50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-1, -100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（卡住，死锁）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dc3d4d7f_1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dc3d4d7f_1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dc3d4d7f_1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dc3d4d7f_1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绿色和橙色是两条线程的工作状态。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列代表时间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行代表作业，有 7 个作业，分别需要 1、2、7、1、1、2、1 份时间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</a:rPr>
              <a:t>OR：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https://blog.colinbreck.com/content/images/2017/11/mapAsync-vs-mapAsyncUnordered-1.png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dc3d4d7f_1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5dc3d4d7f_1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dc3d4d7f_1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dc3d4d7f_1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a52a35a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4a52a35a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dc3d4d7f_1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dc3d4d7f_1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dc3d4d7f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dc3d4d7f_1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dc3d4d7f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dc3d4d7f_1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dc3d4d7f_1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dc3d4d7f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dc3d4d7f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dc3d4d7f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dc3d4d7f_1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dc3d4d7f_1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c9b1c42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c9b1c42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5dc3d4d7f_1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5dc3d4d7f_1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57650" y="1793900"/>
            <a:ext cx="151872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>
            <a:lvl1pPr indent="-431800" lvl="0" marL="4572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>
                <a:solidFill>
                  <a:srgbClr val="FFFFFF"/>
                </a:solidFill>
              </a:defRPr>
            </a:lvl1pPr>
            <a:lvl2pPr indent="-431800" lvl="1" marL="9144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○"/>
              <a:defRPr>
                <a:solidFill>
                  <a:srgbClr val="FFFFFF"/>
                </a:solidFill>
              </a:defRPr>
            </a:lvl2pPr>
            <a:lvl3pPr indent="-431800" lvl="2" marL="13716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■"/>
              <a:defRPr>
                <a:solidFill>
                  <a:srgbClr val="FFFFFF"/>
                </a:solidFill>
              </a:defRPr>
            </a:lvl3pPr>
            <a:lvl4pPr indent="-431800" lvl="3" marL="18288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>
                <a:solidFill>
                  <a:srgbClr val="FFFFFF"/>
                </a:solidFill>
              </a:defRPr>
            </a:lvl4pPr>
            <a:lvl5pPr indent="-431800" lvl="4" marL="22860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○"/>
              <a:defRPr>
                <a:solidFill>
                  <a:srgbClr val="FFFFFF"/>
                </a:solidFill>
              </a:defRPr>
            </a:lvl5pPr>
            <a:lvl6pPr indent="-431800" lvl="5" marL="27432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6pPr>
            <a:lvl7pPr indent="-431800" lvl="6" marL="32004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7pPr>
            <a:lvl8pPr indent="-431800" lvl="7" marL="36576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8pPr>
            <a:lvl9pPr indent="-431800" lvl="8" marL="411480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" showMasterSp="0">
  <p:cSld name="White Blank 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1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72" name="Google Shape;72;p11"/>
          <p:cNvSpPr txBox="1"/>
          <p:nvPr/>
        </p:nvSpPr>
        <p:spPr>
          <a:xfrm>
            <a:off x="2029964" y="8544083"/>
            <a:ext cx="2494992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410734" y="8465877"/>
            <a:ext cx="334217" cy="334217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5493616" y="8544083"/>
            <a:ext cx="189485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" showMasterSp="0">
  <p:cSld name="White Blank 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15410734" y="8465877"/>
            <a:ext cx="334215" cy="334215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5448813" y="8526534"/>
            <a:ext cx="258059" cy="21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2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pic>
        <p:nvPicPr>
          <p:cNvPr descr="Image"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2029964" y="8557389"/>
            <a:ext cx="3128191" cy="14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83" name="Google Shape;83;p12"/>
          <p:cNvSpPr txBox="1"/>
          <p:nvPr/>
        </p:nvSpPr>
        <p:spPr>
          <a:xfrm>
            <a:off x="2029964" y="8544083"/>
            <a:ext cx="2494992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15410734" y="8465877"/>
            <a:ext cx="334215" cy="334215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 Light" showMasterSp="0">
  <p:cSld name="9_Blank Light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6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015" y="8446237"/>
            <a:ext cx="605179" cy="2425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263273" y="8524651"/>
            <a:ext cx="1984177" cy="13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570015" y="8098311"/>
            <a:ext cx="15104503" cy="1"/>
          </a:xfrm>
          <a:prstGeom prst="straightConnector1">
            <a:avLst/>
          </a:prstGeom>
          <a:noFill/>
          <a:ln cap="flat" cmpd="sng" w="9525">
            <a:solidFill>
              <a:srgbClr val="AEB6BC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15360077" y="8456953"/>
            <a:ext cx="296879" cy="296878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3200"/>
              <a:buFont typeface="Arial"/>
              <a:buNone/>
            </a:pPr>
            <a:r>
              <a:t/>
            </a:r>
            <a:endParaRPr b="0" i="0" sz="132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5441869" y="8550216"/>
            <a:ext cx="153963" cy="15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Chapter No Description" showMasterSp="0">
  <p:cSld name="Dark Chapter No Descri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508000" y="8125011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0;p3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Tubi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proprietary </a:t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5410734" y="8465877"/>
            <a:ext cx="334200" cy="334200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>
            <a:lvl1pPr indent="-431800" lvl="0" marL="4572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>
                <a:solidFill>
                  <a:srgbClr val="FFFFFF"/>
                </a:solidFill>
              </a:defRPr>
            </a:lvl1pPr>
            <a:lvl2pPr indent="-431800" lvl="1" marL="9144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○"/>
              <a:defRPr>
                <a:solidFill>
                  <a:srgbClr val="FFFFFF"/>
                </a:solidFill>
              </a:defRPr>
            </a:lvl2pPr>
            <a:lvl3pPr indent="-431800" lvl="2" marL="13716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■"/>
              <a:defRPr>
                <a:solidFill>
                  <a:srgbClr val="FFFFFF"/>
                </a:solidFill>
              </a:defRPr>
            </a:lvl3pPr>
            <a:lvl4pPr indent="-431800" lvl="3" marL="18288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>
                <a:solidFill>
                  <a:srgbClr val="FFFFFF"/>
                </a:solidFill>
              </a:defRPr>
            </a:lvl4pPr>
            <a:lvl5pPr indent="-431800" lvl="4" marL="22860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○"/>
              <a:defRPr>
                <a:solidFill>
                  <a:srgbClr val="FFFFFF"/>
                </a:solidFill>
              </a:defRPr>
            </a:lvl5pPr>
            <a:lvl6pPr indent="-431800" lvl="5" marL="27432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6pPr>
            <a:lvl7pPr indent="-431800" lvl="6" marL="32004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7pPr>
            <a:lvl8pPr indent="-431800" lvl="7" marL="36576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8pPr>
            <a:lvl9pPr indent="-431800" lvl="8" marL="4114800" rtl="0">
              <a:spcBef>
                <a:spcPts val="2800"/>
              </a:spcBef>
              <a:spcAft>
                <a:spcPts val="0"/>
              </a:spcAft>
              <a:buClr>
                <a:srgbClr val="FFFFFF"/>
              </a:buClr>
              <a:buSzPts val="32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Light" showMasterSp="0">
  <p:cSld name="4_Blank Light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6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015" y="8446237"/>
            <a:ext cx="605179" cy="24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2263273" y="8524651"/>
            <a:ext cx="1984177" cy="13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570015" y="8098311"/>
            <a:ext cx="15104503" cy="1"/>
          </a:xfrm>
          <a:prstGeom prst="straightConnector1">
            <a:avLst/>
          </a:prstGeom>
          <a:noFill/>
          <a:ln cap="flat" cmpd="sng" w="9525">
            <a:solidFill>
              <a:srgbClr val="AEB6BC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" name="Google Shape;30;p4"/>
          <p:cNvSpPr/>
          <p:nvPr/>
        </p:nvSpPr>
        <p:spPr>
          <a:xfrm>
            <a:off x="-1" y="-1"/>
            <a:ext cx="16256100" cy="9144000"/>
          </a:xfrm>
          <a:prstGeom prst="rect">
            <a:avLst/>
          </a:prstGeom>
          <a:solidFill>
            <a:srgbClr val="EFF0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5441869" y="8550216"/>
            <a:ext cx="153963" cy="15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015" y="8446237"/>
            <a:ext cx="605179" cy="2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- content" showMasterSp="0">
  <p:cSld name="Dark -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508000" y="8125011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35" name="Google Shape;35;p5"/>
          <p:cNvSpPr/>
          <p:nvPr/>
        </p:nvSpPr>
        <p:spPr>
          <a:xfrm>
            <a:off x="15410734" y="8465877"/>
            <a:ext cx="334217" cy="334217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Tubi, proprietary</a:t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5493616" y="8544083"/>
            <a:ext cx="189485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- dark" showMasterSp="0">
  <p:cSld name="Chapter -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508000" y="8125011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pic>
        <p:nvPicPr>
          <p:cNvPr descr="Image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Tubi, proprietary</a:t>
            </a:r>
            <a:endParaRPr sz="1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5493616" y="8544083"/>
            <a:ext cx="189485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lank" showMasterSp="0">
  <p:cSld name="White Blank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46" name="Google Shape;46;p7"/>
          <p:cNvSpPr/>
          <p:nvPr/>
        </p:nvSpPr>
        <p:spPr>
          <a:xfrm>
            <a:off x="15410734" y="8465877"/>
            <a:ext cx="334217" cy="334217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6BC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AEB6BC"/>
                </a:solidFill>
                <a:latin typeface="Arial"/>
                <a:ea typeface="Arial"/>
                <a:cs typeface="Arial"/>
                <a:sym typeface="Arial"/>
              </a:rPr>
              <a:t>© Tubi, proprietary </a:t>
            </a:r>
            <a:endParaRPr sz="1000">
              <a:solidFill>
                <a:srgbClr val="AEB6BC"/>
              </a:solidFill>
            </a:endParaRPr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5493616" y="8544083"/>
            <a:ext cx="189485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Cover" showMasterSp="0">
  <p:cSld name="Dark Cov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8"/>
          <p:cNvCxnSpPr/>
          <p:nvPr/>
        </p:nvCxnSpPr>
        <p:spPr>
          <a:xfrm>
            <a:off x="508000" y="8125011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52" name="Google Shape;52;p8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02026"/>
                </a:solidFill>
                <a:latin typeface="Arial"/>
                <a:ea typeface="Arial"/>
                <a:cs typeface="Arial"/>
                <a:sym typeface="Arial"/>
              </a:rPr>
              <a:t>© Tubi, proprietary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383526" y="8319012"/>
            <a:ext cx="2004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075" lIns="20075" spcFirstLastPara="1" rIns="20075" wrap="square" tIns="200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000"/>
              <a:buFont typeface="Arial"/>
              <a:buNone/>
              <a:defRPr sz="10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White Blank" showMasterSp="0">
  <p:cSld name="2_White 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5410734" y="8465877"/>
            <a:ext cx="334215" cy="334215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5448813" y="8526534"/>
            <a:ext cx="258059" cy="21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pic>
        <p:nvPicPr>
          <p:cNvPr descr="Image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3"/>
            <a:ext cx="492169" cy="2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06476" y="1481327"/>
            <a:ext cx="15243048" cy="4012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Arial"/>
              <a:buNone/>
              <a:defRPr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Arial"/>
              <a:buNone/>
              <a:defRPr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Arial"/>
              <a:buNone/>
              <a:defRPr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Arial"/>
              <a:buNone/>
              <a:defRPr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Arial"/>
              <a:buNone/>
              <a:defRPr sz="3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666666"/>
              </a:buClr>
              <a:buSzPts val="3600"/>
              <a:buChar char="•"/>
              <a:defRPr sz="3600">
                <a:solidFill>
                  <a:srgbClr val="666666"/>
                </a:solidFill>
              </a:defRPr>
            </a:lvl6pPr>
            <a:lvl7pPr indent="-457200" lvl="6" marL="3200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666666"/>
              </a:buClr>
              <a:buSzPts val="3600"/>
              <a:buChar char="•"/>
              <a:defRPr sz="3600">
                <a:solidFill>
                  <a:srgbClr val="666666"/>
                </a:solidFill>
              </a:defRPr>
            </a:lvl7pPr>
            <a:lvl8pPr indent="-457200" lvl="7" marL="3657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666666"/>
              </a:buClr>
              <a:buSzPts val="3600"/>
              <a:buChar char="•"/>
              <a:defRPr sz="3600">
                <a:solidFill>
                  <a:srgbClr val="666666"/>
                </a:solidFill>
              </a:defRPr>
            </a:lvl8pPr>
            <a:lvl9pPr indent="-457200" lvl="8" marL="4114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666666"/>
              </a:buClr>
              <a:buSzPts val="3600"/>
              <a:buChar char="•"/>
              <a:defRPr sz="36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507998" y="713777"/>
            <a:ext cx="15240003" cy="615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Arial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/>
        </p:nvSpPr>
        <p:spPr>
          <a:xfrm>
            <a:off x="1394964" y="8569484"/>
            <a:ext cx="2081277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6BC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AEB6BC"/>
                </a:solidFill>
                <a:latin typeface="Arial"/>
                <a:ea typeface="Arial"/>
                <a:cs typeface="Arial"/>
                <a:sym typeface="Arial"/>
              </a:rPr>
              <a:t>© Tubi, proprietary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w/ Top Description" showMasterSp="0">
  <p:cSld name="White w/ Top Description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1736" y="1028955"/>
            <a:ext cx="4839209" cy="467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62E"/>
              </a:buClr>
              <a:buSzPts val="4000"/>
              <a:buFont typeface="Arial"/>
              <a:buNone/>
              <a:defRPr sz="4000">
                <a:solidFill>
                  <a:srgbClr val="2726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10"/>
          <p:cNvCxnSpPr/>
          <p:nvPr/>
        </p:nvCxnSpPr>
        <p:spPr>
          <a:xfrm>
            <a:off x="508000" y="8125122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4705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65" name="Google Shape;65;p10"/>
          <p:cNvSpPr txBox="1"/>
          <p:nvPr/>
        </p:nvSpPr>
        <p:spPr>
          <a:xfrm>
            <a:off x="2029964" y="8573520"/>
            <a:ext cx="2494992" cy="14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15410734" y="8465877"/>
            <a:ext cx="334211" cy="334211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8515565"/>
            <a:ext cx="492169" cy="2094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5463006" y="8553429"/>
            <a:ext cx="229668" cy="184507"/>
          </a:xfrm>
          <a:prstGeom prst="rect">
            <a:avLst/>
          </a:prstGeom>
          <a:noFill/>
          <a:ln>
            <a:noFill/>
          </a:ln>
        </p:spPr>
        <p:txBody>
          <a:bodyPr anchorCtr="0" anchor="t" bIns="20075" lIns="20075" spcFirstLastPara="1" rIns="20075" wrap="square" tIns="200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511736" y="1786115"/>
            <a:ext cx="10343608" cy="644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62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508000" y="8125011"/>
            <a:ext cx="15240000" cy="1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3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1"/>
              </a:srgbClr>
            </a:outerShdw>
          </a:effectLst>
        </p:spPr>
      </p:cxnSp>
      <p:sp>
        <p:nvSpPr>
          <p:cNvPr id="7" name="Google Shape;7;p1"/>
          <p:cNvSpPr txBox="1"/>
          <p:nvPr/>
        </p:nvSpPr>
        <p:spPr>
          <a:xfrm>
            <a:off x="2029964" y="8544083"/>
            <a:ext cx="2494992" cy="144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Tubi, proprietary and confidential</a:t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5410734" y="8465877"/>
            <a:ext cx="334217" cy="334217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12800" y="366183"/>
            <a:ext cx="14630400" cy="176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626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12800" y="2133600"/>
            <a:ext cx="146304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de.tubitv.com/" TargetMode="External"/><Relationship Id="rId4" Type="http://schemas.openxmlformats.org/officeDocument/2006/relationships/hyperlink" Target="https://tubitv.com/static/careers" TargetMode="External"/><Relationship Id="rId5" Type="http://schemas.openxmlformats.org/officeDocument/2006/relationships/hyperlink" Target="https://wingu.se" TargetMode="External"/><Relationship Id="rId6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557650" y="1793900"/>
            <a:ext cx="15187200" cy="6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3F5"/>
              </a:buClr>
              <a:buSzPts val="10000"/>
              <a:buFont typeface="Arial"/>
              <a:buNone/>
            </a:pPr>
            <a:r>
              <a:rPr b="1" lang="en-US" sz="10000">
                <a:solidFill>
                  <a:srgbClr val="F0F3F5"/>
                </a:solidFill>
              </a:rPr>
              <a:t>使用 Scala 和 Akka-Stream 打造一个完全响应式广告服务系统</a:t>
            </a:r>
            <a:endParaRPr sz="72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类似地…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224" y="524875"/>
            <a:ext cx="6426574" cy="755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557650" y="1793900"/>
            <a:ext cx="151872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我们也对广告的过滤器进行了统一设计：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09050" y="3253775"/>
            <a:ext cx="8151300" cy="402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class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GenresFilter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extends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BaseFilter(</a:t>
            </a:r>
            <a:r>
              <a:rPr lang="en-US" sz="1800">
                <a:solidFill>
                  <a:srgbClr val="6A8759"/>
                </a:solidFill>
                <a:highlight>
                  <a:srgbClr val="2B2B2B"/>
                </a:highlight>
              </a:rPr>
              <a:t>"genre"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override def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predicate: (RichContext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AdCandidate) =&gt;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Boolean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= {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case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(context: BaseRequestContext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ad: AdCandidate) =&gt;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(ad.targeting.genreBlacklist.nonEmpty) {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  !ad.targeting.genreBlacklist.exists(context.content.genres.contains)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}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else if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(ad.targeting.genre.nonEmpty) {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  ad.targeting.genre.exists(context.content.genres.contains)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}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else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      </a:t>
            </a: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true</a:t>
            </a:r>
            <a:endParaRPr sz="18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7832"/>
                </a:solidFill>
                <a:highlight>
                  <a:srgbClr val="2B2B2B"/>
                </a:highlight>
              </a:rPr>
              <a:t>     </a:t>
            </a: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应用二</a:t>
            </a:r>
            <a:r>
              <a:rPr lang="en-US"/>
              <a:t>：用户状态的存储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557650" y="1960750"/>
            <a:ext cx="75267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这里主要是存储用户的广告历史记录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月活 2000 万，频度控制有月度的控制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广告请求要求实时计算，且逻辑复杂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660975" y="1725775"/>
            <a:ext cx="75267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使用 Actor 保存用户状态，每个用户对应一个 Actor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使用 Cluster Sharding 自动管理 Actor 生命周期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Actor 的</a:t>
            </a:r>
            <a:r>
              <a:rPr lang="en-US"/>
              <a:t>原始数据存到 Redis 内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应用二：用户状态的存储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Actor 管理用户的状态，实时计算变得方便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用</a:t>
            </a:r>
            <a:r>
              <a:rPr lang="en-US"/>
              <a:t>户通常只会活跃一段时间，Cluster Sharding 会在设定的时间以后回收对应的 Actor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Redis 存储，在用户首次访问和增量更新时被使用，冷启动会稍微慢但是影响不大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应用三：广告账目的存储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557650" y="1793900"/>
            <a:ext cx="71928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挑战：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高并发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要算准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多维度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300825" y="1793900"/>
            <a:ext cx="71928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我们使用了 DData 存储这部分数据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CRDT（无冲突复制数据类型） 没有锁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Eventual </a:t>
            </a:r>
            <a:r>
              <a:rPr lang="en-US"/>
              <a:t>Consistent</a:t>
            </a:r>
            <a:r>
              <a:rPr lang="en-US"/>
              <a:t> 满足要求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离线在线结合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掉进的坑一：zip 死锁问题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644050" y="116475"/>
            <a:ext cx="14495700" cy="83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supervisionStrategy = ActorAttributes.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supervisionStrategy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{ _ =&gt;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Supervision.Resume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implicit 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system =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ActorSystem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"actor-sys-dl"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implicit 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mat =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ActorMaterializer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flow = GraphDSL.create() {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implicit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b =&gt;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import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akka.stream.scaladsl.GraphDSL.Implicits._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broadcast = b.add(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Broadcast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Int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](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</a:rPr>
              <a:t>2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process = b.add(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Flow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Int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].map { v =&gt;  (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</a:rPr>
              <a:t>100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/ v).toInt  }.withAttributes(supervisionStrategy)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zip = b.add(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Zip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Int, Int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])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broadcast ~&gt; zip.</a:t>
            </a:r>
            <a:r>
              <a:rPr i="1" lang="en-US" sz="2400">
                <a:solidFill>
                  <a:srgbClr val="9876AA"/>
                </a:solidFill>
                <a:highlight>
                  <a:srgbClr val="2B2B2B"/>
                </a:highlight>
              </a:rPr>
              <a:t>in0</a:t>
            </a:r>
            <a:endParaRPr i="1" sz="24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9876AA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broadcast ~&gt; process ~&gt; zip.</a:t>
            </a:r>
            <a:r>
              <a:rPr i="1" lang="en-US" sz="2400">
                <a:solidFill>
                  <a:srgbClr val="9876AA"/>
                </a:solidFill>
                <a:highlight>
                  <a:srgbClr val="2B2B2B"/>
                </a:highlight>
              </a:rPr>
              <a:t>in1</a:t>
            </a:r>
            <a:endParaRPr i="1" sz="2400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9876AA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FlowShape(broadcast.in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zip.out)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Source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(-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</a:rPr>
              <a:t>10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to </a:t>
            </a:r>
            <a:r>
              <a:rPr lang="en-US" sz="2400">
                <a:solidFill>
                  <a:srgbClr val="6897BB"/>
                </a:solidFill>
                <a:highlight>
                  <a:srgbClr val="2B2B2B"/>
                </a:highlight>
              </a:rPr>
              <a:t>10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).via(flow).runForeach {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case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(a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b) =&gt;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println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s"</a:t>
            </a:r>
            <a:r>
              <a:rPr b="1" lang="en-US" sz="2400">
                <a:solidFill>
                  <a:srgbClr val="00B8BB"/>
                </a:solidFill>
                <a:highlight>
                  <a:srgbClr val="2B2B2B"/>
                </a:highlight>
              </a:rPr>
              <a:t>$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a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, </a:t>
            </a:r>
            <a:r>
              <a:rPr b="1" lang="en-US" sz="2400">
                <a:solidFill>
                  <a:srgbClr val="00B8BB"/>
                </a:solidFill>
                <a:highlight>
                  <a:srgbClr val="2B2B2B"/>
                </a:highlight>
              </a:rPr>
              <a:t>$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b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"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950" y="4702500"/>
            <a:ext cx="8659025" cy="19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掉进的坑二：mapAsync / mapAsyncUnordered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最开始我们使用的是 mapAsync，但是测试的时候，发现并发很慢，增加并发数量也没用。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仔细分析后发现，mapAsync 是会保证元素仍然有序的（虽然我们并不需要有序），慢的元素会当着后面的元素被调度，导致并发上不去。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同时，次序于我们并不重要，因为我们把每个广告的上下文 (Context) 都和广告信息绑定了。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举个例子</a:t>
            </a:r>
            <a:endParaRPr/>
          </a:p>
        </p:txBody>
      </p:sp>
      <p:graphicFrame>
        <p:nvGraphicFramePr>
          <p:cNvPr id="245" name="Google Shape;245;p30"/>
          <p:cNvGraphicFramePr/>
          <p:nvPr/>
        </p:nvGraphicFramePr>
        <p:xfrm>
          <a:off x="952500" y="50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{D14935B0-D7C1-4820-89CC-E610E1474DD2}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6" name="Google Shape;246;p30"/>
          <p:cNvGraphicFramePr/>
          <p:nvPr/>
        </p:nvGraphicFramePr>
        <p:xfrm>
          <a:off x="952500" y="19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{D14935B0-D7C1-4820-89CC-E610E1474DD2}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掉进坑三：MergeHub 与 OOM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首先 MergeHub 本身是没有 backpressure 的，它会缓存所有的数据，所以本身是有 OOM 的风险的。然而，我们是往一个 MQ 里面写，所以我们相信应该不会堵住的啊。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然而，我们写 </a:t>
            </a:r>
            <a:r>
              <a:rPr lang="en-US"/>
              <a:t>MQ</a:t>
            </a:r>
            <a:r>
              <a:rPr lang="en-US"/>
              <a:t> 的地方，用了 mapAsync 而不是 mapAsyncUnordered。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050" y="5107667"/>
            <a:ext cx="2660425" cy="28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2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Backpressure</a:t>
            </a:r>
            <a:r>
              <a:rPr lang="en-US"/>
              <a:t>调试技巧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可视化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Lightbend 的 </a:t>
            </a:r>
            <a:r>
              <a:rPr lang="en-US"/>
              <a:t>Cinnamon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自己画图👉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前后加 Buffer，然后看哪边堆积</a:t>
            </a:r>
            <a:endParaRPr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975" y="2077975"/>
            <a:ext cx="9287026" cy="4543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2"/>
          <p:cNvGrpSpPr/>
          <p:nvPr/>
        </p:nvGrpSpPr>
        <p:grpSpPr>
          <a:xfrm>
            <a:off x="1459125" y="4780725"/>
            <a:ext cx="3321450" cy="763800"/>
            <a:chOff x="1536350" y="4094050"/>
            <a:chExt cx="3321450" cy="763800"/>
          </a:xfrm>
        </p:grpSpPr>
        <p:sp>
          <p:nvSpPr>
            <p:cNvPr id="264" name="Google Shape;264;p32"/>
            <p:cNvSpPr/>
            <p:nvPr/>
          </p:nvSpPr>
          <p:spPr>
            <a:xfrm>
              <a:off x="2849525" y="4094050"/>
              <a:ext cx="695100" cy="763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业务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536350" y="4222750"/>
              <a:ext cx="1244400" cy="50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输入Buffer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3613400" y="4222750"/>
              <a:ext cx="1244400" cy="50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</a:rPr>
                <a:t>输出 Buffer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9158747" y="-40485"/>
            <a:ext cx="7122600" cy="8160000"/>
          </a:xfrm>
          <a:prstGeom prst="rect">
            <a:avLst/>
          </a:prstGeom>
          <a:solidFill>
            <a:schemeClr val="accent5">
              <a:alpha val="15290"/>
            </a:scheme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508000" y="8125011"/>
            <a:ext cx="15240000" cy="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98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0"/>
              </a:srgbClr>
            </a:outerShdw>
          </a:effectLst>
        </p:spPr>
      </p:cxnSp>
      <p:sp>
        <p:nvSpPr>
          <p:cNvPr id="104" name="Google Shape;104;p15"/>
          <p:cNvSpPr txBox="1"/>
          <p:nvPr/>
        </p:nvSpPr>
        <p:spPr>
          <a:xfrm>
            <a:off x="1394964" y="8569484"/>
            <a:ext cx="2081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Tubi, proprietary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5410734" y="8465877"/>
            <a:ext cx="334200" cy="334200"/>
          </a:xfrm>
          <a:prstGeom prst="ellipse">
            <a:avLst/>
          </a:prstGeom>
          <a:solidFill>
            <a:srgbClr val="FF5019"/>
          </a:solidFill>
          <a:ln cap="flat" cmpd="sng" w="12700">
            <a:solidFill>
              <a:srgbClr val="FF50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E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8515563"/>
            <a:ext cx="492169" cy="209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582275" y="399199"/>
            <a:ext cx="83814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关于 Tubi TV</a:t>
            </a:r>
            <a:endParaRPr/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</a:rPr>
              <a:t>北美最大的在线免费流视频点播平台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Tubi 的应用广泛适</a:t>
            </a:r>
            <a:r>
              <a:rPr lang="en-US" sz="2000">
                <a:solidFill>
                  <a:srgbClr val="FFFFFF"/>
                </a:solidFill>
              </a:rPr>
              <a:t>用</a:t>
            </a:r>
            <a:r>
              <a:rPr lang="en-US" sz="2000">
                <a:solidFill>
                  <a:srgbClr val="FFFFFF"/>
                </a:solidFill>
              </a:rPr>
              <a:t>在手机端、网页、智能电视、游戏机、电视盒子以及各种投屏设备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我们对各种平台都有深度整合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我们拥有大量的具备合法版权的电影和电视节目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月活用户好几千万，用户粘度高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461945" y="4433879"/>
            <a:ext cx="8622000" cy="0"/>
          </a:xfrm>
          <a:prstGeom prst="straightConnector1">
            <a:avLst/>
          </a:prstGeom>
          <a:noFill/>
          <a:ln cap="flat" cmpd="sng" w="9525">
            <a:solidFill>
              <a:srgbClr val="AEB6BC"/>
            </a:solidFill>
            <a:prstDash val="dashDot"/>
            <a:miter lim="400000"/>
            <a:headEnd len="sm" w="sm" type="none"/>
            <a:tailEnd len="sm" w="sm" type="none"/>
          </a:ln>
        </p:spPr>
      </p:cxnSp>
      <p:sp>
        <p:nvSpPr>
          <p:cNvPr id="109" name="Google Shape;109;p15"/>
          <p:cNvSpPr txBox="1"/>
          <p:nvPr>
            <p:ph idx="4294967295" type="sldNum"/>
          </p:nvPr>
        </p:nvSpPr>
        <p:spPr>
          <a:xfrm>
            <a:off x="15448813" y="8526535"/>
            <a:ext cx="258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582275" y="4739750"/>
            <a:ext cx="83814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关于 Tubi 的技术团队</a:t>
            </a:r>
            <a:endParaRPr/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</a:rPr>
              <a:t>核心技术自研：视频编码处理、数据分析、机器学习推荐系统、广告系统、内容的 CMS 等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Scala/Akka、Elixir 是两大技术栈，前端使</a:t>
            </a:r>
            <a:r>
              <a:rPr lang="en-US" sz="2000">
                <a:solidFill>
                  <a:schemeClr val="lt1"/>
                </a:solidFill>
              </a:rPr>
              <a:t>用</a:t>
            </a:r>
            <a:r>
              <a:rPr lang="en-US" sz="2000">
                <a:solidFill>
                  <a:schemeClr val="lt1"/>
                </a:solidFill>
              </a:rPr>
              <a:t> Node.js / React.js，Android / iOS 等客户端使用特定的技术栈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数据，是我们最强的竞争力</a:t>
            </a:r>
            <a:endParaRPr sz="2000">
              <a:solidFill>
                <a:srgbClr val="FFFFFF"/>
              </a:solidFill>
            </a:endParaRPr>
          </a:p>
          <a:p>
            <a:pPr indent="-274320" lvl="0" marL="27432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工程师团队分布于旧金山（</a:t>
            </a:r>
            <a:r>
              <a:rPr lang="en-US">
                <a:solidFill>
                  <a:srgbClr val="FFFFFF"/>
                </a:solidFill>
              </a:rPr>
              <a:t>San Francisco</a:t>
            </a:r>
            <a:r>
              <a:rPr lang="en-US" sz="2000">
                <a:solidFill>
                  <a:srgbClr val="FFFFFF"/>
                </a:solidFill>
              </a:rPr>
              <a:t>）、达拉斯（</a:t>
            </a:r>
            <a:r>
              <a:rPr lang="en-US">
                <a:solidFill>
                  <a:srgbClr val="FFFFFF"/>
                </a:solidFill>
              </a:rPr>
              <a:t>Dallas</a:t>
            </a:r>
            <a:r>
              <a:rPr lang="en-US" sz="2000">
                <a:solidFill>
                  <a:srgbClr val="FFFFFF"/>
                </a:solidFill>
              </a:rPr>
              <a:t>）和</a:t>
            </a:r>
            <a:r>
              <a:rPr b="1" lang="en-US" sz="3000">
                <a:solidFill>
                  <a:srgbClr val="FFFFFF"/>
                </a:solidFill>
              </a:rPr>
              <a:t>北京</a:t>
            </a:r>
            <a:r>
              <a:rPr lang="en-US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descr="tubi_brand-wordmark-x-large.png" id="111" name="Google Shape;111;p15"/>
          <p:cNvPicPr preferRelativeResize="0"/>
          <p:nvPr/>
        </p:nvPicPr>
        <p:blipFill rotWithShape="1">
          <a:blip r:embed="rId4">
            <a:alphaModFix/>
          </a:blip>
          <a:srcRect b="14306" l="5138" r="3753" t="14306"/>
          <a:stretch/>
        </p:blipFill>
        <p:spPr>
          <a:xfrm>
            <a:off x="10861350" y="1057238"/>
            <a:ext cx="4330800" cy="1964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5"/>
          <p:cNvGrpSpPr/>
          <p:nvPr/>
        </p:nvGrpSpPr>
        <p:grpSpPr>
          <a:xfrm>
            <a:off x="10747044" y="3877789"/>
            <a:ext cx="4600522" cy="1173918"/>
            <a:chOff x="10747044" y="3877789"/>
            <a:chExt cx="4600522" cy="1173918"/>
          </a:xfrm>
        </p:grpSpPr>
        <p:pic>
          <p:nvPicPr>
            <p:cNvPr descr="Image" id="113" name="Google Shape;113;p15"/>
            <p:cNvPicPr preferRelativeResize="0"/>
            <p:nvPr/>
          </p:nvPicPr>
          <p:blipFill rotWithShape="1">
            <a:blip r:embed="rId5">
              <a:alphaModFix/>
            </a:blip>
            <a:srcRect b="0" l="44669" r="50239" t="15340"/>
            <a:stretch/>
          </p:blipFill>
          <p:spPr>
            <a:xfrm>
              <a:off x="10752859" y="4574582"/>
              <a:ext cx="415672" cy="469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4" name="Google Shape;114;p15"/>
            <p:cNvPicPr preferRelativeResize="0"/>
            <p:nvPr/>
          </p:nvPicPr>
          <p:blipFill rotWithShape="1">
            <a:blip r:embed="rId5">
              <a:alphaModFix/>
            </a:blip>
            <a:srcRect b="16603" l="51369" r="39717" t="31945"/>
            <a:stretch/>
          </p:blipFill>
          <p:spPr>
            <a:xfrm>
              <a:off x="11293552" y="4666681"/>
              <a:ext cx="727761" cy="285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5" name="Google Shape;115;p15"/>
            <p:cNvPicPr preferRelativeResize="0"/>
            <p:nvPr/>
          </p:nvPicPr>
          <p:blipFill rotWithShape="1">
            <a:blip r:embed="rId5">
              <a:alphaModFix/>
            </a:blip>
            <a:srcRect b="16603" l="62196" r="30223" t="31945"/>
            <a:stretch/>
          </p:blipFill>
          <p:spPr>
            <a:xfrm>
              <a:off x="12146335" y="4666681"/>
              <a:ext cx="618973" cy="285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6" name="Google Shape;116;p15"/>
            <p:cNvPicPr preferRelativeResize="0"/>
            <p:nvPr/>
          </p:nvPicPr>
          <p:blipFill rotWithShape="1">
            <a:blip r:embed="rId5">
              <a:alphaModFix/>
            </a:blip>
            <a:srcRect b="16603" l="70920" r="20681" t="31945"/>
            <a:stretch/>
          </p:blipFill>
          <p:spPr>
            <a:xfrm>
              <a:off x="12890330" y="4666681"/>
              <a:ext cx="685801" cy="285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7" name="Google Shape;117;p15"/>
            <p:cNvPicPr preferRelativeResize="0"/>
            <p:nvPr/>
          </p:nvPicPr>
          <p:blipFill rotWithShape="1">
            <a:blip r:embed="rId5">
              <a:alphaModFix/>
            </a:blip>
            <a:srcRect b="0" l="81396" r="14870" t="12617"/>
            <a:stretch/>
          </p:blipFill>
          <p:spPr>
            <a:xfrm>
              <a:off x="13701153" y="4567037"/>
              <a:ext cx="304801" cy="484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8" name="Google Shape;118;p15"/>
            <p:cNvPicPr preferRelativeResize="0"/>
            <p:nvPr/>
          </p:nvPicPr>
          <p:blipFill rotWithShape="1">
            <a:blip r:embed="rId5">
              <a:alphaModFix/>
            </a:blip>
            <a:srcRect b="0" l="87506" r="8594" t="15340"/>
            <a:stretch/>
          </p:blipFill>
          <p:spPr>
            <a:xfrm>
              <a:off x="14130976" y="4574582"/>
              <a:ext cx="318262" cy="469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9" name="Google Shape;119;p15"/>
            <p:cNvPicPr preferRelativeResize="0"/>
            <p:nvPr/>
          </p:nvPicPr>
          <p:blipFill rotWithShape="1">
            <a:blip r:embed="rId5">
              <a:alphaModFix/>
            </a:blip>
            <a:srcRect b="0" l="93831" r="0" t="15340"/>
            <a:stretch/>
          </p:blipFill>
          <p:spPr>
            <a:xfrm>
              <a:off x="14574263" y="4574582"/>
              <a:ext cx="503712" cy="469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0" name="Google Shape;120;p15"/>
            <p:cNvPicPr preferRelativeResize="0"/>
            <p:nvPr/>
          </p:nvPicPr>
          <p:blipFill rotWithShape="1">
            <a:blip r:embed="rId6">
              <a:alphaModFix/>
            </a:blip>
            <a:srcRect b="0" l="15863" r="76671" t="13993"/>
            <a:stretch/>
          </p:blipFill>
          <p:spPr>
            <a:xfrm>
              <a:off x="11971963" y="3898077"/>
              <a:ext cx="609600" cy="4770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1" name="Google Shape;121;p15"/>
            <p:cNvPicPr preferRelativeResize="0"/>
            <p:nvPr/>
          </p:nvPicPr>
          <p:blipFill rotWithShape="1">
            <a:blip r:embed="rId6">
              <a:alphaModFix/>
            </a:blip>
            <a:srcRect b="0" l="24136" r="70949" t="13993"/>
            <a:stretch/>
          </p:blipFill>
          <p:spPr>
            <a:xfrm>
              <a:off x="13701571" y="3877789"/>
              <a:ext cx="435402" cy="517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2" name="Google Shape;122;p15"/>
            <p:cNvPicPr preferRelativeResize="0"/>
            <p:nvPr/>
          </p:nvPicPr>
          <p:blipFill rotWithShape="1">
            <a:blip r:embed="rId5">
              <a:alphaModFix/>
            </a:blip>
            <a:srcRect b="17568" l="32659" r="57073" t="27477"/>
            <a:stretch/>
          </p:blipFill>
          <p:spPr>
            <a:xfrm>
              <a:off x="14174466" y="3925415"/>
              <a:ext cx="1173100" cy="426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73" id="123" name="Google Shape;123;p15"/>
            <p:cNvPicPr preferRelativeResize="0"/>
            <p:nvPr/>
          </p:nvPicPr>
          <p:blipFill rotWithShape="1">
            <a:blip r:embed="rId7">
              <a:alphaModFix/>
            </a:blip>
            <a:srcRect b="30078" l="9203" r="12137" t="30644"/>
            <a:stretch/>
          </p:blipFill>
          <p:spPr>
            <a:xfrm>
              <a:off x="12684367" y="4008188"/>
              <a:ext cx="914404" cy="2568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4" name="Google Shape;124;p15"/>
            <p:cNvPicPr preferRelativeResize="0"/>
            <p:nvPr/>
          </p:nvPicPr>
          <p:blipFill rotWithShape="1">
            <a:blip r:embed="rId5">
              <a:alphaModFix/>
            </a:blip>
            <a:srcRect b="25842" l="0" r="93115" t="31172"/>
            <a:stretch/>
          </p:blipFill>
          <p:spPr>
            <a:xfrm>
              <a:off x="10747044" y="4017396"/>
              <a:ext cx="562115" cy="238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5" name="Google Shape;125;p15"/>
            <p:cNvPicPr preferRelativeResize="0"/>
            <p:nvPr/>
          </p:nvPicPr>
          <p:blipFill rotWithShape="1">
            <a:blip r:embed="rId6">
              <a:alphaModFix/>
            </a:blip>
            <a:srcRect b="0" l="8759" r="85641" t="13993"/>
            <a:stretch/>
          </p:blipFill>
          <p:spPr>
            <a:xfrm>
              <a:off x="11411960" y="3898077"/>
              <a:ext cx="457201" cy="4770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6" name="Google Shape;126;p15"/>
          <p:cNvCxnSpPr/>
          <p:nvPr/>
        </p:nvCxnSpPr>
        <p:spPr>
          <a:xfrm>
            <a:off x="10861344" y="5375729"/>
            <a:ext cx="4330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0"/>
              </a:srgbClr>
            </a:outerShdw>
          </a:effectLst>
        </p:spPr>
      </p:cxnSp>
      <p:cxnSp>
        <p:nvCxnSpPr>
          <p:cNvPr id="127" name="Google Shape;127;p15"/>
          <p:cNvCxnSpPr/>
          <p:nvPr/>
        </p:nvCxnSpPr>
        <p:spPr>
          <a:xfrm>
            <a:off x="10881906" y="3504329"/>
            <a:ext cx="43308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>
              <a:srgbClr val="000000">
                <a:alpha val="34900"/>
              </a:srgbClr>
            </a:outerShdw>
          </a:effectLst>
        </p:spPr>
      </p:cxnSp>
      <p:sp>
        <p:nvSpPr>
          <p:cNvPr id="128" name="Google Shape;128;p15"/>
          <p:cNvSpPr txBox="1"/>
          <p:nvPr/>
        </p:nvSpPr>
        <p:spPr>
          <a:xfrm rot="-2041336">
            <a:off x="10435441" y="5929967"/>
            <a:ext cx="5137664" cy="205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D4B39"/>
                </a:solidFill>
              </a:rPr>
              <a:t>没有 996 ！</a:t>
            </a:r>
            <a:endParaRPr sz="4800">
              <a:solidFill>
                <a:srgbClr val="DD4B3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DD4B39"/>
                </a:solidFill>
              </a:rPr>
              <a:t>我们在招聘哦！</a:t>
            </a:r>
            <a:endParaRPr sz="4800">
              <a:solidFill>
                <a:srgbClr val="DD4B3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了解更多？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Tubi 工程师博客 </a:t>
            </a:r>
            <a:r>
              <a:rPr lang="en-US" sz="3000" u="sng">
                <a:hlinkClick r:id="rId3"/>
              </a:rPr>
              <a:t>https://code.tubitv.com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Tubi 开放职位：</a:t>
            </a:r>
            <a:r>
              <a:rPr lang="en-US" sz="3000" u="sng">
                <a:hlinkClick r:id="rId4"/>
              </a:rPr>
              <a:t>https://tubitv.com/static/careers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我写牢骚的地方 </a:t>
            </a:r>
            <a:r>
              <a:rPr lang="en-US" sz="3000" u="sng">
                <a:hlinkClick r:id="rId5"/>
              </a:rPr>
              <a:t>https://wingu.se</a:t>
            </a:r>
            <a:r>
              <a:rPr lang="en-US" sz="3000" u="sng"/>
              <a:t> </a:t>
            </a:r>
            <a:endParaRPr sz="3000" u="sng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Tubi 北京团队公众号👉</a:t>
            </a:r>
            <a:endParaRPr sz="3000" u="sng"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5850" y="1441927"/>
            <a:ext cx="5765574" cy="5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4294967295" type="body"/>
          </p:nvPr>
        </p:nvSpPr>
        <p:spPr>
          <a:xfrm>
            <a:off x="1238504" y="4911638"/>
            <a:ext cx="74886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</a:pPr>
            <a:r>
              <a:rPr lang="en-US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内容提要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57650" y="1793900"/>
            <a:ext cx="151872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我们</a:t>
            </a:r>
            <a:r>
              <a:rPr lang="en-US"/>
              <a:t>是如何用 stream 构建我们的广告系统的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我</a:t>
            </a:r>
            <a:r>
              <a:rPr lang="en-US"/>
              <a:t>们遇到的一些坑和调试方法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AutoNum type="alphaLcPeriod"/>
            </a:pPr>
            <a:r>
              <a:rPr lang="en-US"/>
              <a:t>zip 死锁问题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AutoNum type="alphaLcPeriod"/>
            </a:pPr>
            <a:r>
              <a:rPr lang="en-US"/>
              <a:t>mapAsync 并发性能问题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AutoNum type="alphaLcPeriod"/>
            </a:pPr>
            <a:r>
              <a:rPr lang="en-US"/>
              <a:t>缓存在提升性能和调试的应用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项目背景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我们卖广告的，使得我们一开始就有稳健的营收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老的广告系统 </a:t>
            </a:r>
            <a:r>
              <a:rPr lang="en-US"/>
              <a:t>PHP 写的</a:t>
            </a:r>
            <a:r>
              <a:rPr lang="en-US"/>
              <a:t>，已经相当不可维护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一些关于广告工作的背景：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为了保证用户体</a:t>
            </a:r>
            <a:r>
              <a:rPr lang="en-US"/>
              <a:t>验，用户是有状态的，我们会控制用户观看广告的</a:t>
            </a:r>
            <a:r>
              <a:rPr lang="en-US"/>
              <a:t>频度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为了投放准确度，用户的请求会被各种润色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我们是广告系统的供给端（Supply Side），接到一个用户请求后，我们会请求上百个广告合作方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广告有非常复杂的投放策略和规则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为了利润最大化，广告是要竞价的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为了用户体验，广告有严格的响应时间要求（&lt; 1s）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28" y="150100"/>
            <a:ext cx="4753124" cy="37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应用</a:t>
            </a:r>
            <a:r>
              <a:rPr lang="en-US"/>
              <a:t>一：广告业务非常复杂，步骤繁多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04250" y="1793900"/>
            <a:ext cx="15140700" cy="599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我们对业务进行了切分，按照业务需求，我们主要分成了以下模块：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请求解析和校验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请求的润色</a:t>
            </a:r>
            <a:r>
              <a:rPr lang="en-US" sz="1800"/>
              <a:t>（主要是用户信息的完善、观看内容的元数据等）</a:t>
            </a:r>
            <a:endParaRPr sz="18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加载广告活动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根据广告活动的条件进行筛选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预算和投放速度控制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请求合作方广告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对广告结果进行转码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竞价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输出广告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应用一：广告业务非常复杂，步骤繁多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557650" y="1793900"/>
            <a:ext cx="67926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分拆的模块：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相对独立，可以独立开发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并非完全前后依赖，只能串行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都需要产生日志，以便分析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8819500" y="1793900"/>
            <a:ext cx="67926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-US"/>
              <a:t>使用 Akka Stream 进行建模开发</a:t>
            </a:r>
            <a:endParaRPr/>
          </a:p>
          <a:p>
            <a:pPr indent="-431800" lvl="0" marL="457200" rtl="0" algn="l">
              <a:spcBef>
                <a:spcPts val="28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工程师独立开发，单独测试，开发效率高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响应式调度，充分利用流水线，机器效率高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设计共用的 Graph，减少重复劳动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15493616" y="8544083"/>
            <a:ext cx="189600" cy="1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抽象业务接口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600700" y="2632750"/>
            <a:ext cx="11938800" cy="5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object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AdServerGraphShape {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/**</a:t>
            </a:r>
            <a:endParaRPr i="1" sz="24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   * Convenience method to create a shape of the required type</a:t>
            </a:r>
            <a:endParaRPr i="1" sz="24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   * </a:t>
            </a:r>
            <a:r>
              <a:rPr b="1"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@param </a:t>
            </a: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name the name for the shape, usually should be the name of the graph</a:t>
            </a:r>
            <a:endParaRPr i="1" sz="24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   */</a:t>
            </a:r>
            <a:endParaRPr i="1" sz="24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rgbClr val="629755"/>
                </a:solidFill>
                <a:highlight>
                  <a:srgbClr val="2B2B2B"/>
                </a:highlight>
              </a:rPr>
              <a:t>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def </a:t>
            </a:r>
            <a:r>
              <a:rPr lang="en-US" sz="2400">
                <a:solidFill>
                  <a:srgbClr val="FFC66D"/>
                </a:solidFill>
                <a:highlight>
                  <a:srgbClr val="2B2B2B"/>
                </a:highlight>
              </a:rPr>
              <a:t>apply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I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O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T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&lt;: EventContext[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I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]](name: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String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): AdServerGraphShape[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I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O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] = {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in =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Inlet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[(RichContext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I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)](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s"</a:t>
            </a:r>
            <a:r>
              <a:rPr b="1" lang="en-US" sz="2400">
                <a:solidFill>
                  <a:srgbClr val="00B8BB"/>
                </a:solidFill>
                <a:highlight>
                  <a:srgbClr val="2B2B2B"/>
                </a:highlight>
              </a:rPr>
              <a:t>$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.in"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out =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Outlet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[(RichContext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O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)](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s"</a:t>
            </a:r>
            <a:r>
              <a:rPr b="1" lang="en-US" sz="2400">
                <a:solidFill>
                  <a:srgbClr val="00B8BB"/>
                </a:solidFill>
                <a:highlight>
                  <a:srgbClr val="2B2B2B"/>
                </a:highlight>
              </a:rPr>
              <a:t>$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.out"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evt = </a:t>
            </a:r>
            <a:r>
              <a:rPr i="1" lang="en-US" sz="2400">
                <a:solidFill>
                  <a:srgbClr val="A9B7C6"/>
                </a:solidFill>
                <a:highlight>
                  <a:srgbClr val="2B2B2B"/>
                </a:highlight>
              </a:rPr>
              <a:t>Outlet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[(RichContext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4E807D"/>
                </a:solidFill>
                <a:highlight>
                  <a:srgbClr val="2B2B2B"/>
                </a:highlight>
              </a:rPr>
              <a:t>T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)](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s"</a:t>
            </a:r>
            <a:r>
              <a:rPr b="1" lang="en-US" sz="2400">
                <a:solidFill>
                  <a:srgbClr val="00B8BB"/>
                </a:solidFill>
                <a:highlight>
                  <a:srgbClr val="2B2B2B"/>
                </a:highlight>
              </a:rPr>
              <a:t>$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name</a:t>
            </a:r>
            <a:r>
              <a:rPr lang="en-US" sz="2400">
                <a:solidFill>
                  <a:srgbClr val="6A8759"/>
                </a:solidFill>
                <a:highlight>
                  <a:srgbClr val="2B2B2B"/>
                </a:highlight>
              </a:rPr>
              <a:t>.eventOut"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new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AdServerGraphShape(in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out</a:t>
            </a:r>
            <a:r>
              <a:rPr lang="en-US" sz="24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evt)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 }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20"/>
          <p:cNvSpPr/>
          <p:nvPr/>
        </p:nvSpPr>
        <p:spPr>
          <a:xfrm>
            <a:off x="12664775" y="4451550"/>
            <a:ext cx="1760400" cy="10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业务逻辑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3157025" y="3291850"/>
            <a:ext cx="609000" cy="107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上游结果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4498600" y="4645175"/>
            <a:ext cx="1042800" cy="6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日志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3157025" y="5670675"/>
            <a:ext cx="609000" cy="120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结果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15448813" y="8526534"/>
            <a:ext cx="258000" cy="213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507998" y="713777"/>
            <a:ext cx="15240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响应式的一些感受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625" y="138901"/>
            <a:ext cx="9253099" cy="860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06476" y="1481327"/>
            <a:ext cx="15243000" cy="401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开销低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非常优异的调度机制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任务依赖管理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弹性：不过载，也不空载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/>
              <a:t>很容易完成 deadline 控制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15252649" y="8465875"/>
            <a:ext cx="4923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557650" y="524875"/>
            <a:ext cx="15140700" cy="12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拼接以后...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425" y="44475"/>
            <a:ext cx="5270875" cy="905507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557650" y="1793900"/>
            <a:ext cx="15187200" cy="6403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501A"/>
      </a:accent1>
      <a:accent2>
        <a:srgbClr val="F29A38"/>
      </a:accent2>
      <a:accent3>
        <a:srgbClr val="BFBFBF"/>
      </a:accent3>
      <a:accent4>
        <a:srgbClr val="7E7E7E"/>
      </a:accent4>
      <a:accent5>
        <a:srgbClr val="707C86"/>
      </a:accent5>
      <a:accent6>
        <a:srgbClr val="2626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501A"/>
      </a:accent1>
      <a:accent2>
        <a:srgbClr val="F29A38"/>
      </a:accent2>
      <a:accent3>
        <a:srgbClr val="BFBFBF"/>
      </a:accent3>
      <a:accent4>
        <a:srgbClr val="7E7E7E"/>
      </a:accent4>
      <a:accent5>
        <a:srgbClr val="707C86"/>
      </a:accent5>
      <a:accent6>
        <a:srgbClr val="2626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