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22"/>
  </p:notesMasterIdLst>
  <p:sldIdLst>
    <p:sldId id="256" r:id="rId4"/>
    <p:sldId id="257" r:id="rId5"/>
    <p:sldId id="262" r:id="rId6"/>
    <p:sldId id="263" r:id="rId7"/>
    <p:sldId id="258" r:id="rId8"/>
    <p:sldId id="260" r:id="rId9"/>
    <p:sldId id="276" r:id="rId10"/>
    <p:sldId id="277" r:id="rId11"/>
    <p:sldId id="279" r:id="rId12"/>
    <p:sldId id="278" r:id="rId13"/>
    <p:sldId id="280" r:id="rId14"/>
    <p:sldId id="281" r:id="rId15"/>
    <p:sldId id="265" r:id="rId16"/>
    <p:sldId id="266" r:id="rId17"/>
    <p:sldId id="286" r:id="rId18"/>
    <p:sldId id="274" r:id="rId19"/>
    <p:sldId id="288" r:id="rId20"/>
    <p:sldId id="298" r:id="rId21"/>
    <p:sldId id="289" r:id="rId23"/>
    <p:sldId id="283" r:id="rId24"/>
    <p:sldId id="275" r:id="rId25"/>
    <p:sldId id="284" r:id="rId26"/>
    <p:sldId id="268" r:id="rId27"/>
    <p:sldId id="270" r:id="rId28"/>
    <p:sldId id="285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>
        <p:scale>
          <a:sx n="59" d="100"/>
          <a:sy n="59" d="100"/>
        </p:scale>
        <p:origin x="7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false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false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false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true"/>
          </p:cNvSpPr>
          <p:nvPr>
            <p:ph type="body" idx="1" hasCustomPrompt="true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true"/>
          </p:cNvSpPr>
          <p:nvPr>
            <p:ph type="title" hasCustomPrompt="true"/>
          </p:nvPr>
        </p:nvSpPr>
        <p:spPr>
          <a:xfrm>
            <a:off x="840105" y="727710"/>
            <a:ext cx="3931920" cy="1115060"/>
          </a:xfrm>
        </p:spPr>
        <p:txBody>
          <a:bodyPr anchor="ctr" anchorCtr="false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true"/>
          </p:cNvSpPr>
          <p:nvPr>
            <p:ph idx="1" hasCustomPrompt="true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true"/>
          </p:cNvSpPr>
          <p:nvPr>
            <p:ph type="body" sz="half" idx="2" hasCustomPrompt="true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8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true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true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idx="1" hasCustomPrompt="true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true"/>
          </p:cNvSpPr>
          <p:nvPr>
            <p:ph sz="half" idx="2" hasCustomPrompt="true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half" idx="13" hasCustomPrompt="true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false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true"/>
          <p:cNvSpPr/>
          <p:nvPr userDrawn="true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true"/>
          </p:cNvSpPr>
          <p:nvPr>
            <p:ph type="title" hasCustomPrompt="true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false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true"/>
          </p:cNvSpPr>
          <p:nvPr>
            <p:ph type="body" idx="1" hasCustomPrompt="true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2149643" y="2533015"/>
            <a:ext cx="78927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Spring</a:t>
            </a:r>
            <a:r>
              <a:rPr lang="zh-CN" altLang="en-US" sz="7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+ </a:t>
            </a:r>
            <a:r>
              <a:rPr lang="en-US" altLang="zh-CN" sz="7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</a:t>
            </a:r>
            <a:endParaRPr lang="en-US" altLang="zh-CN" sz="7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800986" y="1774035"/>
            <a:ext cx="6589395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3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Java|Scala|gRPC|Microservice</a:t>
            </a:r>
            <a:endParaRPr lang="zh-CN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63078" y="3948508"/>
            <a:ext cx="6884894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Spring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+ 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</a:t>
            </a:r>
            <a:r>
              <a:rPr lang="en-US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微服务实战</a:t>
            </a:r>
            <a:endParaRPr lang="zh-CN" altLang="en-US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785683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01303" y="2477135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Mybatis</a:t>
            </a:r>
            <a:endParaRPr 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831850" y="1490345"/>
            <a:ext cx="1052957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复杂数据查询还是很好用的</a:t>
            </a:r>
            <a:endParaRPr 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5" y="2030730"/>
            <a:ext cx="11031855" cy="1214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Mybatis</a:t>
            </a:r>
            <a:endParaRPr 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461645"/>
            <a:ext cx="9658350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Consul</a:t>
            </a:r>
            <a:r>
              <a:rPr 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</a:t>
            </a:r>
            <a:endParaRPr lang="en-US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1619250"/>
            <a:ext cx="3641090" cy="4593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645" y="1213485"/>
            <a:ext cx="5836285" cy="5076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412369" y="3034603"/>
            <a:ext cx="53672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Scala/Akka</a:t>
            </a:r>
            <a:endParaRPr lang="en-US" altLang="zh-CN" sz="4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53553" y="4098916"/>
            <a:ext cx="6884894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Akka-HTTP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Akka-gRPC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Gateway</a:t>
            </a:r>
            <a:endParaRPr lang="en-US" altLang="zh-CN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936091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578288" y="1974254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5725516" y="2087888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Scala/Akka</a:t>
            </a:r>
            <a:endParaRPr lang="en-US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74538" y="2032000"/>
            <a:ext cx="2786743" cy="35850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true"/>
          <p:nvPr/>
        </p:nvSpPr>
        <p:spPr>
          <a:xfrm>
            <a:off x="1388745" y="3528060"/>
            <a:ext cx="23495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688" y="2464297"/>
            <a:ext cx="858443" cy="85844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true"/>
          <p:nvPr/>
        </p:nvSpPr>
        <p:spPr>
          <a:xfrm>
            <a:off x="1987337" y="2548308"/>
            <a:ext cx="116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02629" y="2032000"/>
            <a:ext cx="2786743" cy="35850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5248312" y="3528201"/>
            <a:ext cx="1695376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gRPC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66779" y="2464297"/>
            <a:ext cx="858443" cy="85844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5515428" y="2548308"/>
            <a:ext cx="116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0719" y="2032000"/>
            <a:ext cx="2786743" cy="35850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true"/>
          <p:nvPr/>
        </p:nvSpPr>
        <p:spPr>
          <a:xfrm>
            <a:off x="8435340" y="3528060"/>
            <a:ext cx="233870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 Gateway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194869" y="2464297"/>
            <a:ext cx="858443" cy="858443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true"/>
          <p:nvPr/>
        </p:nvSpPr>
        <p:spPr>
          <a:xfrm>
            <a:off x="9043518" y="2548308"/>
            <a:ext cx="116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1393825" y="4172585"/>
            <a:ext cx="2349500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discovery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extension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http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4927600" y="4172585"/>
            <a:ext cx="2349500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reflection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grpc-web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 native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435340" y="4221480"/>
            <a:ext cx="23495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proxy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配置读取与服务注册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130935"/>
            <a:ext cx="4667250" cy="4724400"/>
          </a:xfrm>
          <a:prstGeom prst="rect">
            <a:avLst/>
          </a:prstGeom>
        </p:spPr>
      </p:pic>
      <p:sp>
        <p:nvSpPr>
          <p:cNvPr id="4" name="文本框 3"/>
          <p:cNvSpPr txBox="true"/>
          <p:nvPr/>
        </p:nvSpPr>
        <p:spPr>
          <a:xfrm>
            <a:off x="5692775" y="1216660"/>
            <a:ext cx="5607050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config</a:t>
            </a:r>
            <a:endParaRPr 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consul key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读取并生成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typesafe Config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配置类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discovery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注册当前服务到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consul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</a:t>
            </a:r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-gRPC</a:t>
            </a:r>
            <a:endParaRPr lang="en-US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3529965"/>
            <a:ext cx="5133975" cy="218122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31850" y="1490345"/>
            <a:ext cx="1052957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akka-consul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，通过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hack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的方式获取到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gRPC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服务的服务端口号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grpc client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服务健康检查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" y="1267460"/>
            <a:ext cx="403860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3799205"/>
            <a:ext cx="7724775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extension</a:t>
            </a:r>
            <a:endParaRPr lang="en-US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274445"/>
            <a:ext cx="9296400" cy="342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" y="4888230"/>
            <a:ext cx="5534025" cy="695325"/>
          </a:xfrm>
          <a:prstGeom prst="rect">
            <a:avLst/>
          </a:prstGeom>
        </p:spPr>
      </p:pic>
      <p:sp>
        <p:nvSpPr>
          <p:cNvPr id="7" name="文本框 6"/>
          <p:cNvSpPr txBox="true"/>
          <p:nvPr/>
        </p:nvSpPr>
        <p:spPr>
          <a:xfrm>
            <a:off x="6496685" y="4888230"/>
            <a:ext cx="4991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只要保证</a:t>
            </a:r>
            <a:r>
              <a:rPr lang="en-US" altLang="zh-CN">
                <a:solidFill>
                  <a:schemeClr val="bg1"/>
                </a:solidFill>
              </a:rPr>
              <a:t> ActorSystem </a:t>
            </a:r>
            <a:r>
              <a:rPr lang="zh-CN" altLang="en-US">
                <a:solidFill>
                  <a:schemeClr val="bg1"/>
                </a:solidFill>
              </a:rPr>
              <a:t>是同一个，刚无论</a:t>
            </a:r>
            <a:r>
              <a:rPr lang="en-US" altLang="zh-CN">
                <a:solidFill>
                  <a:schemeClr val="bg1"/>
                </a:solidFill>
              </a:rPr>
              <a:t> new </a:t>
            </a:r>
            <a:r>
              <a:rPr lang="zh-CN" altLang="en-US">
                <a:solidFill>
                  <a:schemeClr val="bg1"/>
                </a:solidFill>
              </a:rPr>
              <a:t>多少次</a:t>
            </a:r>
            <a:r>
              <a:rPr lang="en-US" altLang="zh-CN">
                <a:solidFill>
                  <a:schemeClr val="bg1"/>
                </a:solidFill>
              </a:rPr>
              <a:t> PushMsgRepository </a:t>
            </a:r>
            <a:r>
              <a:rPr lang="zh-CN" altLang="en-US">
                <a:solidFill>
                  <a:schemeClr val="bg1"/>
                </a:solidFill>
              </a:rPr>
              <a:t>都会使用同一个数据库连接池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服务启动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1130935"/>
            <a:ext cx="6441440" cy="515048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7687310" y="1230630"/>
            <a:ext cx="37217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在一个端口提供：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RESTful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oauth2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jwk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gRPC-Web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HTTP 1.1 &amp; 2.0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gRPC 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native protocol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reflection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1" name="文本框 10"/>
          <p:cNvSpPr txBox="true"/>
          <p:nvPr/>
        </p:nvSpPr>
        <p:spPr>
          <a:xfrm>
            <a:off x="3889739" y="1220735"/>
            <a:ext cx="4412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lang="en-US" altLang="zh-CN" sz="7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51957" y="2964411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1297577" y="4063763"/>
            <a:ext cx="19441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微服务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gRPC</a:t>
            </a:r>
            <a:endParaRPr lang="en-US" altLang="zh-CN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1899185" y="3078045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02844" y="2964411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848464" y="4063763"/>
            <a:ext cx="19441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Java</a:t>
            </a:r>
            <a:endParaRPr lang="en-US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Spring</a:t>
            </a:r>
            <a:endParaRPr lang="en-US" altLang="zh-CN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450072" y="3078045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853731" y="2964411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true"/>
          <p:nvPr/>
        </p:nvSpPr>
        <p:spPr>
          <a:xfrm>
            <a:off x="6399351" y="4063763"/>
            <a:ext cx="1944185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Scala</a:t>
            </a:r>
            <a:endParaRPr lang="en-US" altLang="zh-CN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</a:t>
            </a:r>
            <a:endParaRPr lang="en-US" altLang="zh-CN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7000959" y="3078045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404619" y="2964411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true"/>
          <p:nvPr/>
        </p:nvSpPr>
        <p:spPr>
          <a:xfrm>
            <a:off x="8950239" y="4063763"/>
            <a:ext cx="1944185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Next</a:t>
            </a:r>
            <a:endParaRPr lang="en-US" altLang="zh-CN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9551847" y="3078045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5715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 Reflection</a:t>
            </a:r>
            <a:endParaRPr lang="en-US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2953385"/>
            <a:ext cx="10544175" cy="3295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1353185"/>
            <a:ext cx="734377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 </a:t>
            </a:r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Gateway</a:t>
            </a:r>
            <a:endParaRPr lang="en-US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4481195" y="1216660"/>
            <a:ext cx="6818630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配置化的反应代理设置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类似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Nginx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一样通过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upstreams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locations</a:t>
            </a:r>
            <a:endParaRPr lang="en-US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upstreams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设置要代理的上游服务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默认使用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Akka Discovery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发现服务并进行转发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locations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设置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URI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路径使用哪个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upstream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996315"/>
            <a:ext cx="3202940" cy="52381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 </a:t>
            </a:r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Gateway</a:t>
            </a:r>
            <a:endParaRPr lang="en-US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7070090" y="1216660"/>
            <a:ext cx="422973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编程代理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API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" y="1216660"/>
            <a:ext cx="6390640" cy="50457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90" y="1614170"/>
            <a:ext cx="45243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412369" y="3034603"/>
            <a:ext cx="53672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Next</a:t>
            </a:r>
            <a:endParaRPr lang="en-US" altLang="zh-CN" sz="4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53553" y="4098916"/>
            <a:ext cx="6884894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936091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578288" y="1974254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5725516" y="2087888"/>
            <a:ext cx="740969" cy="76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lang="zh-CN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团队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938530" y="2454275"/>
            <a:ext cx="10157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会 Java 的用 Spring，会 Scala 的用 Akka</a:t>
            </a:r>
            <a:endParaRPr lang="zh-CN" altLang="en-US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充分利用框架、库提供的功能</a:t>
            </a:r>
            <a:endParaRPr lang="en-US" altLang="zh-CN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人尽其用，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通过微服务的方式让研发团队运转起来</a:t>
            </a:r>
            <a:endParaRPr lang="en-US" altLang="zh-CN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先用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Scala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的带动还用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Java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……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接下来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938530" y="2013585"/>
            <a:ext cx="213423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akka-fusion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938530" y="2454275"/>
            <a:ext cx="1015746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https://github.com/akka-fusion/akka-fusion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对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Scala/Akka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实践的积累，希望可以像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Spring Boot/Cloud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一样易用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938530" y="3831590"/>
            <a:ext cx="329692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akka-security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938530" y="4272280"/>
            <a:ext cx="10010775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https://github.com/helloscala/akka-security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Akka HTTP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安全工具库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OAuth 2/OpenID Provider</a:t>
            </a:r>
            <a:endParaRPr lang="en-US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2149643" y="2533015"/>
            <a:ext cx="78927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问答</a:t>
            </a:r>
            <a:endParaRPr lang="en-US" altLang="zh-CN" sz="7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800986" y="1774035"/>
            <a:ext cx="6589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会 Java 的用 Spring，会 Scala 的用 Akka，</a:t>
            </a:r>
            <a:endParaRPr lang="en-US" altLang="zh-CN" sz="14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通过微服务的方式让研发团队运转起来。</a:t>
            </a:r>
            <a:endParaRPr lang="en-US" altLang="zh-CN" sz="14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53553" y="3948508"/>
            <a:ext cx="6884894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杨景（羊八井）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endParaRPr lang="en-US" altLang="zh-CN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https://github.com/yangbajing</a:t>
            </a:r>
            <a:endParaRPr lang="en-US" altLang="zh-CN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yangbajing@gmail.com</a:t>
            </a:r>
            <a:endParaRPr lang="en-US" altLang="en-US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785683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01303" y="2477135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412369" y="3034603"/>
            <a:ext cx="53672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微服务</a:t>
            </a:r>
            <a:r>
              <a:rPr lang="en-US" altLang="zh-CN" sz="4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/gRPC</a:t>
            </a:r>
            <a:endParaRPr lang="en-US" altLang="zh-CN" sz="4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53553" y="4098916"/>
            <a:ext cx="6884894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Consul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</a:t>
            </a:r>
            <a:endParaRPr lang="en-US" altLang="zh-CN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936091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578288" y="1974254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5725516" y="2087888"/>
            <a:ext cx="740969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en-US" altLang="en-US" sz="39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en-US" sz="39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微服务</a:t>
            </a:r>
            <a:endParaRPr lang="zh-CN" altLang="en-US" sz="3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97543" y="3643086"/>
            <a:ext cx="115969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泪滴形 3"/>
          <p:cNvSpPr/>
          <p:nvPr/>
        </p:nvSpPr>
        <p:spPr>
          <a:xfrm rot="8100000">
            <a:off x="1155505" y="1922257"/>
            <a:ext cx="1248228" cy="1248228"/>
          </a:xfrm>
          <a:prstGeom prst="teardrop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931931" y="3905573"/>
            <a:ext cx="1695376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Consul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422949" y="4346258"/>
            <a:ext cx="271334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服务注册、发现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泪滴形 14"/>
          <p:cNvSpPr/>
          <p:nvPr/>
        </p:nvSpPr>
        <p:spPr>
          <a:xfrm rot="8100000">
            <a:off x="4033092" y="1922257"/>
            <a:ext cx="1248228" cy="1248228"/>
          </a:xfrm>
          <a:prstGeom prst="teardrop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3809365" y="3905885"/>
            <a:ext cx="189992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API/</a:t>
            </a:r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RESTful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3300536" y="4346258"/>
            <a:ext cx="27133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弱类型的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版本管理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弱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通过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Swagger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生成的代码对类型支持不完善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泪滴形 18"/>
          <p:cNvSpPr/>
          <p:nvPr/>
        </p:nvSpPr>
        <p:spPr>
          <a:xfrm rot="8100000">
            <a:off x="6910679" y="1922257"/>
            <a:ext cx="1248228" cy="1248228"/>
          </a:xfrm>
          <a:prstGeom prst="teardrop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6677580" y="3905573"/>
            <a:ext cx="1695376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API/</a:t>
            </a:r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6178123" y="4346258"/>
            <a:ext cx="271334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强类型的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需要工具支持生成代码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通过默认值支持版本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" name="泪滴形 22"/>
          <p:cNvSpPr/>
          <p:nvPr/>
        </p:nvSpPr>
        <p:spPr>
          <a:xfrm rot="8100000">
            <a:off x="9788267" y="1922257"/>
            <a:ext cx="1248228" cy="1248228"/>
          </a:xfrm>
          <a:prstGeom prst="teardrop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564693" y="3905573"/>
            <a:ext cx="1695376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服务治理</a:t>
            </a:r>
            <a:endParaRPr lang="zh-CN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9055711" y="4346258"/>
            <a:ext cx="271334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....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6" name="图片 25" descr="图标 -2_保存"/>
          <p:cNvPicPr>
            <a:picLocks noChangeAspect="true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776" y="2298477"/>
            <a:ext cx="540859" cy="540859"/>
          </a:xfrm>
          <a:prstGeom prst="rect">
            <a:avLst/>
          </a:prstGeom>
        </p:spPr>
      </p:pic>
      <p:pic>
        <p:nvPicPr>
          <p:cNvPr id="27" name="图片 26" descr="图标 -无留白_排序"/>
          <p:cNvPicPr>
            <a:picLocks noChangeAspect="true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87" y="2321012"/>
            <a:ext cx="495787" cy="495787"/>
          </a:xfrm>
          <a:prstGeom prst="rect">
            <a:avLst/>
          </a:prstGeom>
        </p:spPr>
      </p:pic>
      <p:pic>
        <p:nvPicPr>
          <p:cNvPr id="28" name="图片 27" descr="图标 -无留白_详情"/>
          <p:cNvPicPr>
            <a:picLocks noChangeAspect="true"/>
          </p:cNvPicPr>
          <p:nvPr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1725" y="2298477"/>
            <a:ext cx="495787" cy="495787"/>
          </a:xfrm>
          <a:prstGeom prst="rect">
            <a:avLst/>
          </a:prstGeom>
        </p:spPr>
      </p:pic>
      <p:pic>
        <p:nvPicPr>
          <p:cNvPr id="29" name="图片 28" descr="图标5"/>
          <p:cNvPicPr>
            <a:picLocks noChangeAspect="true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86899" y="2298476"/>
            <a:ext cx="495787" cy="4957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6" name="文本框 5"/>
          <p:cNvSpPr txBox="true"/>
          <p:nvPr/>
        </p:nvSpPr>
        <p:spPr>
          <a:xfrm>
            <a:off x="3412369" y="3034603"/>
            <a:ext cx="536726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Java/Spring</a:t>
            </a:r>
            <a:endParaRPr lang="en-US" altLang="zh-CN" sz="4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653553" y="4098916"/>
            <a:ext cx="6884894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lombok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MapStruct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MyBatis-plus</a:t>
            </a:r>
            <a:endParaRPr lang="en-US" altLang="zh-CN" sz="1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801303" y="3936091"/>
            <a:ext cx="65893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5578288" y="1974254"/>
            <a:ext cx="1035424" cy="103542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5725516" y="2087888"/>
            <a:ext cx="740969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en-US" altLang="en-US" sz="39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en-US" sz="39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Java/Spring</a:t>
            </a:r>
            <a:endParaRPr lang="en-US" altLang="zh-CN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六边形 1"/>
          <p:cNvSpPr/>
          <p:nvPr/>
        </p:nvSpPr>
        <p:spPr>
          <a:xfrm>
            <a:off x="4774847" y="2699656"/>
            <a:ext cx="1211984" cy="104481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6147111" y="2699656"/>
            <a:ext cx="1211984" cy="104481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4774847" y="3911908"/>
            <a:ext cx="1211984" cy="104481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6147111" y="3911908"/>
            <a:ext cx="1211984" cy="104481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7549380" y="2458597"/>
            <a:ext cx="340722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VO/BO/DTO/DO/PO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映射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Protobuf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生成对象的映射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806815" y="3831590"/>
            <a:ext cx="238887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Consul/gRPC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7744960" y="4272066"/>
            <a:ext cx="3407228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配置管理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服务注册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发现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RPC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远程访问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938530" y="2013585"/>
            <a:ext cx="271081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Spring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938213" y="2454152"/>
            <a:ext cx="340722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RESTful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938213" y="3831381"/>
            <a:ext cx="1695376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Mybatis</a:t>
            </a:r>
            <a:endParaRPr lang="en-US" altLang="en-US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938213" y="4272066"/>
            <a:ext cx="3407228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Mybatis-plus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TypeHandler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select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3" name="图片 22" descr="图标 -2_保存"/>
          <p:cNvPicPr>
            <a:picLocks noChangeAspect="true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873" y="4163884"/>
            <a:ext cx="540859" cy="540859"/>
          </a:xfrm>
          <a:prstGeom prst="rect">
            <a:avLst/>
          </a:prstGeom>
        </p:spPr>
      </p:pic>
      <p:pic>
        <p:nvPicPr>
          <p:cNvPr id="24" name="图片 23" descr="图标 -无留白_排序"/>
          <p:cNvPicPr>
            <a:picLocks noChangeAspect="true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457" y="2974167"/>
            <a:ext cx="495787" cy="495787"/>
          </a:xfrm>
          <a:prstGeom prst="rect">
            <a:avLst/>
          </a:prstGeom>
        </p:spPr>
      </p:pic>
      <p:pic>
        <p:nvPicPr>
          <p:cNvPr id="25" name="图片 24" descr="图标 -无留白_详情"/>
          <p:cNvPicPr>
            <a:picLocks noChangeAspect="true"/>
          </p:cNvPicPr>
          <p:nvPr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2945" y="2974168"/>
            <a:ext cx="495787" cy="495787"/>
          </a:xfrm>
          <a:prstGeom prst="rect">
            <a:avLst/>
          </a:prstGeom>
        </p:spPr>
      </p:pic>
      <p:pic>
        <p:nvPicPr>
          <p:cNvPr id="26" name="图片 25" descr="图标5"/>
          <p:cNvPicPr>
            <a:picLocks noChangeAspect="true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6699" y="4190903"/>
            <a:ext cx="495787" cy="495787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569960" y="2013585"/>
            <a:ext cx="253555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3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Lombok/MapStruct</a:t>
            </a:r>
            <a:endParaRPr lang="en-US" altLang="zh-CN" sz="23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API</a:t>
            </a:r>
            <a:r>
              <a:rPr lang="zh-CN" alt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的选择</a:t>
            </a:r>
            <a:endParaRPr lang="zh-CN" alt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831850" y="1490345"/>
            <a:ext cx="1052957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RESTful</a:t>
            </a:r>
            <a:endParaRPr 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客户端友好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弱类型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37565" y="2660650"/>
            <a:ext cx="10529570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gRPC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需要工具生成代码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强类型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通过默认值来支持版本变更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.proto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文件既是文档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为什么不用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Dubbo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类自动序列化，容易将实现细节暴露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数据类型过于丰富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1200150" lvl="2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可以序列化并传输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JSONObject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对象。但是：它里面存的是什么？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Lombok/MapStruct</a:t>
            </a:r>
            <a:endParaRPr 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true"/>
          <p:nvPr/>
        </p:nvSpPr>
        <p:spPr>
          <a:xfrm>
            <a:off x="831850" y="1490345"/>
            <a:ext cx="105295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Lombok</a:t>
            </a:r>
            <a:endParaRPr 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简化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getter/setter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的编写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837565" y="2701925"/>
            <a:ext cx="10523855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MapStruct</a:t>
            </a:r>
            <a:endParaRPr lang="en-US" altLang="zh-CN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lnSpc>
                <a:spcPct val="130000"/>
              </a:lnSpc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管理各种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XXO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对象的转换</a:t>
            </a:r>
            <a:endParaRPr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915" cy="685800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2782001" y="547432"/>
            <a:ext cx="662799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Lombok/MapStruct</a:t>
            </a:r>
            <a:endParaRPr lang="en-US" sz="32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976270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7343" y="839819"/>
            <a:ext cx="1258388" cy="0"/>
          </a:xfrm>
          <a:prstGeom prst="line">
            <a:avLst/>
          </a:prstGeom>
          <a:ln w="31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229995"/>
            <a:ext cx="6143625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2200275"/>
            <a:ext cx="7391400" cy="3981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>宽屏</PresentationFormat>
  <Paragraphs>231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Nimbus Roman No9 L</vt:lpstr>
      <vt:lpstr>黑体</vt:lpstr>
      <vt:lpstr>文泉驿微米黑</vt:lpstr>
      <vt:lpstr>微软雅黑</vt:lpstr>
      <vt:lpstr>Arial Unicode MS</vt:lpstr>
      <vt:lpstr>Calibri</vt:lpstr>
      <vt:lpstr>DejaVu Sans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羊八井</cp:lastModifiedBy>
  <cp:revision>78</cp:revision>
  <dcterms:created xsi:type="dcterms:W3CDTF">2021-01-19T05:01:28Z</dcterms:created>
  <dcterms:modified xsi:type="dcterms:W3CDTF">2021-01-19T05:01:28Z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