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p:cViewPr varScale="1">
        <p:scale>
          <a:sx n="108" d="100"/>
          <a:sy n="108"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E67067-2D3B-E007-902C-615C30A49F6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28D2C0D-C7B6-1386-24C5-9306AE585E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A78AAD0-892A-72EF-F52B-D3FFB2F8A8AB}"/>
              </a:ext>
            </a:extLst>
          </p:cNvPr>
          <p:cNvSpPr>
            <a:spLocks noGrp="1"/>
          </p:cNvSpPr>
          <p:nvPr>
            <p:ph type="dt" sz="half" idx="10"/>
          </p:nvPr>
        </p:nvSpPr>
        <p:spPr/>
        <p:txBody>
          <a:bodyPr/>
          <a:lstStyle/>
          <a:p>
            <a:fld id="{5B974605-5F3A-484E-A058-543464FDDEBA}" type="datetimeFigureOut">
              <a:rPr kumimoji="1" lang="zh-CN" altLang="en-US" smtClean="0"/>
              <a:t>2024/1/11</a:t>
            </a:fld>
            <a:endParaRPr kumimoji="1" lang="zh-CN" altLang="en-US"/>
          </a:p>
        </p:txBody>
      </p:sp>
      <p:sp>
        <p:nvSpPr>
          <p:cNvPr id="5" name="页脚占位符 4">
            <a:extLst>
              <a:ext uri="{FF2B5EF4-FFF2-40B4-BE49-F238E27FC236}">
                <a16:creationId xmlns:a16="http://schemas.microsoft.com/office/drawing/2014/main" id="{91D4D85F-99B4-95D7-547A-D76D7FE70C0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E554934-840C-766B-1190-227A87214B21}"/>
              </a:ext>
            </a:extLst>
          </p:cNvPr>
          <p:cNvSpPr>
            <a:spLocks noGrp="1"/>
          </p:cNvSpPr>
          <p:nvPr>
            <p:ph type="sldNum" sz="quarter" idx="12"/>
          </p:nvPr>
        </p:nvSpPr>
        <p:spPr/>
        <p:txBody>
          <a:bodyPr/>
          <a:lstStyle/>
          <a:p>
            <a:fld id="{5BB3C718-7D09-C94D-8133-21BD3247388D}" type="slidenum">
              <a:rPr kumimoji="1" lang="zh-CN" altLang="en-US" smtClean="0"/>
              <a:t>‹#›</a:t>
            </a:fld>
            <a:endParaRPr kumimoji="1" lang="zh-CN" altLang="en-US"/>
          </a:p>
        </p:txBody>
      </p:sp>
    </p:spTree>
    <p:extLst>
      <p:ext uri="{BB962C8B-B14F-4D97-AF65-F5344CB8AC3E}">
        <p14:creationId xmlns:p14="http://schemas.microsoft.com/office/powerpoint/2010/main" val="157162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91E15-06AC-EE29-D0ED-74D17F811CFE}"/>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70603BE-1C6B-2DE1-B5C1-BB1DB9457690}"/>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5EDB7C4-1CDD-3B51-5230-A6518A8D554A}"/>
              </a:ext>
            </a:extLst>
          </p:cNvPr>
          <p:cNvSpPr>
            <a:spLocks noGrp="1"/>
          </p:cNvSpPr>
          <p:nvPr>
            <p:ph type="dt" sz="half" idx="10"/>
          </p:nvPr>
        </p:nvSpPr>
        <p:spPr/>
        <p:txBody>
          <a:bodyPr/>
          <a:lstStyle/>
          <a:p>
            <a:fld id="{5B974605-5F3A-484E-A058-543464FDDEBA}" type="datetimeFigureOut">
              <a:rPr kumimoji="1" lang="zh-CN" altLang="en-US" smtClean="0"/>
              <a:t>2024/1/11</a:t>
            </a:fld>
            <a:endParaRPr kumimoji="1" lang="zh-CN" altLang="en-US"/>
          </a:p>
        </p:txBody>
      </p:sp>
      <p:sp>
        <p:nvSpPr>
          <p:cNvPr id="5" name="页脚占位符 4">
            <a:extLst>
              <a:ext uri="{FF2B5EF4-FFF2-40B4-BE49-F238E27FC236}">
                <a16:creationId xmlns:a16="http://schemas.microsoft.com/office/drawing/2014/main" id="{12259328-323B-C874-37DC-EDDD4CF13E2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B6C3C9A-0388-B211-9454-39FE905E4242}"/>
              </a:ext>
            </a:extLst>
          </p:cNvPr>
          <p:cNvSpPr>
            <a:spLocks noGrp="1"/>
          </p:cNvSpPr>
          <p:nvPr>
            <p:ph type="sldNum" sz="quarter" idx="12"/>
          </p:nvPr>
        </p:nvSpPr>
        <p:spPr/>
        <p:txBody>
          <a:bodyPr/>
          <a:lstStyle/>
          <a:p>
            <a:fld id="{5BB3C718-7D09-C94D-8133-21BD3247388D}" type="slidenum">
              <a:rPr kumimoji="1" lang="zh-CN" altLang="en-US" smtClean="0"/>
              <a:t>‹#›</a:t>
            </a:fld>
            <a:endParaRPr kumimoji="1" lang="zh-CN" altLang="en-US"/>
          </a:p>
        </p:txBody>
      </p:sp>
    </p:spTree>
    <p:extLst>
      <p:ext uri="{BB962C8B-B14F-4D97-AF65-F5344CB8AC3E}">
        <p14:creationId xmlns:p14="http://schemas.microsoft.com/office/powerpoint/2010/main" val="168906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A08C5B7-E7DE-9470-643D-D4264B3C230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1636FB6-127B-414C-2CB9-5F7E3E8E5ED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FC2776C-F2EE-8499-2E53-EAD2AADC0E2B}"/>
              </a:ext>
            </a:extLst>
          </p:cNvPr>
          <p:cNvSpPr>
            <a:spLocks noGrp="1"/>
          </p:cNvSpPr>
          <p:nvPr>
            <p:ph type="dt" sz="half" idx="10"/>
          </p:nvPr>
        </p:nvSpPr>
        <p:spPr/>
        <p:txBody>
          <a:bodyPr/>
          <a:lstStyle/>
          <a:p>
            <a:fld id="{5B974605-5F3A-484E-A058-543464FDDEBA}" type="datetimeFigureOut">
              <a:rPr kumimoji="1" lang="zh-CN" altLang="en-US" smtClean="0"/>
              <a:t>2024/1/11</a:t>
            </a:fld>
            <a:endParaRPr kumimoji="1" lang="zh-CN" altLang="en-US"/>
          </a:p>
        </p:txBody>
      </p:sp>
      <p:sp>
        <p:nvSpPr>
          <p:cNvPr id="5" name="页脚占位符 4">
            <a:extLst>
              <a:ext uri="{FF2B5EF4-FFF2-40B4-BE49-F238E27FC236}">
                <a16:creationId xmlns:a16="http://schemas.microsoft.com/office/drawing/2014/main" id="{3B084161-969F-AF00-419D-F7856ADFBFC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21E02C0-D395-248B-662F-472985A9B3DF}"/>
              </a:ext>
            </a:extLst>
          </p:cNvPr>
          <p:cNvSpPr>
            <a:spLocks noGrp="1"/>
          </p:cNvSpPr>
          <p:nvPr>
            <p:ph type="sldNum" sz="quarter" idx="12"/>
          </p:nvPr>
        </p:nvSpPr>
        <p:spPr/>
        <p:txBody>
          <a:bodyPr/>
          <a:lstStyle/>
          <a:p>
            <a:fld id="{5BB3C718-7D09-C94D-8133-21BD3247388D}" type="slidenum">
              <a:rPr kumimoji="1" lang="zh-CN" altLang="en-US" smtClean="0"/>
              <a:t>‹#›</a:t>
            </a:fld>
            <a:endParaRPr kumimoji="1" lang="zh-CN" altLang="en-US"/>
          </a:p>
        </p:txBody>
      </p:sp>
    </p:spTree>
    <p:extLst>
      <p:ext uri="{BB962C8B-B14F-4D97-AF65-F5344CB8AC3E}">
        <p14:creationId xmlns:p14="http://schemas.microsoft.com/office/powerpoint/2010/main" val="342277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4CF939-C0EE-9502-53F6-619060670F9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FCA9363-9C83-DD4C-53EF-3450AFFFA8F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027CDFE-A9FE-2F4F-BC46-B93C469131A3}"/>
              </a:ext>
            </a:extLst>
          </p:cNvPr>
          <p:cNvSpPr>
            <a:spLocks noGrp="1"/>
          </p:cNvSpPr>
          <p:nvPr>
            <p:ph type="dt" sz="half" idx="10"/>
          </p:nvPr>
        </p:nvSpPr>
        <p:spPr/>
        <p:txBody>
          <a:bodyPr/>
          <a:lstStyle/>
          <a:p>
            <a:fld id="{5B974605-5F3A-484E-A058-543464FDDEBA}" type="datetimeFigureOut">
              <a:rPr kumimoji="1" lang="zh-CN" altLang="en-US" smtClean="0"/>
              <a:t>2024/1/11</a:t>
            </a:fld>
            <a:endParaRPr kumimoji="1" lang="zh-CN" altLang="en-US"/>
          </a:p>
        </p:txBody>
      </p:sp>
      <p:sp>
        <p:nvSpPr>
          <p:cNvPr id="5" name="页脚占位符 4">
            <a:extLst>
              <a:ext uri="{FF2B5EF4-FFF2-40B4-BE49-F238E27FC236}">
                <a16:creationId xmlns:a16="http://schemas.microsoft.com/office/drawing/2014/main" id="{2C3CF87F-6A33-7365-0920-0194ED16FA7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32DEFE9-E6C5-B01F-02BF-C1A745D28011}"/>
              </a:ext>
            </a:extLst>
          </p:cNvPr>
          <p:cNvSpPr>
            <a:spLocks noGrp="1"/>
          </p:cNvSpPr>
          <p:nvPr>
            <p:ph type="sldNum" sz="quarter" idx="12"/>
          </p:nvPr>
        </p:nvSpPr>
        <p:spPr/>
        <p:txBody>
          <a:bodyPr/>
          <a:lstStyle/>
          <a:p>
            <a:fld id="{5BB3C718-7D09-C94D-8133-21BD3247388D}" type="slidenum">
              <a:rPr kumimoji="1" lang="zh-CN" altLang="en-US" smtClean="0"/>
              <a:t>‹#›</a:t>
            </a:fld>
            <a:endParaRPr kumimoji="1" lang="zh-CN" altLang="en-US"/>
          </a:p>
        </p:txBody>
      </p:sp>
    </p:spTree>
    <p:extLst>
      <p:ext uri="{BB962C8B-B14F-4D97-AF65-F5344CB8AC3E}">
        <p14:creationId xmlns:p14="http://schemas.microsoft.com/office/powerpoint/2010/main" val="324614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05C4-2B91-1621-87FB-CDF697DC262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CB43D58-CAF5-BAE6-1412-0C06BAA7A3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47C8A5D-E267-5C00-ACB4-3F69569DA306}"/>
              </a:ext>
            </a:extLst>
          </p:cNvPr>
          <p:cNvSpPr>
            <a:spLocks noGrp="1"/>
          </p:cNvSpPr>
          <p:nvPr>
            <p:ph type="dt" sz="half" idx="10"/>
          </p:nvPr>
        </p:nvSpPr>
        <p:spPr/>
        <p:txBody>
          <a:bodyPr/>
          <a:lstStyle/>
          <a:p>
            <a:fld id="{5B974605-5F3A-484E-A058-543464FDDEBA}" type="datetimeFigureOut">
              <a:rPr kumimoji="1" lang="zh-CN" altLang="en-US" smtClean="0"/>
              <a:t>2024/1/11</a:t>
            </a:fld>
            <a:endParaRPr kumimoji="1" lang="zh-CN" altLang="en-US"/>
          </a:p>
        </p:txBody>
      </p:sp>
      <p:sp>
        <p:nvSpPr>
          <p:cNvPr id="5" name="页脚占位符 4">
            <a:extLst>
              <a:ext uri="{FF2B5EF4-FFF2-40B4-BE49-F238E27FC236}">
                <a16:creationId xmlns:a16="http://schemas.microsoft.com/office/drawing/2014/main" id="{DA658489-4B22-B99F-EEAF-AC92667418D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0129F39-B433-1157-40C0-F2AEB2CB272F}"/>
              </a:ext>
            </a:extLst>
          </p:cNvPr>
          <p:cNvSpPr>
            <a:spLocks noGrp="1"/>
          </p:cNvSpPr>
          <p:nvPr>
            <p:ph type="sldNum" sz="quarter" idx="12"/>
          </p:nvPr>
        </p:nvSpPr>
        <p:spPr/>
        <p:txBody>
          <a:bodyPr/>
          <a:lstStyle/>
          <a:p>
            <a:fld id="{5BB3C718-7D09-C94D-8133-21BD3247388D}" type="slidenum">
              <a:rPr kumimoji="1" lang="zh-CN" altLang="en-US" smtClean="0"/>
              <a:t>‹#›</a:t>
            </a:fld>
            <a:endParaRPr kumimoji="1" lang="zh-CN" altLang="en-US"/>
          </a:p>
        </p:txBody>
      </p:sp>
    </p:spTree>
    <p:extLst>
      <p:ext uri="{BB962C8B-B14F-4D97-AF65-F5344CB8AC3E}">
        <p14:creationId xmlns:p14="http://schemas.microsoft.com/office/powerpoint/2010/main" val="198766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4CC23-9FD9-392B-DDBA-2FAD3934954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E4DF184-BD24-0EE3-3CA4-CE7DF48E74A5}"/>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7EF05E41-02CE-A3F4-CF62-F3F8D4B751B3}"/>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57D7AD2-92E1-0856-1A1A-426EDAF32E78}"/>
              </a:ext>
            </a:extLst>
          </p:cNvPr>
          <p:cNvSpPr>
            <a:spLocks noGrp="1"/>
          </p:cNvSpPr>
          <p:nvPr>
            <p:ph type="dt" sz="half" idx="10"/>
          </p:nvPr>
        </p:nvSpPr>
        <p:spPr/>
        <p:txBody>
          <a:bodyPr/>
          <a:lstStyle/>
          <a:p>
            <a:fld id="{5B974605-5F3A-484E-A058-543464FDDEBA}" type="datetimeFigureOut">
              <a:rPr kumimoji="1" lang="zh-CN" altLang="en-US" smtClean="0"/>
              <a:t>2024/1/11</a:t>
            </a:fld>
            <a:endParaRPr kumimoji="1" lang="zh-CN" altLang="en-US"/>
          </a:p>
        </p:txBody>
      </p:sp>
      <p:sp>
        <p:nvSpPr>
          <p:cNvPr id="6" name="页脚占位符 5">
            <a:extLst>
              <a:ext uri="{FF2B5EF4-FFF2-40B4-BE49-F238E27FC236}">
                <a16:creationId xmlns:a16="http://schemas.microsoft.com/office/drawing/2014/main" id="{4F5FE944-F485-37BB-2EA2-485AE8E8FB9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E6A53ED-594D-BE98-CE97-A059A27E3831}"/>
              </a:ext>
            </a:extLst>
          </p:cNvPr>
          <p:cNvSpPr>
            <a:spLocks noGrp="1"/>
          </p:cNvSpPr>
          <p:nvPr>
            <p:ph type="sldNum" sz="quarter" idx="12"/>
          </p:nvPr>
        </p:nvSpPr>
        <p:spPr/>
        <p:txBody>
          <a:bodyPr/>
          <a:lstStyle/>
          <a:p>
            <a:fld id="{5BB3C718-7D09-C94D-8133-21BD3247388D}" type="slidenum">
              <a:rPr kumimoji="1" lang="zh-CN" altLang="en-US" smtClean="0"/>
              <a:t>‹#›</a:t>
            </a:fld>
            <a:endParaRPr kumimoji="1" lang="zh-CN" altLang="en-US"/>
          </a:p>
        </p:txBody>
      </p:sp>
    </p:spTree>
    <p:extLst>
      <p:ext uri="{BB962C8B-B14F-4D97-AF65-F5344CB8AC3E}">
        <p14:creationId xmlns:p14="http://schemas.microsoft.com/office/powerpoint/2010/main" val="327982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B7077-5F80-0567-2F0E-13F4F6F5BFB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AEEF342-7DAE-DB6E-E8AF-F6947DFAB2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54A127D-6451-BD32-5CE6-B7F7A7573CE0}"/>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714B0FE-2178-948C-E08C-82D3A4D79B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D53CD8F-20D2-CCDA-E3C5-307978FE8B7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E7E1DFD-2BA0-5165-5438-2563AE4A9A6E}"/>
              </a:ext>
            </a:extLst>
          </p:cNvPr>
          <p:cNvSpPr>
            <a:spLocks noGrp="1"/>
          </p:cNvSpPr>
          <p:nvPr>
            <p:ph type="dt" sz="half" idx="10"/>
          </p:nvPr>
        </p:nvSpPr>
        <p:spPr/>
        <p:txBody>
          <a:bodyPr/>
          <a:lstStyle/>
          <a:p>
            <a:fld id="{5B974605-5F3A-484E-A058-543464FDDEBA}" type="datetimeFigureOut">
              <a:rPr kumimoji="1" lang="zh-CN" altLang="en-US" smtClean="0"/>
              <a:t>2024/1/11</a:t>
            </a:fld>
            <a:endParaRPr kumimoji="1" lang="zh-CN" altLang="en-US"/>
          </a:p>
        </p:txBody>
      </p:sp>
      <p:sp>
        <p:nvSpPr>
          <p:cNvPr id="8" name="页脚占位符 7">
            <a:extLst>
              <a:ext uri="{FF2B5EF4-FFF2-40B4-BE49-F238E27FC236}">
                <a16:creationId xmlns:a16="http://schemas.microsoft.com/office/drawing/2014/main" id="{F33E333D-1CBA-36F6-A754-1ABEEAB9BFB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1C77208-FC4B-0EF6-6EBD-BDAD0CC0D205}"/>
              </a:ext>
            </a:extLst>
          </p:cNvPr>
          <p:cNvSpPr>
            <a:spLocks noGrp="1"/>
          </p:cNvSpPr>
          <p:nvPr>
            <p:ph type="sldNum" sz="quarter" idx="12"/>
          </p:nvPr>
        </p:nvSpPr>
        <p:spPr/>
        <p:txBody>
          <a:bodyPr/>
          <a:lstStyle/>
          <a:p>
            <a:fld id="{5BB3C718-7D09-C94D-8133-21BD3247388D}" type="slidenum">
              <a:rPr kumimoji="1" lang="zh-CN" altLang="en-US" smtClean="0"/>
              <a:t>‹#›</a:t>
            </a:fld>
            <a:endParaRPr kumimoji="1" lang="zh-CN" altLang="en-US"/>
          </a:p>
        </p:txBody>
      </p:sp>
    </p:spTree>
    <p:extLst>
      <p:ext uri="{BB962C8B-B14F-4D97-AF65-F5344CB8AC3E}">
        <p14:creationId xmlns:p14="http://schemas.microsoft.com/office/powerpoint/2010/main" val="411811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A73781-2757-FE3D-977A-A42EEEF64C2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66ED9FC-23E7-1424-2041-ABE2E04EFC9A}"/>
              </a:ext>
            </a:extLst>
          </p:cNvPr>
          <p:cNvSpPr>
            <a:spLocks noGrp="1"/>
          </p:cNvSpPr>
          <p:nvPr>
            <p:ph type="dt" sz="half" idx="10"/>
          </p:nvPr>
        </p:nvSpPr>
        <p:spPr/>
        <p:txBody>
          <a:bodyPr/>
          <a:lstStyle/>
          <a:p>
            <a:fld id="{5B974605-5F3A-484E-A058-543464FDDEBA}" type="datetimeFigureOut">
              <a:rPr kumimoji="1" lang="zh-CN" altLang="en-US" smtClean="0"/>
              <a:t>2024/1/11</a:t>
            </a:fld>
            <a:endParaRPr kumimoji="1" lang="zh-CN" altLang="en-US"/>
          </a:p>
        </p:txBody>
      </p:sp>
      <p:sp>
        <p:nvSpPr>
          <p:cNvPr id="4" name="页脚占位符 3">
            <a:extLst>
              <a:ext uri="{FF2B5EF4-FFF2-40B4-BE49-F238E27FC236}">
                <a16:creationId xmlns:a16="http://schemas.microsoft.com/office/drawing/2014/main" id="{9034C2AB-18E8-1DD2-1E2C-BAC89B834D4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18D43B9-0BF5-3F7E-A4AA-51B628CC60B2}"/>
              </a:ext>
            </a:extLst>
          </p:cNvPr>
          <p:cNvSpPr>
            <a:spLocks noGrp="1"/>
          </p:cNvSpPr>
          <p:nvPr>
            <p:ph type="sldNum" sz="quarter" idx="12"/>
          </p:nvPr>
        </p:nvSpPr>
        <p:spPr/>
        <p:txBody>
          <a:bodyPr/>
          <a:lstStyle/>
          <a:p>
            <a:fld id="{5BB3C718-7D09-C94D-8133-21BD3247388D}" type="slidenum">
              <a:rPr kumimoji="1" lang="zh-CN" altLang="en-US" smtClean="0"/>
              <a:t>‹#›</a:t>
            </a:fld>
            <a:endParaRPr kumimoji="1" lang="zh-CN" altLang="en-US"/>
          </a:p>
        </p:txBody>
      </p:sp>
    </p:spTree>
    <p:extLst>
      <p:ext uri="{BB962C8B-B14F-4D97-AF65-F5344CB8AC3E}">
        <p14:creationId xmlns:p14="http://schemas.microsoft.com/office/powerpoint/2010/main" val="4027866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EAD1448-2280-BA3D-EE96-B254CB6FE31D}"/>
              </a:ext>
            </a:extLst>
          </p:cNvPr>
          <p:cNvSpPr>
            <a:spLocks noGrp="1"/>
          </p:cNvSpPr>
          <p:nvPr>
            <p:ph type="dt" sz="half" idx="10"/>
          </p:nvPr>
        </p:nvSpPr>
        <p:spPr/>
        <p:txBody>
          <a:bodyPr/>
          <a:lstStyle/>
          <a:p>
            <a:fld id="{5B974605-5F3A-484E-A058-543464FDDEBA}" type="datetimeFigureOut">
              <a:rPr kumimoji="1" lang="zh-CN" altLang="en-US" smtClean="0"/>
              <a:t>2024/1/11</a:t>
            </a:fld>
            <a:endParaRPr kumimoji="1" lang="zh-CN" altLang="en-US"/>
          </a:p>
        </p:txBody>
      </p:sp>
      <p:sp>
        <p:nvSpPr>
          <p:cNvPr id="3" name="页脚占位符 2">
            <a:extLst>
              <a:ext uri="{FF2B5EF4-FFF2-40B4-BE49-F238E27FC236}">
                <a16:creationId xmlns:a16="http://schemas.microsoft.com/office/drawing/2014/main" id="{3B89533C-E159-A5EF-5A9D-67DC3B78551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825E0B4-B400-B98E-8032-22D0D41D4BE5}"/>
              </a:ext>
            </a:extLst>
          </p:cNvPr>
          <p:cNvSpPr>
            <a:spLocks noGrp="1"/>
          </p:cNvSpPr>
          <p:nvPr>
            <p:ph type="sldNum" sz="quarter" idx="12"/>
          </p:nvPr>
        </p:nvSpPr>
        <p:spPr/>
        <p:txBody>
          <a:bodyPr/>
          <a:lstStyle/>
          <a:p>
            <a:fld id="{5BB3C718-7D09-C94D-8133-21BD3247388D}" type="slidenum">
              <a:rPr kumimoji="1" lang="zh-CN" altLang="en-US" smtClean="0"/>
              <a:t>‹#›</a:t>
            </a:fld>
            <a:endParaRPr kumimoji="1" lang="zh-CN" altLang="en-US"/>
          </a:p>
        </p:txBody>
      </p:sp>
    </p:spTree>
    <p:extLst>
      <p:ext uri="{BB962C8B-B14F-4D97-AF65-F5344CB8AC3E}">
        <p14:creationId xmlns:p14="http://schemas.microsoft.com/office/powerpoint/2010/main" val="2055088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9380BD-502A-23C7-B143-91C4B5C0875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51059C6-A167-51B1-BABB-160F768550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C30795ED-0923-3B5E-29A7-2CABDE986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E93CF4A-7123-B643-019D-A6EAD2FA5A8D}"/>
              </a:ext>
            </a:extLst>
          </p:cNvPr>
          <p:cNvSpPr>
            <a:spLocks noGrp="1"/>
          </p:cNvSpPr>
          <p:nvPr>
            <p:ph type="dt" sz="half" idx="10"/>
          </p:nvPr>
        </p:nvSpPr>
        <p:spPr/>
        <p:txBody>
          <a:bodyPr/>
          <a:lstStyle/>
          <a:p>
            <a:fld id="{5B974605-5F3A-484E-A058-543464FDDEBA}" type="datetimeFigureOut">
              <a:rPr kumimoji="1" lang="zh-CN" altLang="en-US" smtClean="0"/>
              <a:t>2024/1/11</a:t>
            </a:fld>
            <a:endParaRPr kumimoji="1" lang="zh-CN" altLang="en-US"/>
          </a:p>
        </p:txBody>
      </p:sp>
      <p:sp>
        <p:nvSpPr>
          <p:cNvPr id="6" name="页脚占位符 5">
            <a:extLst>
              <a:ext uri="{FF2B5EF4-FFF2-40B4-BE49-F238E27FC236}">
                <a16:creationId xmlns:a16="http://schemas.microsoft.com/office/drawing/2014/main" id="{A1E47167-6B5E-2E8F-923C-C400C60BA43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C150B67-047B-9C14-1F1F-7482270123FA}"/>
              </a:ext>
            </a:extLst>
          </p:cNvPr>
          <p:cNvSpPr>
            <a:spLocks noGrp="1"/>
          </p:cNvSpPr>
          <p:nvPr>
            <p:ph type="sldNum" sz="quarter" idx="12"/>
          </p:nvPr>
        </p:nvSpPr>
        <p:spPr/>
        <p:txBody>
          <a:bodyPr/>
          <a:lstStyle/>
          <a:p>
            <a:fld id="{5BB3C718-7D09-C94D-8133-21BD3247388D}" type="slidenum">
              <a:rPr kumimoji="1" lang="zh-CN" altLang="en-US" smtClean="0"/>
              <a:t>‹#›</a:t>
            </a:fld>
            <a:endParaRPr kumimoji="1" lang="zh-CN" altLang="en-US"/>
          </a:p>
        </p:txBody>
      </p:sp>
    </p:spTree>
    <p:extLst>
      <p:ext uri="{BB962C8B-B14F-4D97-AF65-F5344CB8AC3E}">
        <p14:creationId xmlns:p14="http://schemas.microsoft.com/office/powerpoint/2010/main" val="3355132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8E1D0-6905-16F5-568C-FAE040EFEBC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DF3338A-7D93-637F-9049-AE2A214A0F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E87BB0A1-4699-4885-31BB-A2787C454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BAF3FA1-F95D-6797-B517-402E440F8243}"/>
              </a:ext>
            </a:extLst>
          </p:cNvPr>
          <p:cNvSpPr>
            <a:spLocks noGrp="1"/>
          </p:cNvSpPr>
          <p:nvPr>
            <p:ph type="dt" sz="half" idx="10"/>
          </p:nvPr>
        </p:nvSpPr>
        <p:spPr/>
        <p:txBody>
          <a:bodyPr/>
          <a:lstStyle/>
          <a:p>
            <a:fld id="{5B974605-5F3A-484E-A058-543464FDDEBA}" type="datetimeFigureOut">
              <a:rPr kumimoji="1" lang="zh-CN" altLang="en-US" smtClean="0"/>
              <a:t>2024/1/11</a:t>
            </a:fld>
            <a:endParaRPr kumimoji="1" lang="zh-CN" altLang="en-US"/>
          </a:p>
        </p:txBody>
      </p:sp>
      <p:sp>
        <p:nvSpPr>
          <p:cNvPr id="6" name="页脚占位符 5">
            <a:extLst>
              <a:ext uri="{FF2B5EF4-FFF2-40B4-BE49-F238E27FC236}">
                <a16:creationId xmlns:a16="http://schemas.microsoft.com/office/drawing/2014/main" id="{FFBBEEDE-CC48-DD66-475E-02F5729C143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904F35A-9260-A2CC-23A3-70C01383C53A}"/>
              </a:ext>
            </a:extLst>
          </p:cNvPr>
          <p:cNvSpPr>
            <a:spLocks noGrp="1"/>
          </p:cNvSpPr>
          <p:nvPr>
            <p:ph type="sldNum" sz="quarter" idx="12"/>
          </p:nvPr>
        </p:nvSpPr>
        <p:spPr/>
        <p:txBody>
          <a:bodyPr/>
          <a:lstStyle/>
          <a:p>
            <a:fld id="{5BB3C718-7D09-C94D-8133-21BD3247388D}" type="slidenum">
              <a:rPr kumimoji="1" lang="zh-CN" altLang="en-US" smtClean="0"/>
              <a:t>‹#›</a:t>
            </a:fld>
            <a:endParaRPr kumimoji="1" lang="zh-CN" altLang="en-US"/>
          </a:p>
        </p:txBody>
      </p:sp>
    </p:spTree>
    <p:extLst>
      <p:ext uri="{BB962C8B-B14F-4D97-AF65-F5344CB8AC3E}">
        <p14:creationId xmlns:p14="http://schemas.microsoft.com/office/powerpoint/2010/main" val="150863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70162E-CF96-76B0-D7F0-B89D254907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1B17907-F586-2F2F-F3F9-7AAEB875BD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706DE7B-A89E-4F00-D6F8-9ADE9C9241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74605-5F3A-484E-A058-543464FDDEBA}" type="datetimeFigureOut">
              <a:rPr kumimoji="1" lang="zh-CN" altLang="en-US" smtClean="0"/>
              <a:t>2024/1/11</a:t>
            </a:fld>
            <a:endParaRPr kumimoji="1" lang="zh-CN" altLang="en-US"/>
          </a:p>
        </p:txBody>
      </p:sp>
      <p:sp>
        <p:nvSpPr>
          <p:cNvPr id="5" name="页脚占位符 4">
            <a:extLst>
              <a:ext uri="{FF2B5EF4-FFF2-40B4-BE49-F238E27FC236}">
                <a16:creationId xmlns:a16="http://schemas.microsoft.com/office/drawing/2014/main" id="{1E00F98B-4FE2-5740-66B6-6B8638DB36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2DA9A4D-978F-7D19-5463-BC3AB17B8F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B3C718-7D09-C94D-8133-21BD3247388D}" type="slidenum">
              <a:rPr kumimoji="1" lang="zh-CN" altLang="en-US" smtClean="0"/>
              <a:t>‹#›</a:t>
            </a:fld>
            <a:endParaRPr kumimoji="1" lang="zh-CN" altLang="en-US"/>
          </a:p>
        </p:txBody>
      </p:sp>
    </p:spTree>
    <p:extLst>
      <p:ext uri="{BB962C8B-B14F-4D97-AF65-F5344CB8AC3E}">
        <p14:creationId xmlns:p14="http://schemas.microsoft.com/office/powerpoint/2010/main" val="1816435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桌子, 椅子, 房间, 木&#10;&#10;描述已自动生成">
            <a:extLst>
              <a:ext uri="{FF2B5EF4-FFF2-40B4-BE49-F238E27FC236}">
                <a16:creationId xmlns:a16="http://schemas.microsoft.com/office/drawing/2014/main" id="{16851118-4DDA-8DDE-6F42-E2C90EA39A94}"/>
              </a:ext>
            </a:extLst>
          </p:cNvPr>
          <p:cNvPicPr>
            <a:picLocks noChangeAspect="1"/>
          </p:cNvPicPr>
          <p:nvPr/>
        </p:nvPicPr>
        <p:blipFill>
          <a:blip r:embed="rId2"/>
          <a:stretch>
            <a:fillRect/>
          </a:stretch>
        </p:blipFill>
        <p:spPr>
          <a:xfrm>
            <a:off x="3689350" y="1299478"/>
            <a:ext cx="4813300" cy="4648200"/>
          </a:xfrm>
          <a:prstGeom prst="rect">
            <a:avLst/>
          </a:prstGeom>
        </p:spPr>
      </p:pic>
      <p:sp>
        <p:nvSpPr>
          <p:cNvPr id="6" name="文本框 5">
            <a:extLst>
              <a:ext uri="{FF2B5EF4-FFF2-40B4-BE49-F238E27FC236}">
                <a16:creationId xmlns:a16="http://schemas.microsoft.com/office/drawing/2014/main" id="{CF6DE0DE-9471-F529-8734-5762B67A9CC6}"/>
              </a:ext>
            </a:extLst>
          </p:cNvPr>
          <p:cNvSpPr txBox="1"/>
          <p:nvPr/>
        </p:nvSpPr>
        <p:spPr>
          <a:xfrm>
            <a:off x="824089" y="149238"/>
            <a:ext cx="10825499" cy="1354217"/>
          </a:xfrm>
          <a:prstGeom prst="rect">
            <a:avLst/>
          </a:prstGeom>
          <a:noFill/>
        </p:spPr>
        <p:txBody>
          <a:bodyPr wrap="square" rtlCol="0">
            <a:spAutoFit/>
          </a:bodyPr>
          <a:lstStyle/>
          <a:p>
            <a:r>
              <a:rPr lang="en-GB" altLang="zh-CN" sz="1400" b="1" dirty="0">
                <a:latin typeface="Arial" panose="020B0604020202020204" pitchFamily="34" charset="0"/>
                <a:cs typeface="Arial" panose="020B0604020202020204" pitchFamily="34" charset="0"/>
              </a:rPr>
              <a:t>Regulating AI: Applying Insights from Behavioural Economics and Psychology to</a:t>
            </a:r>
            <a:r>
              <a:rPr lang="en-US" altLang="en-GB" sz="1400" b="1" dirty="0">
                <a:latin typeface="Arial" panose="020B0604020202020204" pitchFamily="34" charset="0"/>
                <a:cs typeface="Arial" panose="020B0604020202020204" pitchFamily="34" charset="0"/>
              </a:rPr>
              <a:t> </a:t>
            </a:r>
            <a:r>
              <a:rPr lang="en-GB" altLang="zh-CN" sz="1400" b="1" dirty="0">
                <a:latin typeface="Arial" panose="020B0604020202020204" pitchFamily="34" charset="0"/>
                <a:cs typeface="Arial" panose="020B0604020202020204" pitchFamily="34" charset="0"/>
              </a:rPr>
              <a:t>the Application of Article 5 of the EU AI Act</a:t>
            </a:r>
          </a:p>
          <a:p>
            <a:pPr algn="ctr"/>
            <a:r>
              <a:rPr lang="en-GB" altLang="zh-CN" sz="1000" b="1" dirty="0">
                <a:latin typeface="Arial" panose="020B0604020202020204" pitchFamily="34" charset="0"/>
                <a:cs typeface="Arial" panose="020B0604020202020204" pitchFamily="34" charset="0"/>
              </a:rPr>
              <a:t>Presenting at</a:t>
            </a:r>
            <a:r>
              <a:rPr lang="zh-CN" altLang="en-US" sz="1000" b="1" dirty="0">
                <a:latin typeface="Arial" panose="020B0604020202020204" pitchFamily="34" charset="0"/>
                <a:cs typeface="Arial" panose="020B0604020202020204" pitchFamily="34" charset="0"/>
              </a:rPr>
              <a:t> </a:t>
            </a:r>
            <a:r>
              <a:rPr lang="en-GB" altLang="zh-CN" sz="1000" b="1" dirty="0">
                <a:latin typeface="Arial" panose="020B0604020202020204" pitchFamily="34" charset="0"/>
                <a:cs typeface="Arial" panose="020B0604020202020204" pitchFamily="34" charset="0"/>
              </a:rPr>
              <a:t>the</a:t>
            </a:r>
            <a:r>
              <a:rPr lang="en-US" altLang="zh-CN" sz="1000" b="1" dirty="0">
                <a:latin typeface="Arial" panose="020B0604020202020204" pitchFamily="34" charset="0"/>
                <a:cs typeface="Arial" panose="020B0604020202020204" pitchFamily="34" charset="0"/>
              </a:rPr>
              <a:t> </a:t>
            </a:r>
            <a:r>
              <a:rPr lang="en-GB" altLang="zh-CN" sz="1000" b="1" dirty="0">
                <a:latin typeface="Arial" panose="020B0604020202020204" pitchFamily="34" charset="0"/>
                <a:cs typeface="Arial" panose="020B0604020202020204" pitchFamily="34" charset="0"/>
              </a:rPr>
              <a:t>38</a:t>
            </a:r>
            <a:r>
              <a:rPr lang="en-GB" altLang="zh-CN" sz="1000" b="1" baseline="30000" dirty="0">
                <a:latin typeface="Arial" panose="020B0604020202020204" pitchFamily="34" charset="0"/>
                <a:cs typeface="Arial" panose="020B0604020202020204" pitchFamily="34" charset="0"/>
              </a:rPr>
              <a:t>th</a:t>
            </a:r>
            <a:r>
              <a:rPr lang="en-US" altLang="zh-CN" sz="1000" b="1" dirty="0">
                <a:latin typeface="Arial" panose="020B0604020202020204" pitchFamily="34" charset="0"/>
                <a:cs typeface="Arial" panose="020B0604020202020204" pitchFamily="34" charset="0"/>
              </a:rPr>
              <a:t> </a:t>
            </a:r>
            <a:r>
              <a:rPr lang="en-GB" altLang="zh-CN" sz="1000" b="1" dirty="0">
                <a:latin typeface="Arial" panose="020B0604020202020204" pitchFamily="34" charset="0"/>
                <a:cs typeface="Arial" panose="020B0604020202020204" pitchFamily="34" charset="0"/>
              </a:rPr>
              <a:t>Annual</a:t>
            </a:r>
            <a:r>
              <a:rPr lang="en-US" altLang="zh-CN" sz="1000" b="1" dirty="0">
                <a:latin typeface="Arial" panose="020B0604020202020204" pitchFamily="34" charset="0"/>
                <a:cs typeface="Arial" panose="020B0604020202020204" pitchFamily="34" charset="0"/>
              </a:rPr>
              <a:t> </a:t>
            </a:r>
            <a:r>
              <a:rPr lang="en-GB" altLang="zh-CN" sz="1000" b="1" dirty="0">
                <a:latin typeface="Arial" panose="020B0604020202020204" pitchFamily="34" charset="0"/>
                <a:cs typeface="Arial" panose="020B0604020202020204" pitchFamily="34" charset="0"/>
              </a:rPr>
              <a:t>AAAI</a:t>
            </a:r>
            <a:r>
              <a:rPr lang="en-US" altLang="zh-CN" sz="1000" b="1" dirty="0">
                <a:latin typeface="Arial" panose="020B0604020202020204" pitchFamily="34" charset="0"/>
                <a:cs typeface="Arial" panose="020B0604020202020204" pitchFamily="34" charset="0"/>
              </a:rPr>
              <a:t> </a:t>
            </a:r>
            <a:r>
              <a:rPr lang="en-GB" altLang="zh-CN" sz="1000" b="1" dirty="0">
                <a:latin typeface="Arial" panose="020B0604020202020204" pitchFamily="34" charset="0"/>
                <a:cs typeface="Arial" panose="020B0604020202020204" pitchFamily="34" charset="0"/>
              </a:rPr>
              <a:t>Conference</a:t>
            </a:r>
            <a:r>
              <a:rPr lang="en-US" altLang="zh-CN" sz="1000" b="1" dirty="0">
                <a:latin typeface="Arial" panose="020B0604020202020204" pitchFamily="34" charset="0"/>
                <a:cs typeface="Arial" panose="020B0604020202020204" pitchFamily="34" charset="0"/>
              </a:rPr>
              <a:t> on Artificial Intelligence (Main Track)</a:t>
            </a:r>
            <a:endParaRPr lang="en-GB" altLang="zh-CN" sz="1000" b="1" dirty="0">
              <a:latin typeface="Arial" panose="020B0604020202020204" pitchFamily="34" charset="0"/>
              <a:cs typeface="Arial" panose="020B0604020202020204" pitchFamily="34" charset="0"/>
            </a:endParaRPr>
          </a:p>
          <a:p>
            <a:pPr algn="ctr" rtl="0"/>
            <a:r>
              <a:rPr lang="en-US" altLang="en-GB" sz="1000" b="1" dirty="0" err="1"/>
              <a:t>Huixin</a:t>
            </a:r>
            <a:r>
              <a:rPr lang="zh-CN" altLang="en-US" sz="1000" b="1" dirty="0"/>
              <a:t> </a:t>
            </a:r>
            <a:r>
              <a:rPr lang="en-GB" altLang="zh-CN" sz="1000" b="1" dirty="0"/>
              <a:t>(Elsa) </a:t>
            </a:r>
            <a:r>
              <a:rPr lang="en-US" altLang="en-GB" sz="1000" b="1" dirty="0"/>
              <a:t> Zhong, Eamonn O’Neill, Janina A. Hoffmann</a:t>
            </a:r>
          </a:p>
          <a:p>
            <a:pPr algn="ctr" rtl="0"/>
            <a:r>
              <a:rPr lang="en-US" altLang="zh-CN" sz="1000" b="1" dirty="0"/>
              <a:t>Centre for Doctoral Training in Accountable, Responsible and Transparent AI, University of Bath</a:t>
            </a:r>
          </a:p>
          <a:p>
            <a:pPr algn="ctr"/>
            <a:r>
              <a:rPr lang="en-GB" altLang="zh-CN" sz="1000" b="1" dirty="0"/>
              <a:t>hz877@bath.ac.uk, </a:t>
            </a:r>
            <a:r>
              <a:rPr lang="en-GB" altLang="zh-CN" sz="1000" b="1" dirty="0" err="1"/>
              <a:t>E.ONeill@bath.ac.uk</a:t>
            </a:r>
            <a:r>
              <a:rPr lang="en-GB" altLang="zh-CN" sz="1000" b="1" dirty="0"/>
              <a:t>, jah253@bath.ac.uk</a:t>
            </a:r>
          </a:p>
          <a:p>
            <a:pPr algn="ctr" rtl="0"/>
            <a:endParaRPr lang="en-US" altLang="zh-CN" sz="1000" b="1" dirty="0"/>
          </a:p>
          <a:p>
            <a:endParaRPr kumimoji="1"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DD84DEB2-D613-A0A2-3182-849F76F1C2CE}"/>
              </a:ext>
            </a:extLst>
          </p:cNvPr>
          <p:cNvSpPr txBox="1"/>
          <p:nvPr/>
        </p:nvSpPr>
        <p:spPr>
          <a:xfrm>
            <a:off x="550176" y="1502979"/>
            <a:ext cx="2816737" cy="2954655"/>
          </a:xfrm>
          <a:prstGeom prst="rect">
            <a:avLst/>
          </a:prstGeom>
          <a:noFill/>
        </p:spPr>
        <p:txBody>
          <a:bodyPr wrap="square" rtlCol="0">
            <a:spAutoFit/>
          </a:bodyPr>
          <a:lstStyle/>
          <a:p>
            <a:pPr algn="just"/>
            <a:r>
              <a:rPr kumimoji="1" lang="en-GB" altLang="zh-CN" sz="800" b="1" dirty="0">
                <a:latin typeface="Arial" panose="020B0604020202020204" pitchFamily="34" charset="0"/>
                <a:cs typeface="Arial" panose="020B0604020202020204" pitchFamily="34" charset="0"/>
              </a:rPr>
              <a:t>Background</a:t>
            </a:r>
          </a:p>
          <a:p>
            <a:pPr algn="just"/>
            <a:r>
              <a:rPr lang="en-GB" altLang="zh-CN" sz="800" dirty="0">
                <a:latin typeface="Arial" panose="020B0604020202020204" pitchFamily="34" charset="0"/>
                <a:cs typeface="Arial" panose="020B0604020202020204" pitchFamily="34" charset="0"/>
              </a:rPr>
              <a:t>The Article-5 of the EU AI Act seeks to govern AI manipulation. Applying this legislation practically is likely to be challenging. </a:t>
            </a:r>
          </a:p>
          <a:p>
            <a:pPr algn="just"/>
            <a:endParaRPr lang="en-GB" altLang="zh-CN" sz="800" dirty="0">
              <a:solidFill>
                <a:srgbClr val="374151"/>
              </a:solidFill>
              <a:latin typeface="Arial" panose="020B0604020202020204" pitchFamily="34" charset="0"/>
              <a:cs typeface="Arial" panose="020B0604020202020204" pitchFamily="34" charset="0"/>
            </a:endParaRPr>
          </a:p>
          <a:p>
            <a:pPr algn="just"/>
            <a:r>
              <a:rPr kumimoji="1" lang="en-GB" altLang="zh-CN" sz="800" b="1" dirty="0">
                <a:latin typeface="Arial" panose="020B0604020202020204" pitchFamily="34" charset="0"/>
                <a:cs typeface="Arial" panose="020B0604020202020204" pitchFamily="34" charset="0"/>
              </a:rPr>
              <a:t>Challenges</a:t>
            </a:r>
          </a:p>
          <a:p>
            <a:pPr marL="171450" indent="-171450" algn="just">
              <a:buFont typeface="Arial" panose="020B0604020202020204" pitchFamily="34" charset="0"/>
              <a:buChar char="•"/>
            </a:pPr>
            <a:r>
              <a:rPr lang="en-GB" altLang="zh-CN" sz="800" dirty="0">
                <a:latin typeface="Arial" panose="020B0604020202020204" pitchFamily="34" charset="0"/>
                <a:cs typeface="Arial" panose="020B0604020202020204" pitchFamily="34" charset="0"/>
              </a:rPr>
              <a:t>Ambiguously used terminologies </a:t>
            </a:r>
          </a:p>
          <a:p>
            <a:pPr marL="171450" indent="-171450" algn="just">
              <a:buFont typeface="Arial" panose="020B0604020202020204" pitchFamily="34" charset="0"/>
              <a:buChar char="•"/>
            </a:pPr>
            <a:r>
              <a:rPr lang="en-GB" altLang="zh-CN" sz="800" dirty="0">
                <a:latin typeface="Arial" panose="020B0604020202020204" pitchFamily="34" charset="0"/>
                <a:cs typeface="Arial" panose="020B0604020202020204" pitchFamily="34" charset="0"/>
              </a:rPr>
              <a:t>Fails to specify which manipulation techniques may be invoked by AI, potentially leading to significant harm. </a:t>
            </a:r>
          </a:p>
          <a:p>
            <a:pPr marL="171450" indent="-171450" algn="just">
              <a:buFont typeface="Arial" panose="020B0604020202020204" pitchFamily="34" charset="0"/>
              <a:buChar char="•"/>
            </a:pPr>
            <a:endParaRPr lang="en-GB" altLang="zh-CN" sz="800" dirty="0">
              <a:solidFill>
                <a:srgbClr val="374151"/>
              </a:solidFill>
              <a:latin typeface="Arial" panose="020B0604020202020204" pitchFamily="34" charset="0"/>
              <a:cs typeface="Arial" panose="020B0604020202020204" pitchFamily="34" charset="0"/>
            </a:endParaRPr>
          </a:p>
          <a:p>
            <a:pPr algn="just"/>
            <a:r>
              <a:rPr kumimoji="1" lang="en-GB" altLang="zh-CN" sz="800" b="1" dirty="0">
                <a:latin typeface="Arial" panose="020B0604020202020204" pitchFamily="34" charset="0"/>
                <a:cs typeface="Arial" panose="020B0604020202020204" pitchFamily="34" charset="0"/>
              </a:rPr>
              <a:t>The present research</a:t>
            </a:r>
          </a:p>
          <a:p>
            <a:pPr marL="171450" indent="-171450" algn="just">
              <a:buFont typeface="Arial" panose="020B0604020202020204" pitchFamily="34" charset="0"/>
              <a:buChar char="•"/>
            </a:pPr>
            <a:r>
              <a:rPr lang="en-GB" altLang="zh-CN" sz="800" dirty="0">
                <a:latin typeface="Arial" panose="020B0604020202020204" pitchFamily="34" charset="0"/>
                <a:cs typeface="Arial" panose="020B0604020202020204" pitchFamily="34" charset="0"/>
              </a:rPr>
              <a:t>Review literatures from psychology and behavioural economics to clarify the definition of subliminal, deceptive and manipulative tactics </a:t>
            </a:r>
          </a:p>
          <a:p>
            <a:pPr marL="171450" indent="-171450" algn="just">
              <a:buFont typeface="Arial" panose="020B0604020202020204" pitchFamily="34" charset="0"/>
              <a:buChar char="•"/>
            </a:pPr>
            <a:r>
              <a:rPr lang="en-GB" altLang="zh-CN" sz="800" dirty="0">
                <a:latin typeface="Arial" panose="020B0604020202020204" pitchFamily="34" charset="0"/>
                <a:cs typeface="Arial" panose="020B0604020202020204" pitchFamily="34" charset="0"/>
              </a:rPr>
              <a:t>Identify three primary subliminal techniques and five manipulative techniques and provide real life examples for each. </a:t>
            </a:r>
          </a:p>
          <a:p>
            <a:pPr marL="171450" indent="-171450" algn="just">
              <a:buFont typeface="Arial" panose="020B0604020202020204" pitchFamily="34" charset="0"/>
              <a:buChar char="•"/>
            </a:pPr>
            <a:r>
              <a:rPr lang="en-GB" altLang="zh-CN" sz="800" dirty="0">
                <a:latin typeface="Arial" panose="020B0604020202020204" pitchFamily="34" charset="0"/>
                <a:cs typeface="Arial" panose="020B0604020202020204" pitchFamily="34" charset="0"/>
              </a:rPr>
              <a:t>Critically assess the protection offered by Article 5, proposing specific revisions to paragraph 1, points (a) and (b) of Article 5 to increase its protective effectiveness.</a:t>
            </a:r>
          </a:p>
          <a:p>
            <a:endParaRPr kumimoji="1" lang="zh-CN" altLang="en-US" dirty="0"/>
          </a:p>
        </p:txBody>
      </p:sp>
      <p:sp>
        <p:nvSpPr>
          <p:cNvPr id="10" name="文本框 9">
            <a:extLst>
              <a:ext uri="{FF2B5EF4-FFF2-40B4-BE49-F238E27FC236}">
                <a16:creationId xmlns:a16="http://schemas.microsoft.com/office/drawing/2014/main" id="{C6137AE7-F39C-6508-9287-229EE8F0E73C}"/>
              </a:ext>
            </a:extLst>
          </p:cNvPr>
          <p:cNvSpPr txBox="1"/>
          <p:nvPr/>
        </p:nvSpPr>
        <p:spPr>
          <a:xfrm>
            <a:off x="528380" y="4523525"/>
            <a:ext cx="2816738" cy="2585323"/>
          </a:xfrm>
          <a:prstGeom prst="rect">
            <a:avLst/>
          </a:prstGeom>
          <a:noFill/>
        </p:spPr>
        <p:txBody>
          <a:bodyPr wrap="square" rtlCol="0">
            <a:spAutoFit/>
          </a:bodyPr>
          <a:lstStyle/>
          <a:p>
            <a:pPr algn="just"/>
            <a:r>
              <a:rPr kumimoji="1" lang="en-GB" altLang="zh-CN" sz="800" b="1" dirty="0">
                <a:latin typeface="Arial" panose="020B0604020202020204" pitchFamily="34" charset="0"/>
                <a:cs typeface="Arial" panose="020B0604020202020204" pitchFamily="34" charset="0"/>
              </a:rPr>
              <a:t>Definition</a:t>
            </a:r>
          </a:p>
          <a:p>
            <a:pPr algn="just"/>
            <a:r>
              <a:rPr kumimoji="1" lang="en-US" altLang="zh-CN" sz="800" dirty="0">
                <a:latin typeface="Arial" panose="020B0604020202020204" pitchFamily="34" charset="0"/>
                <a:cs typeface="Arial" panose="020B0604020202020204" pitchFamily="34" charset="0"/>
              </a:rPr>
              <a:t>M</a:t>
            </a:r>
            <a:r>
              <a:rPr lang="en-US" altLang="zh-CN" sz="800" dirty="0">
                <a:effectLst/>
                <a:latin typeface="Arial" panose="020B0604020202020204" pitchFamily="34" charset="0"/>
                <a:cs typeface="Arial" panose="020B0604020202020204" pitchFamily="34" charset="0"/>
              </a:rPr>
              <a:t>ethods that aim to influence individuals using stimuli</a:t>
            </a:r>
            <a:r>
              <a:rPr lang="en-US" altLang="zh-CN" sz="800" dirty="0">
                <a:latin typeface="Arial" panose="020B0604020202020204" pitchFamily="34" charset="0"/>
                <a:cs typeface="Arial" panose="020B0604020202020204" pitchFamily="34" charset="0"/>
              </a:rPr>
              <a:t> </a:t>
            </a:r>
            <a:r>
              <a:rPr lang="en-US" altLang="zh-CN" sz="800" dirty="0">
                <a:effectLst/>
                <a:latin typeface="Arial" panose="020B0604020202020204" pitchFamily="34" charset="0"/>
                <a:cs typeface="Arial" panose="020B0604020202020204" pitchFamily="34" charset="0"/>
              </a:rPr>
              <a:t>below an individual’s perception thresholds (</a:t>
            </a:r>
            <a:r>
              <a:rPr lang="en-US" altLang="zh-CN" sz="800" dirty="0" err="1">
                <a:effectLst/>
                <a:latin typeface="Arial" panose="020B0604020202020204" pitchFamily="34" charset="0"/>
                <a:cs typeface="Arial" panose="020B0604020202020204" pitchFamily="34" charset="0"/>
              </a:rPr>
              <a:t>Drigas</a:t>
            </a:r>
            <a:r>
              <a:rPr lang="en-US" altLang="zh-CN" sz="800" dirty="0">
                <a:effectLst/>
                <a:latin typeface="Arial" panose="020B0604020202020204" pitchFamily="34" charset="0"/>
                <a:cs typeface="Arial" panose="020B0604020202020204" pitchFamily="34" charset="0"/>
              </a:rPr>
              <a:t>, </a:t>
            </a:r>
            <a:r>
              <a:rPr lang="en-US" altLang="zh-CN" sz="800" dirty="0" err="1">
                <a:effectLst/>
                <a:latin typeface="Arial" panose="020B0604020202020204" pitchFamily="34" charset="0"/>
                <a:cs typeface="Arial" panose="020B0604020202020204" pitchFamily="34" charset="0"/>
              </a:rPr>
              <a:t>Mitsea</a:t>
            </a:r>
            <a:r>
              <a:rPr lang="en-US" altLang="zh-CN" sz="800" dirty="0">
                <a:effectLst/>
                <a:latin typeface="Arial" panose="020B0604020202020204" pitchFamily="34" charset="0"/>
                <a:cs typeface="Arial" panose="020B0604020202020204" pitchFamily="34" charset="0"/>
              </a:rPr>
              <a:t>,</a:t>
            </a:r>
            <a:r>
              <a:rPr lang="en-US" altLang="zh-CN" sz="800" dirty="0">
                <a:latin typeface="Arial" panose="020B0604020202020204" pitchFamily="34" charset="0"/>
                <a:cs typeface="Arial" panose="020B0604020202020204" pitchFamily="34" charset="0"/>
              </a:rPr>
              <a:t> </a:t>
            </a:r>
            <a:r>
              <a:rPr lang="en-US" altLang="zh-CN" sz="800" dirty="0">
                <a:effectLst/>
                <a:latin typeface="Arial" panose="020B0604020202020204" pitchFamily="34" charset="0"/>
                <a:cs typeface="Arial" panose="020B0604020202020204" pitchFamily="34" charset="0"/>
              </a:rPr>
              <a:t>and </a:t>
            </a:r>
            <a:r>
              <a:rPr lang="en-US" altLang="zh-CN" sz="800" dirty="0" err="1">
                <a:effectLst/>
                <a:latin typeface="Arial" panose="020B0604020202020204" pitchFamily="34" charset="0"/>
                <a:cs typeface="Arial" panose="020B0604020202020204" pitchFamily="34" charset="0"/>
              </a:rPr>
              <a:t>Skianis</a:t>
            </a:r>
            <a:r>
              <a:rPr lang="en-US" altLang="zh-CN" sz="800" dirty="0">
                <a:effectLst/>
                <a:latin typeface="Arial" panose="020B0604020202020204" pitchFamily="34" charset="0"/>
                <a:cs typeface="Arial" panose="020B0604020202020204" pitchFamily="34" charset="0"/>
              </a:rPr>
              <a:t> 2022). </a:t>
            </a:r>
          </a:p>
          <a:p>
            <a:pPr algn="just"/>
            <a:endParaRPr lang="en-US" altLang="zh-CN" sz="800" dirty="0">
              <a:latin typeface="Arial" panose="020B0604020202020204" pitchFamily="34" charset="0"/>
              <a:cs typeface="Arial" panose="020B0604020202020204" pitchFamily="34" charset="0"/>
            </a:endParaRPr>
          </a:p>
          <a:p>
            <a:pPr algn="just"/>
            <a:r>
              <a:rPr lang="en-US" altLang="zh-CN" sz="800" b="1" dirty="0">
                <a:effectLst/>
                <a:latin typeface="Arial" panose="020B0604020202020204" pitchFamily="34" charset="0"/>
                <a:cs typeface="Arial" panose="020B0604020202020204" pitchFamily="34" charset="0"/>
              </a:rPr>
              <a:t>Three primary subliminal </a:t>
            </a:r>
            <a:r>
              <a:rPr lang="en-US" altLang="zh-CN" sz="800" b="1" dirty="0">
                <a:latin typeface="Arial" panose="020B0604020202020204" pitchFamily="34" charset="0"/>
                <a:cs typeface="Arial" panose="020B0604020202020204" pitchFamily="34" charset="0"/>
              </a:rPr>
              <a:t>t</a:t>
            </a:r>
            <a:r>
              <a:rPr lang="en-US" altLang="zh-CN" sz="800" b="1" dirty="0">
                <a:effectLst/>
                <a:latin typeface="Arial" panose="020B0604020202020204" pitchFamily="34" charset="0"/>
                <a:cs typeface="Arial" panose="020B0604020202020204" pitchFamily="34" charset="0"/>
              </a:rPr>
              <a:t>echniques</a:t>
            </a:r>
          </a:p>
          <a:p>
            <a:pPr marL="171450" indent="-171450" algn="just">
              <a:buFont typeface="Arial" panose="020B0604020202020204" pitchFamily="34" charset="0"/>
              <a:buChar char="•"/>
            </a:pPr>
            <a:r>
              <a:rPr lang="en-US" altLang="zh-CN" sz="800" b="1" dirty="0" err="1">
                <a:effectLst/>
                <a:latin typeface="Arial" panose="020B0604020202020204" pitchFamily="34" charset="0"/>
                <a:cs typeface="Arial" panose="020B0604020202020204" pitchFamily="34" charset="0"/>
              </a:rPr>
              <a:t>Tachistoscopic</a:t>
            </a:r>
            <a:r>
              <a:rPr lang="en-US" altLang="zh-CN" sz="800" b="1" dirty="0">
                <a:effectLst/>
                <a:latin typeface="Arial" panose="020B0604020202020204" pitchFamily="34" charset="0"/>
                <a:cs typeface="Arial" panose="020B0604020202020204" pitchFamily="34" charset="0"/>
              </a:rPr>
              <a:t> presentation: </a:t>
            </a:r>
            <a:r>
              <a:rPr lang="en-US" altLang="zh-CN" sz="800" dirty="0">
                <a:effectLst/>
                <a:latin typeface="Arial" panose="020B0604020202020204" pitchFamily="34" charset="0"/>
                <a:cs typeface="Arial" panose="020B0604020202020204" pitchFamily="34" charset="0"/>
              </a:rPr>
              <a:t>displayed for extremely short duration with the goal to unconsciously influence attitudes and</a:t>
            </a:r>
            <a:r>
              <a:rPr lang="en-US" altLang="zh-CN" sz="800" dirty="0">
                <a:latin typeface="Arial" panose="020B0604020202020204" pitchFamily="34" charset="0"/>
                <a:cs typeface="Arial" panose="020B0604020202020204" pitchFamily="34" charset="0"/>
              </a:rPr>
              <a:t> </a:t>
            </a:r>
            <a:r>
              <a:rPr lang="en-US" altLang="zh-CN" sz="800" dirty="0">
                <a:effectLst/>
                <a:latin typeface="Arial" panose="020B0604020202020204" pitchFamily="34" charset="0"/>
                <a:cs typeface="Arial" panose="020B0604020202020204" pitchFamily="34" charset="0"/>
              </a:rPr>
              <a:t>behavior</a:t>
            </a:r>
            <a:r>
              <a:rPr lang="en-US" altLang="zh-CN" sz="800" dirty="0">
                <a:latin typeface="Arial" panose="020B0604020202020204" pitchFamily="34" charset="0"/>
                <a:cs typeface="Arial" panose="020B0604020202020204" pitchFamily="34" charset="0"/>
              </a:rPr>
              <a:t>s </a:t>
            </a:r>
            <a:r>
              <a:rPr lang="en-US" altLang="zh-CN" sz="800" dirty="0">
                <a:effectLst/>
                <a:latin typeface="Arial" panose="020B0604020202020204" pitchFamily="34" charset="0"/>
                <a:cs typeface="Arial" panose="020B0604020202020204" pitchFamily="34" charset="0"/>
              </a:rPr>
              <a:t>(Moore 1988).</a:t>
            </a:r>
          </a:p>
          <a:p>
            <a:pPr marL="171450" indent="-171450" algn="just">
              <a:buFont typeface="Arial" panose="020B0604020202020204" pitchFamily="34" charset="0"/>
              <a:buChar char="•"/>
            </a:pPr>
            <a:r>
              <a:rPr lang="en-GB" altLang="zh-CN" sz="800" b="1" dirty="0">
                <a:latin typeface="Arial" panose="020B0604020202020204" pitchFamily="34" charset="0"/>
                <a:cs typeface="Arial" panose="020B0604020202020204" pitchFamily="34" charset="0"/>
              </a:rPr>
              <a:t>Masked stimulus: </a:t>
            </a:r>
            <a:r>
              <a:rPr lang="en-GB" altLang="zh-CN" sz="800" dirty="0">
                <a:latin typeface="Arial" panose="020B0604020202020204" pitchFamily="34" charset="0"/>
                <a:cs typeface="Arial" panose="020B0604020202020204" pitchFamily="34" charset="0"/>
              </a:rPr>
              <a:t>The essence of masking is to reduce the intensity or change the perception of stimulus.</a:t>
            </a:r>
          </a:p>
          <a:p>
            <a:pPr marL="171450" indent="-171450" algn="just">
              <a:buFont typeface="Arial" panose="020B0604020202020204" pitchFamily="34" charset="0"/>
              <a:buChar char="•"/>
            </a:pPr>
            <a:r>
              <a:rPr kumimoji="1" lang="en-GB" altLang="zh-CN" sz="800" b="1" dirty="0">
                <a:latin typeface="Arial" panose="020B0604020202020204" pitchFamily="34" charset="0"/>
                <a:cs typeface="Arial" panose="020B0604020202020204" pitchFamily="34" charset="0"/>
              </a:rPr>
              <a:t>C</a:t>
            </a:r>
            <a:r>
              <a:rPr kumimoji="1" lang="en-GB" altLang="zh-CN" sz="800" b="1" kern="1200" dirty="0">
                <a:solidFill>
                  <a:schemeClr val="tx1"/>
                </a:solidFill>
                <a:latin typeface="Arial" panose="020B0604020202020204" pitchFamily="34" charset="0"/>
                <a:cs typeface="Arial" panose="020B0604020202020204" pitchFamily="34" charset="0"/>
              </a:rPr>
              <a:t>onceptual priming: </a:t>
            </a:r>
            <a:r>
              <a:rPr lang="en-US" altLang="zh-CN" sz="800" dirty="0">
                <a:latin typeface="Arial" panose="020B0604020202020204" pitchFamily="34" charset="0"/>
                <a:cs typeface="Arial" panose="020B0604020202020204" pitchFamily="34" charset="0"/>
              </a:rPr>
              <a:t>Individuals are exposed to stimuli conveying a certain meaning. These primes activate associated memories and, in turn, are thought to influence subsequent actions.</a:t>
            </a:r>
          </a:p>
          <a:p>
            <a:endParaRPr lang="en-GB" altLang="zh-CN" sz="800" b="1" dirty="0">
              <a:latin typeface="Arial" panose="020B0604020202020204" pitchFamily="34" charset="0"/>
              <a:cs typeface="Arial" panose="020B0604020202020204" pitchFamily="34" charset="0"/>
            </a:endParaRPr>
          </a:p>
          <a:p>
            <a:endParaRPr kumimoji="1" lang="zh-CN" altLang="en-US" dirty="0"/>
          </a:p>
        </p:txBody>
      </p:sp>
      <p:sp>
        <p:nvSpPr>
          <p:cNvPr id="11" name="文本框 10">
            <a:extLst>
              <a:ext uri="{FF2B5EF4-FFF2-40B4-BE49-F238E27FC236}">
                <a16:creationId xmlns:a16="http://schemas.microsoft.com/office/drawing/2014/main" id="{8B881BBF-134D-3A05-C0DF-4743422398CF}"/>
              </a:ext>
            </a:extLst>
          </p:cNvPr>
          <p:cNvSpPr txBox="1"/>
          <p:nvPr/>
        </p:nvSpPr>
        <p:spPr>
          <a:xfrm>
            <a:off x="8832850" y="1611176"/>
            <a:ext cx="3060700" cy="4278094"/>
          </a:xfrm>
          <a:prstGeom prst="rect">
            <a:avLst/>
          </a:prstGeom>
          <a:noFill/>
        </p:spPr>
        <p:txBody>
          <a:bodyPr wrap="square" rtlCol="0">
            <a:spAutoFit/>
          </a:bodyPr>
          <a:lstStyle/>
          <a:p>
            <a:pPr algn="just"/>
            <a:r>
              <a:rPr lang="en-US" altLang="zh-CN" sz="800" b="1" dirty="0">
                <a:latin typeface="Arial" panose="020B0604020202020204" pitchFamily="34" charset="0"/>
                <a:cs typeface="Arial" panose="020B0604020202020204" pitchFamily="34" charset="0"/>
              </a:rPr>
              <a:t>Definition</a:t>
            </a:r>
          </a:p>
          <a:p>
            <a:pPr marL="171450" indent="-171450" algn="just">
              <a:buFont typeface="Arial" panose="020B0604020202020204" pitchFamily="34" charset="0"/>
              <a:buChar char="•"/>
            </a:pPr>
            <a:r>
              <a:rPr lang="en-US" altLang="zh-CN" sz="800" b="1" dirty="0">
                <a:latin typeface="Arial" panose="020B0604020202020204" pitchFamily="34" charset="0"/>
                <a:cs typeface="Arial" panose="020B0604020202020204" pitchFamily="34" charset="0"/>
              </a:rPr>
              <a:t>Deception</a:t>
            </a:r>
          </a:p>
          <a:p>
            <a:pPr algn="just"/>
            <a:r>
              <a:rPr lang="en-US" altLang="zh-CN" sz="800" dirty="0">
                <a:latin typeface="Arial" panose="020B0604020202020204" pitchFamily="34" charset="0"/>
                <a:cs typeface="Arial" panose="020B0604020202020204" pitchFamily="34" charset="0"/>
              </a:rPr>
              <a:t>Producing false information to distort the ‘content’ of decision making, leading to outcomes that may not be in the best interests of the decision maker.</a:t>
            </a:r>
          </a:p>
          <a:p>
            <a:pPr marL="171450" indent="-171450">
              <a:buFont typeface="Arial" panose="020B0604020202020204" pitchFamily="34" charset="0"/>
              <a:buChar char="•"/>
            </a:pPr>
            <a:r>
              <a:rPr lang="en-US" altLang="zh-CN" sz="800" b="1" dirty="0">
                <a:latin typeface="Arial" panose="020B0604020202020204" pitchFamily="34" charset="0"/>
                <a:cs typeface="Arial" panose="020B0604020202020204" pitchFamily="34" charset="0"/>
              </a:rPr>
              <a:t>Manipulation</a:t>
            </a:r>
          </a:p>
          <a:p>
            <a:pPr algn="just"/>
            <a:r>
              <a:rPr lang="en-US" altLang="zh-CN" sz="800" dirty="0">
                <a:latin typeface="Arial" panose="020B0604020202020204" pitchFamily="34" charset="0"/>
                <a:cs typeface="Arial" panose="020B0604020202020204" pitchFamily="34" charset="0"/>
              </a:rPr>
              <a:t>Distorting the form or structure of the judgment process, leading to outcomes that may not be in the best interests of the decision maker.</a:t>
            </a:r>
          </a:p>
          <a:p>
            <a:pPr algn="just"/>
            <a:r>
              <a:rPr lang="en-US" altLang="zh-CN" sz="800" b="1" dirty="0">
                <a:latin typeface="Arial" panose="020B0604020202020204" pitchFamily="34" charset="0"/>
                <a:cs typeface="Arial" panose="020B0604020202020204" pitchFamily="34" charset="0"/>
              </a:rPr>
              <a:t>Five common heuristics maybe invoked by AI</a:t>
            </a:r>
          </a:p>
          <a:p>
            <a:pPr marL="171450" indent="-171450" algn="just">
              <a:buFont typeface="Arial" panose="020B0604020202020204" pitchFamily="34" charset="0"/>
              <a:buChar char="•"/>
            </a:pPr>
            <a:r>
              <a:rPr lang="en-US" altLang="zh-CN" sz="800" b="1" dirty="0">
                <a:latin typeface="Arial" panose="020B0604020202020204" pitchFamily="34" charset="0"/>
                <a:cs typeface="Arial" panose="020B0604020202020204" pitchFamily="34" charset="0"/>
              </a:rPr>
              <a:t>Representativeness Heuristic</a:t>
            </a:r>
            <a:r>
              <a:rPr lang="en-US" altLang="zh-CN" sz="800" dirty="0">
                <a:latin typeface="Arial" panose="020B0604020202020204" pitchFamily="34" charset="0"/>
                <a:cs typeface="Arial" panose="020B0604020202020204" pitchFamily="34" charset="0"/>
              </a:rPr>
              <a:t>: Individuals estimate the likelihood of an event based on its similarity to an existing stereotype or model (Tversky and Kahneman 1974).</a:t>
            </a:r>
          </a:p>
          <a:p>
            <a:pPr marL="171450" indent="-171450" algn="just">
              <a:buFont typeface="Arial" panose="020B0604020202020204" pitchFamily="34" charset="0"/>
              <a:buChar char="•"/>
            </a:pPr>
            <a:r>
              <a:rPr lang="en-US" altLang="zh-CN" sz="800" b="1" dirty="0">
                <a:latin typeface="Arial" panose="020B0604020202020204" pitchFamily="34" charset="0"/>
                <a:cs typeface="Arial" panose="020B0604020202020204" pitchFamily="34" charset="0"/>
              </a:rPr>
              <a:t>Availability Heuristic: </a:t>
            </a:r>
            <a:r>
              <a:rPr lang="en-US" altLang="zh-CN" sz="800" dirty="0">
                <a:latin typeface="Arial" panose="020B0604020202020204" pitchFamily="34" charset="0"/>
                <a:cs typeface="Arial" panose="020B0604020202020204" pitchFamily="34" charset="0"/>
              </a:rPr>
              <a:t>Individuals assess a specific topic, concept, method or decision, based on immediately accessible examples that come to mind.</a:t>
            </a:r>
          </a:p>
          <a:p>
            <a:pPr marL="171450" indent="-171450" algn="just">
              <a:buFont typeface="Arial" panose="020B0604020202020204" pitchFamily="34" charset="0"/>
              <a:buChar char="•"/>
            </a:pPr>
            <a:r>
              <a:rPr lang="en-US" altLang="zh-CN" sz="800" b="1" dirty="0">
                <a:latin typeface="Arial" panose="020B0604020202020204" pitchFamily="34" charset="0"/>
                <a:cs typeface="Arial" panose="020B0604020202020204" pitchFamily="34" charset="0"/>
              </a:rPr>
              <a:t>Anchoring effect: </a:t>
            </a:r>
            <a:r>
              <a:rPr lang="en-US" altLang="zh-CN" sz="800" dirty="0">
                <a:latin typeface="Arial" panose="020B0604020202020204" pitchFamily="34" charset="0"/>
                <a:cs typeface="Arial" panose="020B0604020202020204" pitchFamily="34" charset="0"/>
              </a:rPr>
              <a:t>The tendency of individuals to rely overly on the initial piece of information they encounter, known as the “anchor”. Once an anchor is established, subsequent judgments are made by adjusting away from this anchor, resulting in a biased interpretation of other information in relation to the anchor (Tversky and Kahneman 1974).</a:t>
            </a:r>
          </a:p>
          <a:p>
            <a:pPr marL="171450" indent="-171450">
              <a:buFont typeface="Arial" panose="020B0604020202020204" pitchFamily="34" charset="0"/>
              <a:buChar char="•"/>
            </a:pPr>
            <a:r>
              <a:rPr lang="en-US" altLang="zh-CN" sz="800" b="1" dirty="0">
                <a:latin typeface="Arial" panose="020B0604020202020204" pitchFamily="34" charset="0"/>
                <a:cs typeface="Arial" panose="020B0604020202020204" pitchFamily="34" charset="0"/>
              </a:rPr>
              <a:t>Status quo bias: </a:t>
            </a:r>
            <a:r>
              <a:rPr lang="en-US" altLang="zh-CN" sz="800" dirty="0">
                <a:latin typeface="Arial" panose="020B0604020202020204" pitchFamily="34" charset="0"/>
                <a:cs typeface="Arial" panose="020B0604020202020204" pitchFamily="34" charset="0"/>
              </a:rPr>
              <a:t>The tendency of individuals to prefer the existing state of affairs.</a:t>
            </a:r>
          </a:p>
          <a:p>
            <a:pPr marL="171450" indent="-171450">
              <a:buFont typeface="Arial" panose="020B0604020202020204" pitchFamily="34" charset="0"/>
              <a:buChar char="•"/>
            </a:pPr>
            <a:r>
              <a:rPr lang="en-US" altLang="zh-CN" sz="800" b="1" dirty="0">
                <a:latin typeface="Arial" panose="020B0604020202020204" pitchFamily="34" charset="0"/>
                <a:cs typeface="Arial" panose="020B0604020202020204" pitchFamily="34" charset="0"/>
              </a:rPr>
              <a:t>Social conformity: </a:t>
            </a:r>
            <a:r>
              <a:rPr lang="en-US" altLang="zh-CN" sz="800" dirty="0">
                <a:latin typeface="Arial" panose="020B0604020202020204" pitchFamily="34" charset="0"/>
                <a:cs typeface="Arial" panose="020B0604020202020204" pitchFamily="34" charset="0"/>
              </a:rPr>
              <a:t>The phenomenon that individuals adjust their judgments and behaviors to align with those of a group, either to enhance the accuracy of their decisions or to gain acceptance within the group (Cialdini and Goldstein 2004).</a:t>
            </a:r>
          </a:p>
          <a:p>
            <a:endParaRPr lang="en-US" altLang="zh-CN" sz="800" dirty="0">
              <a:latin typeface="Arial" panose="020B0604020202020204" pitchFamily="34" charset="0"/>
              <a:cs typeface="Arial" panose="020B0604020202020204" pitchFamily="34" charset="0"/>
            </a:endParaRPr>
          </a:p>
          <a:p>
            <a:endParaRPr kumimoji="1" lang="en-US" altLang="zh-CN" sz="800" dirty="0"/>
          </a:p>
          <a:p>
            <a:endParaRPr lang="en-US" altLang="zh-CN" sz="800" b="1" dirty="0">
              <a:latin typeface="Arial" panose="020B0604020202020204" pitchFamily="34" charset="0"/>
              <a:cs typeface="Arial" panose="020B0604020202020204" pitchFamily="34" charset="0"/>
            </a:endParaRPr>
          </a:p>
          <a:p>
            <a:endParaRPr lang="zh-CN" altLang="en-US" sz="800" b="1" dirty="0">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80584AC4-78B9-9E07-7CE7-7D7464C260EE}"/>
              </a:ext>
            </a:extLst>
          </p:cNvPr>
          <p:cNvSpPr txBox="1"/>
          <p:nvPr/>
        </p:nvSpPr>
        <p:spPr>
          <a:xfrm>
            <a:off x="8947068" y="5755513"/>
            <a:ext cx="2946482" cy="830997"/>
          </a:xfrm>
          <a:prstGeom prst="rect">
            <a:avLst/>
          </a:prstGeom>
          <a:noFill/>
        </p:spPr>
        <p:txBody>
          <a:bodyPr wrap="square" rtlCol="0">
            <a:spAutoFit/>
          </a:bodyPr>
          <a:lstStyle/>
          <a:p>
            <a:pPr algn="just"/>
            <a:r>
              <a:rPr lang="en-GB" altLang="zh-CN" sz="800" dirty="0">
                <a:latin typeface="Arial" panose="020B0604020202020204" pitchFamily="34" charset="0"/>
                <a:cs typeface="Arial" panose="020B0604020202020204" pitchFamily="34" charset="0"/>
              </a:rPr>
              <a:t>Overall, this paper aims to help bridge the gap between the legal provision and its practical application by applying insights from behavioural economics and psychology. Our</a:t>
            </a:r>
            <a:r>
              <a:rPr lang="zh-CN" altLang="en-US" sz="800" dirty="0">
                <a:latin typeface="Arial" panose="020B0604020202020204" pitchFamily="34" charset="0"/>
                <a:cs typeface="Arial" panose="020B0604020202020204" pitchFamily="34" charset="0"/>
              </a:rPr>
              <a:t> </a:t>
            </a:r>
            <a:r>
              <a:rPr lang="en-GB" altLang="zh-CN" sz="800" dirty="0">
                <a:latin typeface="Arial" panose="020B0604020202020204" pitchFamily="34" charset="0"/>
                <a:cs typeface="Arial" panose="020B0604020202020204" pitchFamily="34" charset="0"/>
              </a:rPr>
              <a:t>work contributes to the ongoing discourse on AI regulation, providing a practical guide for interpreting, applying and improving Article 5 of the EU AI Act.</a:t>
            </a:r>
          </a:p>
        </p:txBody>
      </p:sp>
      <p:pic>
        <p:nvPicPr>
          <p:cNvPr id="13" name="图片 12">
            <a:extLst>
              <a:ext uri="{FF2B5EF4-FFF2-40B4-BE49-F238E27FC236}">
                <a16:creationId xmlns:a16="http://schemas.microsoft.com/office/drawing/2014/main" id="{59F02772-1331-9144-D3F5-F89E780FFAFB}"/>
              </a:ext>
            </a:extLst>
          </p:cNvPr>
          <p:cNvPicPr>
            <a:picLocks noChangeAspect="1"/>
          </p:cNvPicPr>
          <p:nvPr/>
        </p:nvPicPr>
        <p:blipFill>
          <a:blip r:embed="rId3"/>
          <a:stretch>
            <a:fillRect/>
          </a:stretch>
        </p:blipFill>
        <p:spPr>
          <a:xfrm>
            <a:off x="3749808" y="6171012"/>
            <a:ext cx="1208661" cy="495551"/>
          </a:xfrm>
          <a:prstGeom prst="rect">
            <a:avLst/>
          </a:prstGeom>
        </p:spPr>
      </p:pic>
      <p:pic>
        <p:nvPicPr>
          <p:cNvPr id="15" name="图片 14">
            <a:extLst>
              <a:ext uri="{FF2B5EF4-FFF2-40B4-BE49-F238E27FC236}">
                <a16:creationId xmlns:a16="http://schemas.microsoft.com/office/drawing/2014/main" id="{BEFCC606-58F0-CA0D-AE5A-0552825C81BE}"/>
              </a:ext>
            </a:extLst>
          </p:cNvPr>
          <p:cNvPicPr>
            <a:picLocks noChangeAspect="1"/>
          </p:cNvPicPr>
          <p:nvPr/>
        </p:nvPicPr>
        <p:blipFill>
          <a:blip r:embed="rId4"/>
          <a:stretch>
            <a:fillRect/>
          </a:stretch>
        </p:blipFill>
        <p:spPr>
          <a:xfrm>
            <a:off x="6822327" y="6176299"/>
            <a:ext cx="1733550" cy="495551"/>
          </a:xfrm>
          <a:prstGeom prst="rect">
            <a:avLst/>
          </a:prstGeom>
        </p:spPr>
      </p:pic>
      <p:pic>
        <p:nvPicPr>
          <p:cNvPr id="16" name="图片 15">
            <a:extLst>
              <a:ext uri="{FF2B5EF4-FFF2-40B4-BE49-F238E27FC236}">
                <a16:creationId xmlns:a16="http://schemas.microsoft.com/office/drawing/2014/main" id="{FEF76E7D-1516-4F73-B036-D345661F2376}"/>
              </a:ext>
            </a:extLst>
          </p:cNvPr>
          <p:cNvPicPr>
            <a:picLocks noChangeAspect="1"/>
          </p:cNvPicPr>
          <p:nvPr/>
        </p:nvPicPr>
        <p:blipFill>
          <a:blip r:embed="rId5"/>
          <a:stretch>
            <a:fillRect/>
          </a:stretch>
        </p:blipFill>
        <p:spPr>
          <a:xfrm>
            <a:off x="5241177" y="6171012"/>
            <a:ext cx="1250950" cy="469900"/>
          </a:xfrm>
          <a:prstGeom prst="rect">
            <a:avLst/>
          </a:prstGeom>
        </p:spPr>
      </p:pic>
      <p:sp>
        <p:nvSpPr>
          <p:cNvPr id="17" name="圆角矩形 16">
            <a:extLst>
              <a:ext uri="{FF2B5EF4-FFF2-40B4-BE49-F238E27FC236}">
                <a16:creationId xmlns:a16="http://schemas.microsoft.com/office/drawing/2014/main" id="{E6430470-877C-CE71-CE6C-4D7BC283FB93}"/>
              </a:ext>
            </a:extLst>
          </p:cNvPr>
          <p:cNvSpPr/>
          <p:nvPr/>
        </p:nvSpPr>
        <p:spPr>
          <a:xfrm>
            <a:off x="542412" y="1302530"/>
            <a:ext cx="2816737" cy="229287"/>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GB" altLang="zh-CN" sz="1200" b="1" dirty="0">
                <a:latin typeface="Arial" panose="020B0604020202020204" pitchFamily="34" charset="0"/>
                <a:cs typeface="Arial" panose="020B0604020202020204" pitchFamily="34" charset="0"/>
              </a:rPr>
              <a:t>Research Motivation</a:t>
            </a:r>
          </a:p>
        </p:txBody>
      </p:sp>
      <p:sp>
        <p:nvSpPr>
          <p:cNvPr id="20" name="圆角矩形 19">
            <a:extLst>
              <a:ext uri="{FF2B5EF4-FFF2-40B4-BE49-F238E27FC236}">
                <a16:creationId xmlns:a16="http://schemas.microsoft.com/office/drawing/2014/main" id="{8618C7FC-81D6-0382-61FB-C2FEE5A2C2FC}"/>
              </a:ext>
            </a:extLst>
          </p:cNvPr>
          <p:cNvSpPr/>
          <p:nvPr/>
        </p:nvSpPr>
        <p:spPr>
          <a:xfrm>
            <a:off x="528381" y="4228347"/>
            <a:ext cx="2816737" cy="229287"/>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GB" altLang="zh-CN" sz="1200" b="1" dirty="0">
                <a:latin typeface="Arial" panose="020B0604020202020204" pitchFamily="34" charset="0"/>
                <a:cs typeface="Arial" panose="020B0604020202020204" pitchFamily="34" charset="0"/>
              </a:rPr>
              <a:t>Subliminal Techniques </a:t>
            </a:r>
          </a:p>
        </p:txBody>
      </p:sp>
      <p:sp>
        <p:nvSpPr>
          <p:cNvPr id="21" name="圆角矩形 20">
            <a:extLst>
              <a:ext uri="{FF2B5EF4-FFF2-40B4-BE49-F238E27FC236}">
                <a16:creationId xmlns:a16="http://schemas.microsoft.com/office/drawing/2014/main" id="{F562C45A-5383-809B-926A-5A5592741F7B}"/>
              </a:ext>
            </a:extLst>
          </p:cNvPr>
          <p:cNvSpPr/>
          <p:nvPr/>
        </p:nvSpPr>
        <p:spPr>
          <a:xfrm>
            <a:off x="8846882" y="1302530"/>
            <a:ext cx="2816737" cy="229287"/>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GB" altLang="zh-CN" sz="1050" b="1" dirty="0">
                <a:latin typeface="Arial" panose="020B0604020202020204" pitchFamily="34" charset="0"/>
                <a:cs typeface="Arial" panose="020B0604020202020204" pitchFamily="34" charset="0"/>
              </a:rPr>
              <a:t>Deception and Manipulative Techniques</a:t>
            </a:r>
          </a:p>
        </p:txBody>
      </p:sp>
      <p:sp>
        <p:nvSpPr>
          <p:cNvPr id="22" name="圆角矩形 21">
            <a:extLst>
              <a:ext uri="{FF2B5EF4-FFF2-40B4-BE49-F238E27FC236}">
                <a16:creationId xmlns:a16="http://schemas.microsoft.com/office/drawing/2014/main" id="{D2FD9629-BAF8-48E0-DB60-0E609DB69690}"/>
              </a:ext>
            </a:extLst>
          </p:cNvPr>
          <p:cNvSpPr/>
          <p:nvPr/>
        </p:nvSpPr>
        <p:spPr>
          <a:xfrm>
            <a:off x="8947068" y="5426898"/>
            <a:ext cx="2816737" cy="229287"/>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GB" altLang="zh-CN" sz="1050" b="1" dirty="0">
                <a:latin typeface="Arial" panose="020B0604020202020204" pitchFamily="34" charset="0"/>
                <a:cs typeface="Arial" panose="020B0604020202020204" pitchFamily="34" charset="0"/>
              </a:rPr>
              <a:t>Conclusion</a:t>
            </a:r>
          </a:p>
        </p:txBody>
      </p:sp>
      <p:sp>
        <p:nvSpPr>
          <p:cNvPr id="2" name="文本框 1">
            <a:extLst>
              <a:ext uri="{FF2B5EF4-FFF2-40B4-BE49-F238E27FC236}">
                <a16:creationId xmlns:a16="http://schemas.microsoft.com/office/drawing/2014/main" id="{5FCFE07E-B771-C0C7-CCDC-1C685C9F9661}"/>
              </a:ext>
            </a:extLst>
          </p:cNvPr>
          <p:cNvSpPr txBox="1"/>
          <p:nvPr/>
        </p:nvSpPr>
        <p:spPr>
          <a:xfrm>
            <a:off x="5522025" y="5647791"/>
            <a:ext cx="1603169" cy="215444"/>
          </a:xfrm>
          <a:prstGeom prst="rect">
            <a:avLst/>
          </a:prstGeom>
          <a:noFill/>
        </p:spPr>
        <p:txBody>
          <a:bodyPr wrap="square" rtlCol="0">
            <a:spAutoFit/>
          </a:bodyPr>
          <a:lstStyle/>
          <a:p>
            <a:pPr algn="just"/>
            <a:r>
              <a:rPr kumimoji="1" lang="en-GB" altLang="zh-CN" sz="800" b="1" dirty="0">
                <a:solidFill>
                  <a:schemeClr val="bg1"/>
                </a:solidFill>
                <a:latin typeface="Arial" panose="020B0604020202020204" pitchFamily="34" charset="0"/>
                <a:cs typeface="Arial" panose="020B0604020202020204" pitchFamily="34" charset="0"/>
              </a:rPr>
              <a:t>Generated by GPT-4</a:t>
            </a:r>
            <a:endParaRPr kumimoji="1" lang="zh-CN" altLang="en-US" sz="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14619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just">
          <a:defRPr sz="800" b="1" dirty="0" smtClean="0">
            <a:solidFill>
              <a:srgbClr val="374151"/>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604</Words>
  <Application>Microsoft Macintosh PowerPoint</Application>
  <PresentationFormat>宽屏</PresentationFormat>
  <Paragraphs>42</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 Huixin</dc:creator>
  <cp:lastModifiedBy>Zhong Huixin</cp:lastModifiedBy>
  <cp:revision>3</cp:revision>
  <dcterms:created xsi:type="dcterms:W3CDTF">2024-01-11T08:39:33Z</dcterms:created>
  <dcterms:modified xsi:type="dcterms:W3CDTF">2024-01-11T15:26:09Z</dcterms:modified>
</cp:coreProperties>
</file>