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18" r:id="rId2"/>
    <p:sldId id="294" r:id="rId3"/>
    <p:sldId id="264" r:id="rId4"/>
    <p:sldId id="317" r:id="rId5"/>
    <p:sldId id="295" r:id="rId6"/>
    <p:sldId id="309" r:id="rId7"/>
    <p:sldId id="314" r:id="rId8"/>
    <p:sldId id="308" r:id="rId9"/>
    <p:sldId id="312" r:id="rId10"/>
    <p:sldId id="316" r:id="rId11"/>
    <p:sldId id="271" r:id="rId12"/>
    <p:sldId id="313" r:id="rId13"/>
    <p:sldId id="306" r:id="rId14"/>
    <p:sldId id="307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FA3B9"/>
    <a:srgbClr val="016FC0"/>
    <a:srgbClr val="C6D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66"/>
    <p:restoredTop sz="81280"/>
  </p:normalViewPr>
  <p:slideViewPr>
    <p:cSldViewPr snapToGrid="0">
      <p:cViewPr varScale="1">
        <p:scale>
          <a:sx n="86" d="100"/>
          <a:sy n="86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8E448-E26F-F744-9E6B-D7347B69CB98}" type="datetimeFigureOut">
              <a:rPr lang="de-DE" smtClean="0"/>
              <a:t>03.02.23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6CA46-CFAC-2244-A053-A70E13DFB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2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65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CA46-CFAC-2244-A053-A70E13DFBDA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5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3C23-62AD-615D-8470-65DB1DBEB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48A0A-8964-A746-F4E7-5E28F5029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EA85-869E-6485-451D-8FB83620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03.02.23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9DC4-E715-1261-6E5C-0109D9F6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7816D-A954-AAFE-E99C-DB7ECB7D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F56F-4A1B-80AB-F62B-AB7CAE34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BF58E-3663-BF2C-9DD5-8DDFC1A7D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7771-526D-38DB-4F76-8F3E9939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03.02.23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2EA0-AED0-CE29-2B54-6ADCF452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5423-21EB-0F29-F1D3-96952B57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63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9C5A3-2D23-5D0C-9E7B-87C3B318B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EC85D-2971-4E65-EBE2-90548F1A2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B8CE-1AB7-64B1-3E62-AC25D73E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03.02.23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14FF-B8E9-CCC4-FE3E-2207B973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6E35F-D125-80FE-09F6-078D1C11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9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5954-7DB7-1BEC-DCDE-8D2CE0BB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54C0-BC71-34E8-EC62-35EB2F8C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EEEF-DA3C-A22A-8952-B77DE5C8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03.02.23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45F4-374F-5A97-AF77-E7190F67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DA1A-94C8-6BFF-0BA9-4A64B408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44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AF1-9068-2C16-DC56-F8B8C0F1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D7302-BF5E-F3CB-3416-A6BDD4F30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E43C0-B9FD-CEAE-793B-13FB7EB8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03.02.23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5CA6-36A9-D70C-8204-94121ACF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271B-7980-C9CC-C899-435CE4FC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95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C8F6-A248-3872-23DD-5E8904D4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F477-F276-6A77-B443-548026064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4ED56-AC0C-286A-56C4-6F10CD10F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4019-B1E1-BF36-C300-A0B85AA9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03.02.23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5AAA-73A0-262E-053B-AB89941C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8E475-71CB-A35B-A2B8-CE3E713D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5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136A-DE6B-57A3-5ADE-3B7817E2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B5EFC-0028-1FBE-EC93-656CCA1D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06F81-7227-AF86-D129-52912DEF2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09D0C-CA1D-3CB4-7A72-94E30F16C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E80F9-8FAC-02C1-485C-EEBEFA9B5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A5711-9C08-2382-D59F-89A1A1CC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03.02.23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8A718-A827-AABF-FF8C-69137051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15821-5F73-729C-CF02-893C254C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71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8038-BD3D-671A-C2FB-ED51D30F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71D3C-5847-2B85-5045-F155722B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03.02.23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6F168-553F-621F-57E9-7254A79F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38B75-1B80-8326-2115-11A5AFF8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8DC9A-A491-8F23-0211-C09A0D56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03.02.23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3E85D-B41D-0A4E-D8BD-10BCC7C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B42C1-0AFF-A038-9F65-869EE45C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3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61AD-9AC3-7611-A1F6-C92327D0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3F2F-C8E9-511A-6FEB-895FA63F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AF751-CBBD-5CFE-0B36-9980FDC23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828BE-FA0E-9379-7D40-83CAC6C4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03.02.23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3CCD8-792F-1BAB-7252-A9D21237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9D465-1C1D-892D-6C60-6AEB6D8F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98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5DAE-048E-8566-E08B-79A89957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375AE-1C75-A706-C531-283A8A3D6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64165-0895-5AD6-CE5D-67DE2D74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CA190-2F7C-E3B9-7946-97F8513C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2A25-2088-1C4D-91BB-048E30AAF5CE}" type="datetimeFigureOut">
              <a:rPr lang="de-DE" smtClean="0"/>
              <a:t>03.02.23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034E-EB97-48D5-3E10-2DD1D9DD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5F76-03CE-357E-180C-0F1D098E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00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8D638-4C00-4AEE-BE91-6B786F9D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B3025-1972-157A-0D66-9562FAFD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B92D-24EE-3FEF-E9E5-C2366DC58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2A25-2088-1C4D-91BB-048E30AAF5CE}" type="datetimeFigureOut">
              <a:rPr lang="de-DE" smtClean="0"/>
              <a:t>03.02.23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7492F-3A03-E7C9-487C-374199F2A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2278-A2E6-DB69-598D-2E3397631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027E5-2F10-324F-AE80-523DD847D7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81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6686C9-4F1B-E113-842B-BAF6C86B7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6" r="5592"/>
          <a:stretch/>
        </p:blipFill>
        <p:spPr>
          <a:xfrm>
            <a:off x="0" y="0"/>
            <a:ext cx="1293433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9AEB25-F1F1-A95B-AA49-0D11958E47BB}"/>
              </a:ext>
            </a:extLst>
          </p:cNvPr>
          <p:cNvSpPr/>
          <p:nvPr/>
        </p:nvSpPr>
        <p:spPr>
          <a:xfrm>
            <a:off x="0" y="0"/>
            <a:ext cx="12963832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A7EAFDB-1A20-FD71-F381-ED7E1C45CF28}"/>
              </a:ext>
            </a:extLst>
          </p:cNvPr>
          <p:cNvSpPr/>
          <p:nvPr/>
        </p:nvSpPr>
        <p:spPr>
          <a:xfrm>
            <a:off x="4188542" y="0"/>
            <a:ext cx="9866671" cy="6858000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F273C-E8A0-ACF6-2630-93F507841739}"/>
              </a:ext>
            </a:extLst>
          </p:cNvPr>
          <p:cNvSpPr txBox="1"/>
          <p:nvPr/>
        </p:nvSpPr>
        <p:spPr>
          <a:xfrm>
            <a:off x="6096000" y="2468737"/>
            <a:ext cx="6680200" cy="192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Meal</a:t>
            </a:r>
            <a:r>
              <a:rPr lang="zh-CN" altLang="en-US" sz="3600" b="1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Order</a:t>
            </a:r>
            <a:r>
              <a:rPr lang="zh-CN" altLang="en-US" sz="3600" b="1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Detail</a:t>
            </a:r>
            <a:r>
              <a:rPr lang="en-IN" sz="3600" b="1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 Analysis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3600" b="1" dirty="0">
              <a:solidFill>
                <a:schemeClr val="bg1"/>
              </a:solidFill>
              <a:latin typeface="Arial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3600" b="1" dirty="0">
              <a:solidFill>
                <a:schemeClr val="bg1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 err="1">
                <a:solidFill>
                  <a:schemeClr val="bg1"/>
                </a:solidFill>
                <a:latin typeface="Arial"/>
              </a:rPr>
              <a:t>Huiya</a:t>
            </a:r>
            <a:r>
              <a:rPr lang="zh-CN" altLang="en-US" sz="24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/>
              </a:rPr>
              <a:t>Yu</a:t>
            </a:r>
            <a:endParaRPr lang="en-US" sz="24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62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47;p196">
            <a:extLst>
              <a:ext uri="{FF2B5EF4-FFF2-40B4-BE49-F238E27FC236}">
                <a16:creationId xmlns:a16="http://schemas.microsoft.com/office/drawing/2014/main" id="{6F5C0E79-FFDD-D926-E0CC-1ED9E266EBA9}"/>
              </a:ext>
            </a:extLst>
          </p:cNvPr>
          <p:cNvSpPr/>
          <p:nvPr/>
        </p:nvSpPr>
        <p:spPr>
          <a:xfrm>
            <a:off x="815394" y="188245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1648;p196">
            <a:extLst>
              <a:ext uri="{FF2B5EF4-FFF2-40B4-BE49-F238E27FC236}">
                <a16:creationId xmlns:a16="http://schemas.microsoft.com/office/drawing/2014/main" id="{D72C8E8B-5FF2-FC7C-A047-B0C5D513E9C7}"/>
              </a:ext>
            </a:extLst>
          </p:cNvPr>
          <p:cNvSpPr/>
          <p:nvPr/>
        </p:nvSpPr>
        <p:spPr>
          <a:xfrm>
            <a:off x="1681050" y="188245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C2F64"/>
                </a:solidFill>
                <a:latin typeface="Lato"/>
                <a:ea typeface="Lato"/>
                <a:cs typeface="Lato"/>
                <a:sym typeface="Lato"/>
              </a:rPr>
              <a:t>Staff Arrangement Plan</a:t>
            </a:r>
            <a:endParaRPr sz="2267" dirty="0">
              <a:solidFill>
                <a:srgbClr val="0C2F6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1649;p196">
            <a:extLst>
              <a:ext uri="{FF2B5EF4-FFF2-40B4-BE49-F238E27FC236}">
                <a16:creationId xmlns:a16="http://schemas.microsoft.com/office/drawing/2014/main" id="{980EF671-4AEC-D15C-3881-2CFDE7BCF085}"/>
              </a:ext>
            </a:extLst>
          </p:cNvPr>
          <p:cNvSpPr/>
          <p:nvPr/>
        </p:nvSpPr>
        <p:spPr>
          <a:xfrm>
            <a:off x="815394" y="2753048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1650;p196">
            <a:extLst>
              <a:ext uri="{FF2B5EF4-FFF2-40B4-BE49-F238E27FC236}">
                <a16:creationId xmlns:a16="http://schemas.microsoft.com/office/drawing/2014/main" id="{6090C350-447B-D8B1-4B9F-6637777B0F14}"/>
              </a:ext>
            </a:extLst>
          </p:cNvPr>
          <p:cNvSpPr/>
          <p:nvPr/>
        </p:nvSpPr>
        <p:spPr>
          <a:xfrm>
            <a:off x="1681050" y="2753048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Popular Dishes Analyse</a:t>
            </a:r>
          </a:p>
        </p:txBody>
      </p:sp>
      <p:sp>
        <p:nvSpPr>
          <p:cNvPr id="56" name="Google Shape;1651;p196">
            <a:extLst>
              <a:ext uri="{FF2B5EF4-FFF2-40B4-BE49-F238E27FC236}">
                <a16:creationId xmlns:a16="http://schemas.microsoft.com/office/drawing/2014/main" id="{EF0A252E-FBBD-D9CC-A215-87F119050017}"/>
              </a:ext>
            </a:extLst>
          </p:cNvPr>
          <p:cNvSpPr/>
          <p:nvPr/>
        </p:nvSpPr>
        <p:spPr>
          <a:xfrm>
            <a:off x="815394" y="3623645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1652;p196">
            <a:extLst>
              <a:ext uri="{FF2B5EF4-FFF2-40B4-BE49-F238E27FC236}">
                <a16:creationId xmlns:a16="http://schemas.microsoft.com/office/drawing/2014/main" id="{4AB6DC66-CBB6-D33C-7708-3A3A74C214C0}"/>
              </a:ext>
            </a:extLst>
          </p:cNvPr>
          <p:cNvSpPr/>
          <p:nvPr/>
        </p:nvSpPr>
        <p:spPr>
          <a:xfrm>
            <a:off x="1681050" y="3623645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Factors </a:t>
            </a:r>
            <a:r>
              <a:rPr lang="en-US" sz="2400" dirty="0" err="1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endParaRPr lang="en-GB" sz="2400" dirty="0">
              <a:solidFill>
                <a:srgbClr val="073A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1653;p196">
            <a:extLst>
              <a:ext uri="{FF2B5EF4-FFF2-40B4-BE49-F238E27FC236}">
                <a16:creationId xmlns:a16="http://schemas.microsoft.com/office/drawing/2014/main" id="{DD0EA0E8-E8CA-9F5C-563A-599B23B2257C}"/>
              </a:ext>
            </a:extLst>
          </p:cNvPr>
          <p:cNvSpPr/>
          <p:nvPr/>
        </p:nvSpPr>
        <p:spPr>
          <a:xfrm>
            <a:off x="815394" y="449424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1654;p196">
            <a:extLst>
              <a:ext uri="{FF2B5EF4-FFF2-40B4-BE49-F238E27FC236}">
                <a16:creationId xmlns:a16="http://schemas.microsoft.com/office/drawing/2014/main" id="{A9900AE6-0A36-D05F-9789-C2686613238A}"/>
              </a:ext>
            </a:extLst>
          </p:cNvPr>
          <p:cNvSpPr/>
          <p:nvPr/>
        </p:nvSpPr>
        <p:spPr>
          <a:xfrm>
            <a:off x="1681050" y="449424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Additions to the Menu</a:t>
            </a:r>
          </a:p>
        </p:txBody>
      </p:sp>
      <p:sp>
        <p:nvSpPr>
          <p:cNvPr id="63" name="Title 4">
            <a:extLst>
              <a:ext uri="{FF2B5EF4-FFF2-40B4-BE49-F238E27FC236}">
                <a16:creationId xmlns:a16="http://schemas.microsoft.com/office/drawing/2014/main" id="{7C520957-4590-18B4-FA05-17558950DE74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4E8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Agenda</a:t>
            </a:r>
          </a:p>
        </p:txBody>
      </p:sp>
      <p:sp>
        <p:nvSpPr>
          <p:cNvPr id="2" name="Google Shape;1672;p197">
            <a:extLst>
              <a:ext uri="{FF2B5EF4-FFF2-40B4-BE49-F238E27FC236}">
                <a16:creationId xmlns:a16="http://schemas.microsoft.com/office/drawing/2014/main" id="{5577C1C2-A558-C735-126C-93C63CF5947F}"/>
              </a:ext>
            </a:extLst>
          </p:cNvPr>
          <p:cNvSpPr/>
          <p:nvPr/>
        </p:nvSpPr>
        <p:spPr>
          <a:xfrm>
            <a:off x="336550" y="1863219"/>
            <a:ext cx="11202800" cy="1625439"/>
          </a:xfrm>
          <a:prstGeom prst="rect">
            <a:avLst/>
          </a:prstGeom>
          <a:solidFill>
            <a:schemeClr val="lt1">
              <a:alpha val="8863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672;p197">
            <a:extLst>
              <a:ext uri="{FF2B5EF4-FFF2-40B4-BE49-F238E27FC236}">
                <a16:creationId xmlns:a16="http://schemas.microsoft.com/office/drawing/2014/main" id="{1644E0CE-6871-8A01-E687-D40BAB8630F2}"/>
              </a:ext>
            </a:extLst>
          </p:cNvPr>
          <p:cNvSpPr/>
          <p:nvPr/>
        </p:nvSpPr>
        <p:spPr>
          <a:xfrm>
            <a:off x="494600" y="4407518"/>
            <a:ext cx="11202800" cy="2299212"/>
          </a:xfrm>
          <a:prstGeom prst="rect">
            <a:avLst/>
          </a:prstGeom>
          <a:solidFill>
            <a:schemeClr val="lt1">
              <a:alpha val="8863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6239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4;p30">
            <a:extLst>
              <a:ext uri="{FF2B5EF4-FFF2-40B4-BE49-F238E27FC236}">
                <a16:creationId xmlns:a16="http://schemas.microsoft.com/office/drawing/2014/main" id="{ADEA0255-CE23-005F-8CAF-499E6F1F2FE1}"/>
              </a:ext>
            </a:extLst>
          </p:cNvPr>
          <p:cNvSpPr/>
          <p:nvPr/>
        </p:nvSpPr>
        <p:spPr>
          <a:xfrm>
            <a:off x="2319560" y="1241644"/>
            <a:ext cx="4499650" cy="517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Price (Amounts)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35;p30">
            <a:extLst>
              <a:ext uri="{FF2B5EF4-FFF2-40B4-BE49-F238E27FC236}">
                <a16:creationId xmlns:a16="http://schemas.microsoft.com/office/drawing/2014/main" id="{A168B17F-0ABA-172D-ABB3-D0F613B9ED09}"/>
              </a:ext>
            </a:extLst>
          </p:cNvPr>
          <p:cNvSpPr/>
          <p:nvPr/>
        </p:nvSpPr>
        <p:spPr>
          <a:xfrm>
            <a:off x="6872780" y="1241644"/>
            <a:ext cx="4553661" cy="517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36;p30">
            <a:extLst>
              <a:ext uri="{FF2B5EF4-FFF2-40B4-BE49-F238E27FC236}">
                <a16:creationId xmlns:a16="http://schemas.microsoft.com/office/drawing/2014/main" id="{120DBD94-8269-8A32-D39F-2554B10228DE}"/>
              </a:ext>
            </a:extLst>
          </p:cNvPr>
          <p:cNvSpPr/>
          <p:nvPr/>
        </p:nvSpPr>
        <p:spPr>
          <a:xfrm>
            <a:off x="2319560" y="1853712"/>
            <a:ext cx="4499650" cy="1122996"/>
          </a:xfrm>
          <a:prstGeom prst="rect">
            <a:avLst/>
          </a:prstGeom>
          <a:solidFill>
            <a:srgbClr val="C5D9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cs typeface="Arial"/>
              </a:rPr>
              <a:t>Negative related</a:t>
            </a:r>
          </a:p>
        </p:txBody>
      </p:sp>
      <p:sp>
        <p:nvSpPr>
          <p:cNvPr id="8" name="Google Shape;337;p30">
            <a:extLst>
              <a:ext uri="{FF2B5EF4-FFF2-40B4-BE49-F238E27FC236}">
                <a16:creationId xmlns:a16="http://schemas.microsoft.com/office/drawing/2014/main" id="{1A066921-7259-A066-F3B5-801F48C48CB2}"/>
              </a:ext>
            </a:extLst>
          </p:cNvPr>
          <p:cNvSpPr/>
          <p:nvPr/>
        </p:nvSpPr>
        <p:spPr>
          <a:xfrm>
            <a:off x="6887645" y="1868460"/>
            <a:ext cx="4553662" cy="1122996"/>
          </a:xfrm>
          <a:prstGeom prst="rect">
            <a:avLst/>
          </a:prstGeom>
          <a:solidFill>
            <a:srgbClr val="C5D9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cs typeface="Arial"/>
              </a:rPr>
              <a:t>Positive related</a:t>
            </a:r>
          </a:p>
        </p:txBody>
      </p:sp>
      <p:sp>
        <p:nvSpPr>
          <p:cNvPr id="9" name="Google Shape;338;p30">
            <a:extLst>
              <a:ext uri="{FF2B5EF4-FFF2-40B4-BE49-F238E27FC236}">
                <a16:creationId xmlns:a16="http://schemas.microsoft.com/office/drawing/2014/main" id="{44CE6141-281E-6D8C-9D4E-5D2975387F85}"/>
              </a:ext>
            </a:extLst>
          </p:cNvPr>
          <p:cNvSpPr/>
          <p:nvPr/>
        </p:nvSpPr>
        <p:spPr>
          <a:xfrm>
            <a:off x="2306701" y="3069609"/>
            <a:ext cx="4499650" cy="988652"/>
          </a:xfrm>
          <a:prstGeom prst="rect">
            <a:avLst/>
          </a:prstGeom>
          <a:solidFill>
            <a:srgbClr val="C5D9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0.015</a:t>
            </a:r>
            <a:endParaRPr lang="en-US" sz="16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339;p30">
            <a:extLst>
              <a:ext uri="{FF2B5EF4-FFF2-40B4-BE49-F238E27FC236}">
                <a16:creationId xmlns:a16="http://schemas.microsoft.com/office/drawing/2014/main" id="{10542098-6B2B-BD2A-E902-D2EBB15FBD8E}"/>
              </a:ext>
            </a:extLst>
          </p:cNvPr>
          <p:cNvSpPr/>
          <p:nvPr/>
        </p:nvSpPr>
        <p:spPr>
          <a:xfrm>
            <a:off x="6888175" y="3068941"/>
            <a:ext cx="4543747" cy="989183"/>
          </a:xfrm>
          <a:prstGeom prst="rect">
            <a:avLst/>
          </a:prstGeom>
          <a:solidFill>
            <a:srgbClr val="C5D9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0.06</a:t>
            </a:r>
          </a:p>
        </p:txBody>
      </p:sp>
      <p:grpSp>
        <p:nvGrpSpPr>
          <p:cNvPr id="13" name="Google Shape;342;p30">
            <a:extLst>
              <a:ext uri="{FF2B5EF4-FFF2-40B4-BE49-F238E27FC236}">
                <a16:creationId xmlns:a16="http://schemas.microsoft.com/office/drawing/2014/main" id="{E14D74CF-51C3-F472-0EC6-4032FF63F34A}"/>
              </a:ext>
            </a:extLst>
          </p:cNvPr>
          <p:cNvGrpSpPr/>
          <p:nvPr/>
        </p:nvGrpSpPr>
        <p:grpSpPr>
          <a:xfrm>
            <a:off x="256957" y="2088782"/>
            <a:ext cx="2036825" cy="546804"/>
            <a:chOff x="148597" y="1348597"/>
            <a:chExt cx="2036825" cy="546804"/>
          </a:xfrm>
        </p:grpSpPr>
        <p:sp>
          <p:nvSpPr>
            <p:cNvPr id="14" name="Google Shape;343;p30">
              <a:extLst>
                <a:ext uri="{FF2B5EF4-FFF2-40B4-BE49-F238E27FC236}">
                  <a16:creationId xmlns:a16="http://schemas.microsoft.com/office/drawing/2014/main" id="{E7103A13-0EA5-2DA0-A105-A5EA7C8A009C}"/>
                </a:ext>
              </a:extLst>
            </p:cNvPr>
            <p:cNvSpPr/>
            <p:nvPr/>
          </p:nvSpPr>
          <p:spPr>
            <a:xfrm>
              <a:off x="440993" y="1348597"/>
              <a:ext cx="1692116" cy="546804"/>
            </a:xfrm>
            <a:prstGeom prst="homePlate">
              <a:avLst>
                <a:gd name="adj" fmla="val 50000"/>
              </a:avLst>
            </a:prstGeom>
            <a:noFill/>
            <a:ln w="19050" cap="flat" cmpd="sng">
              <a:solidFill>
                <a:srgbClr val="6FA3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44;p30">
              <a:extLst>
                <a:ext uri="{FF2B5EF4-FFF2-40B4-BE49-F238E27FC236}">
                  <a16:creationId xmlns:a16="http://schemas.microsoft.com/office/drawing/2014/main" id="{B7C80A8A-2256-87C0-2E4B-F2EFFB38D785}"/>
                </a:ext>
              </a:extLst>
            </p:cNvPr>
            <p:cNvSpPr/>
            <p:nvPr/>
          </p:nvSpPr>
          <p:spPr>
            <a:xfrm>
              <a:off x="148597" y="1348597"/>
              <a:ext cx="546803" cy="546803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6FA3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45;p30">
              <a:extLst>
                <a:ext uri="{FF2B5EF4-FFF2-40B4-BE49-F238E27FC236}">
                  <a16:creationId xmlns:a16="http://schemas.microsoft.com/office/drawing/2014/main" id="{4CCA5CE7-E008-CB1D-928B-3889ED422ACB}"/>
                </a:ext>
              </a:extLst>
            </p:cNvPr>
            <p:cNvSpPr txBox="1"/>
            <p:nvPr/>
          </p:nvSpPr>
          <p:spPr>
            <a:xfrm>
              <a:off x="716155" y="1450517"/>
              <a:ext cx="1469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Related</a:t>
              </a:r>
              <a:endParaRPr sz="16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347;p30">
            <a:extLst>
              <a:ext uri="{FF2B5EF4-FFF2-40B4-BE49-F238E27FC236}">
                <a16:creationId xmlns:a16="http://schemas.microsoft.com/office/drawing/2014/main" id="{EB9FB87A-D8C7-9037-CF5B-619D5B120758}"/>
              </a:ext>
            </a:extLst>
          </p:cNvPr>
          <p:cNvSpPr/>
          <p:nvPr/>
        </p:nvSpPr>
        <p:spPr>
          <a:xfrm>
            <a:off x="2310648" y="4160508"/>
            <a:ext cx="4499650" cy="1099107"/>
          </a:xfrm>
          <a:prstGeom prst="rect">
            <a:avLst/>
          </a:prstGeom>
          <a:solidFill>
            <a:srgbClr val="E1EC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Price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is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not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related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to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if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the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customer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oder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dishes</a:t>
            </a:r>
            <a:endParaRPr lang="de-DE" sz="1600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9" name="Google Shape;348;p30">
            <a:extLst>
              <a:ext uri="{FF2B5EF4-FFF2-40B4-BE49-F238E27FC236}">
                <a16:creationId xmlns:a16="http://schemas.microsoft.com/office/drawing/2014/main" id="{73586028-E40A-2EF0-C9CE-6C0DAFE4C787}"/>
              </a:ext>
            </a:extLst>
          </p:cNvPr>
          <p:cNvSpPr/>
          <p:nvPr/>
        </p:nvSpPr>
        <p:spPr>
          <a:xfrm>
            <a:off x="6881582" y="4150357"/>
            <a:ext cx="4543747" cy="1109258"/>
          </a:xfrm>
          <a:prstGeom prst="rect">
            <a:avLst/>
          </a:prstGeom>
          <a:solidFill>
            <a:srgbClr val="E1EC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Employee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could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effect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maybe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can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train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employee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to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recommond</a:t>
            </a:r>
            <a:r>
              <a:rPr lang="de-DE" sz="16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chemeClr val="dk1"/>
                </a:solidFill>
                <a:latin typeface="Arial"/>
                <a:cs typeface="Arial"/>
              </a:rPr>
              <a:t>dishes</a:t>
            </a:r>
            <a:endParaRPr lang="de-DE" sz="1600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grpSp>
        <p:nvGrpSpPr>
          <p:cNvPr id="20" name="Google Shape;349;p30">
            <a:extLst>
              <a:ext uri="{FF2B5EF4-FFF2-40B4-BE49-F238E27FC236}">
                <a16:creationId xmlns:a16="http://schemas.microsoft.com/office/drawing/2014/main" id="{1D7D011D-74A5-123C-C859-B3463925447D}"/>
              </a:ext>
            </a:extLst>
          </p:cNvPr>
          <p:cNvGrpSpPr/>
          <p:nvPr/>
        </p:nvGrpSpPr>
        <p:grpSpPr>
          <a:xfrm>
            <a:off x="256957" y="3304207"/>
            <a:ext cx="1997596" cy="546804"/>
            <a:chOff x="150908" y="2166519"/>
            <a:chExt cx="1997596" cy="546804"/>
          </a:xfrm>
        </p:grpSpPr>
        <p:sp>
          <p:nvSpPr>
            <p:cNvPr id="21" name="Google Shape;350;p30">
              <a:extLst>
                <a:ext uri="{FF2B5EF4-FFF2-40B4-BE49-F238E27FC236}">
                  <a16:creationId xmlns:a16="http://schemas.microsoft.com/office/drawing/2014/main" id="{4FC2BE9D-4312-EF24-32C5-61CA10958486}"/>
                </a:ext>
              </a:extLst>
            </p:cNvPr>
            <p:cNvSpPr/>
            <p:nvPr/>
          </p:nvSpPr>
          <p:spPr>
            <a:xfrm>
              <a:off x="443304" y="2166519"/>
              <a:ext cx="1705200" cy="546804"/>
            </a:xfrm>
            <a:prstGeom prst="homePlate">
              <a:avLst>
                <a:gd name="adj" fmla="val 50000"/>
              </a:avLst>
            </a:prstGeom>
            <a:noFill/>
            <a:ln w="19050" cap="flat" cmpd="sng">
              <a:solidFill>
                <a:srgbClr val="6FA3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51;p30">
              <a:extLst>
                <a:ext uri="{FF2B5EF4-FFF2-40B4-BE49-F238E27FC236}">
                  <a16:creationId xmlns:a16="http://schemas.microsoft.com/office/drawing/2014/main" id="{C2BD0ED3-E862-1A3A-9669-F4CFBEFC7AA0}"/>
                </a:ext>
              </a:extLst>
            </p:cNvPr>
            <p:cNvSpPr/>
            <p:nvPr/>
          </p:nvSpPr>
          <p:spPr>
            <a:xfrm>
              <a:off x="150908" y="2166519"/>
              <a:ext cx="546803" cy="546803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6FA3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52;p30">
              <a:extLst>
                <a:ext uri="{FF2B5EF4-FFF2-40B4-BE49-F238E27FC236}">
                  <a16:creationId xmlns:a16="http://schemas.microsoft.com/office/drawing/2014/main" id="{73466281-264F-750D-693D-F0248EA3802C}"/>
                </a:ext>
              </a:extLst>
            </p:cNvPr>
            <p:cNvSpPr txBox="1"/>
            <p:nvPr/>
          </p:nvSpPr>
          <p:spPr>
            <a:xfrm>
              <a:off x="658452" y="2268439"/>
              <a:ext cx="14900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Coefficient</a:t>
              </a:r>
            </a:p>
          </p:txBody>
        </p:sp>
      </p:grpSp>
      <p:grpSp>
        <p:nvGrpSpPr>
          <p:cNvPr id="25" name="Google Shape;354;p30">
            <a:extLst>
              <a:ext uri="{FF2B5EF4-FFF2-40B4-BE49-F238E27FC236}">
                <a16:creationId xmlns:a16="http://schemas.microsoft.com/office/drawing/2014/main" id="{CD0EFB2D-E0AA-FD26-BCF8-CFD3D44EE018}"/>
              </a:ext>
            </a:extLst>
          </p:cNvPr>
          <p:cNvGrpSpPr/>
          <p:nvPr/>
        </p:nvGrpSpPr>
        <p:grpSpPr>
          <a:xfrm>
            <a:off x="256957" y="4394364"/>
            <a:ext cx="2036825" cy="546804"/>
            <a:chOff x="235205" y="3674466"/>
            <a:chExt cx="2036825" cy="546804"/>
          </a:xfrm>
        </p:grpSpPr>
        <p:sp>
          <p:nvSpPr>
            <p:cNvPr id="26" name="Google Shape;355;p30">
              <a:extLst>
                <a:ext uri="{FF2B5EF4-FFF2-40B4-BE49-F238E27FC236}">
                  <a16:creationId xmlns:a16="http://schemas.microsoft.com/office/drawing/2014/main" id="{AE1B1157-D830-CFA4-9EB5-9EA1C3A8DBAF}"/>
                </a:ext>
              </a:extLst>
            </p:cNvPr>
            <p:cNvSpPr/>
            <p:nvPr/>
          </p:nvSpPr>
          <p:spPr>
            <a:xfrm>
              <a:off x="527601" y="3674466"/>
              <a:ext cx="1678891" cy="546804"/>
            </a:xfrm>
            <a:prstGeom prst="homePlate">
              <a:avLst>
                <a:gd name="adj" fmla="val 50000"/>
              </a:avLst>
            </a:prstGeom>
            <a:noFill/>
            <a:ln w="19050" cap="flat" cmpd="sng">
              <a:solidFill>
                <a:srgbClr val="6FA3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56;p30">
              <a:extLst>
                <a:ext uri="{FF2B5EF4-FFF2-40B4-BE49-F238E27FC236}">
                  <a16:creationId xmlns:a16="http://schemas.microsoft.com/office/drawing/2014/main" id="{0646FA8C-1C97-A309-0B33-DEC50D989706}"/>
                </a:ext>
              </a:extLst>
            </p:cNvPr>
            <p:cNvSpPr/>
            <p:nvPr/>
          </p:nvSpPr>
          <p:spPr>
            <a:xfrm>
              <a:off x="235205" y="3674466"/>
              <a:ext cx="546803" cy="546803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6FA3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57;p30">
              <a:extLst>
                <a:ext uri="{FF2B5EF4-FFF2-40B4-BE49-F238E27FC236}">
                  <a16:creationId xmlns:a16="http://schemas.microsoft.com/office/drawing/2014/main" id="{EB73A9F4-A908-81BB-5B1F-CF16A3F434E2}"/>
                </a:ext>
              </a:extLst>
            </p:cNvPr>
            <p:cNvSpPr txBox="1"/>
            <p:nvPr/>
          </p:nvSpPr>
          <p:spPr>
            <a:xfrm>
              <a:off x="802763" y="3776386"/>
              <a:ext cx="1469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 sz="16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Title 4">
            <a:extLst>
              <a:ext uri="{FF2B5EF4-FFF2-40B4-BE49-F238E27FC236}">
                <a16:creationId xmlns:a16="http://schemas.microsoft.com/office/drawing/2014/main" id="{51111C99-F340-A48B-B9C9-34FF3D22886E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4E89"/>
                </a:solidFill>
                <a:latin typeface="Arial"/>
              </a:rPr>
              <a:t>Factors Analysis For orders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4E8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E511E95-0555-466D-D88C-46FAA962C74A}"/>
              </a:ext>
            </a:extLst>
          </p:cNvPr>
          <p:cNvSpPr txBox="1"/>
          <p:nvPr/>
        </p:nvSpPr>
        <p:spPr>
          <a:xfrm>
            <a:off x="2328697" y="5616356"/>
            <a:ext cx="9105769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The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popularity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of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of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dishes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is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depends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on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the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dishes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themselves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, and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the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employees</a:t>
            </a:r>
            <a:r>
              <a:rPr lang="de-DE" sz="2000">
                <a:solidFill>
                  <a:schemeClr val="dk1"/>
                </a:solidFill>
                <a:latin typeface="Arial"/>
                <a:cs typeface="Arial"/>
              </a:rPr>
              <a:t>‘ </a:t>
            </a:r>
            <a:r>
              <a:rPr lang="de-DE" sz="2000" dirty="0" err="1">
                <a:solidFill>
                  <a:schemeClr val="dk1"/>
                </a:solidFill>
                <a:latin typeface="Arial"/>
                <a:cs typeface="Arial"/>
              </a:rPr>
              <a:t>recommondations</a:t>
            </a:r>
            <a:r>
              <a:rPr lang="de-DE" sz="2000" dirty="0">
                <a:solidFill>
                  <a:schemeClr val="dk1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F1FE08D2-F00C-F1F4-8491-3D2BF924A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53" y="2143979"/>
            <a:ext cx="432000" cy="432000"/>
          </a:xfrm>
          <a:prstGeom prst="rect">
            <a:avLst/>
          </a:prstGeom>
        </p:spPr>
      </p:pic>
      <p:pic>
        <p:nvPicPr>
          <p:cNvPr id="17" name="Graphic 16" descr="Statistics">
            <a:extLst>
              <a:ext uri="{FF2B5EF4-FFF2-40B4-BE49-F238E27FC236}">
                <a16:creationId xmlns:a16="http://schemas.microsoft.com/office/drawing/2014/main" id="{3D8BD2EA-B27E-51D7-1C7B-ECDBC62FB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589" y="3359404"/>
            <a:ext cx="432000" cy="432000"/>
          </a:xfrm>
          <a:prstGeom prst="rect">
            <a:avLst/>
          </a:prstGeom>
        </p:spPr>
      </p:pic>
      <p:pic>
        <p:nvPicPr>
          <p:cNvPr id="30" name="Graphic 29" descr="Research">
            <a:extLst>
              <a:ext uri="{FF2B5EF4-FFF2-40B4-BE49-F238E27FC236}">
                <a16:creationId xmlns:a16="http://schemas.microsoft.com/office/drawing/2014/main" id="{488DCBA3-DADC-DC69-BA3E-A0EF94C79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11" y="448074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47;p196">
            <a:extLst>
              <a:ext uri="{FF2B5EF4-FFF2-40B4-BE49-F238E27FC236}">
                <a16:creationId xmlns:a16="http://schemas.microsoft.com/office/drawing/2014/main" id="{6F5C0E79-FFDD-D926-E0CC-1ED9E266EBA9}"/>
              </a:ext>
            </a:extLst>
          </p:cNvPr>
          <p:cNvSpPr/>
          <p:nvPr/>
        </p:nvSpPr>
        <p:spPr>
          <a:xfrm>
            <a:off x="815394" y="188245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1648;p196">
            <a:extLst>
              <a:ext uri="{FF2B5EF4-FFF2-40B4-BE49-F238E27FC236}">
                <a16:creationId xmlns:a16="http://schemas.microsoft.com/office/drawing/2014/main" id="{D72C8E8B-5FF2-FC7C-A047-B0C5D513E9C7}"/>
              </a:ext>
            </a:extLst>
          </p:cNvPr>
          <p:cNvSpPr/>
          <p:nvPr/>
        </p:nvSpPr>
        <p:spPr>
          <a:xfrm>
            <a:off x="1681050" y="188245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C2F64"/>
                </a:solidFill>
                <a:latin typeface="Lato"/>
                <a:ea typeface="Lato"/>
                <a:cs typeface="Lato"/>
                <a:sym typeface="Lato"/>
              </a:rPr>
              <a:t>Staff Arrangement Plan</a:t>
            </a:r>
            <a:endParaRPr sz="2267" dirty="0">
              <a:solidFill>
                <a:srgbClr val="0C2F6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1649;p196">
            <a:extLst>
              <a:ext uri="{FF2B5EF4-FFF2-40B4-BE49-F238E27FC236}">
                <a16:creationId xmlns:a16="http://schemas.microsoft.com/office/drawing/2014/main" id="{980EF671-4AEC-D15C-3881-2CFDE7BCF085}"/>
              </a:ext>
            </a:extLst>
          </p:cNvPr>
          <p:cNvSpPr/>
          <p:nvPr/>
        </p:nvSpPr>
        <p:spPr>
          <a:xfrm>
            <a:off x="815394" y="2753048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1650;p196">
            <a:extLst>
              <a:ext uri="{FF2B5EF4-FFF2-40B4-BE49-F238E27FC236}">
                <a16:creationId xmlns:a16="http://schemas.microsoft.com/office/drawing/2014/main" id="{6090C350-447B-D8B1-4B9F-6637777B0F14}"/>
              </a:ext>
            </a:extLst>
          </p:cNvPr>
          <p:cNvSpPr/>
          <p:nvPr/>
        </p:nvSpPr>
        <p:spPr>
          <a:xfrm>
            <a:off x="1681050" y="2753048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Popular Dishes Analyse</a:t>
            </a:r>
          </a:p>
        </p:txBody>
      </p:sp>
      <p:sp>
        <p:nvSpPr>
          <p:cNvPr id="56" name="Google Shape;1651;p196">
            <a:extLst>
              <a:ext uri="{FF2B5EF4-FFF2-40B4-BE49-F238E27FC236}">
                <a16:creationId xmlns:a16="http://schemas.microsoft.com/office/drawing/2014/main" id="{EF0A252E-FBBD-D9CC-A215-87F119050017}"/>
              </a:ext>
            </a:extLst>
          </p:cNvPr>
          <p:cNvSpPr/>
          <p:nvPr/>
        </p:nvSpPr>
        <p:spPr>
          <a:xfrm>
            <a:off x="815394" y="3623645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1652;p196">
            <a:extLst>
              <a:ext uri="{FF2B5EF4-FFF2-40B4-BE49-F238E27FC236}">
                <a16:creationId xmlns:a16="http://schemas.microsoft.com/office/drawing/2014/main" id="{4AB6DC66-CBB6-D33C-7708-3A3A74C214C0}"/>
              </a:ext>
            </a:extLst>
          </p:cNvPr>
          <p:cNvSpPr/>
          <p:nvPr/>
        </p:nvSpPr>
        <p:spPr>
          <a:xfrm>
            <a:off x="1681050" y="3623645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Factors </a:t>
            </a:r>
            <a:r>
              <a:rPr lang="en-US" sz="2400" dirty="0" err="1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endParaRPr lang="en-GB" sz="2400" dirty="0">
              <a:solidFill>
                <a:srgbClr val="073A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1653;p196">
            <a:extLst>
              <a:ext uri="{FF2B5EF4-FFF2-40B4-BE49-F238E27FC236}">
                <a16:creationId xmlns:a16="http://schemas.microsoft.com/office/drawing/2014/main" id="{DD0EA0E8-E8CA-9F5C-563A-599B23B2257C}"/>
              </a:ext>
            </a:extLst>
          </p:cNvPr>
          <p:cNvSpPr/>
          <p:nvPr/>
        </p:nvSpPr>
        <p:spPr>
          <a:xfrm>
            <a:off x="815394" y="449424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1654;p196">
            <a:extLst>
              <a:ext uri="{FF2B5EF4-FFF2-40B4-BE49-F238E27FC236}">
                <a16:creationId xmlns:a16="http://schemas.microsoft.com/office/drawing/2014/main" id="{A9900AE6-0A36-D05F-9789-C2686613238A}"/>
              </a:ext>
            </a:extLst>
          </p:cNvPr>
          <p:cNvSpPr/>
          <p:nvPr/>
        </p:nvSpPr>
        <p:spPr>
          <a:xfrm>
            <a:off x="1681050" y="449424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Additions to the Menu</a:t>
            </a:r>
          </a:p>
        </p:txBody>
      </p:sp>
      <p:sp>
        <p:nvSpPr>
          <p:cNvPr id="63" name="Title 4">
            <a:extLst>
              <a:ext uri="{FF2B5EF4-FFF2-40B4-BE49-F238E27FC236}">
                <a16:creationId xmlns:a16="http://schemas.microsoft.com/office/drawing/2014/main" id="{7C520957-4590-18B4-FA05-17558950DE74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4E8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Agenda</a:t>
            </a:r>
          </a:p>
        </p:txBody>
      </p:sp>
      <p:sp>
        <p:nvSpPr>
          <p:cNvPr id="2" name="Google Shape;1672;p197">
            <a:extLst>
              <a:ext uri="{FF2B5EF4-FFF2-40B4-BE49-F238E27FC236}">
                <a16:creationId xmlns:a16="http://schemas.microsoft.com/office/drawing/2014/main" id="{0D9CCA0D-6200-6B1E-3CB6-F9F4D710D847}"/>
              </a:ext>
            </a:extLst>
          </p:cNvPr>
          <p:cNvSpPr/>
          <p:nvPr/>
        </p:nvSpPr>
        <p:spPr>
          <a:xfrm>
            <a:off x="494600" y="981343"/>
            <a:ext cx="11202800" cy="3418800"/>
          </a:xfrm>
          <a:prstGeom prst="rect">
            <a:avLst/>
          </a:prstGeom>
          <a:solidFill>
            <a:schemeClr val="lt1">
              <a:alpha val="8863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3419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">
            <a:extLst>
              <a:ext uri="{FF2B5EF4-FFF2-40B4-BE49-F238E27FC236}">
                <a16:creationId xmlns:a16="http://schemas.microsoft.com/office/drawing/2014/main" id="{B29D88D4-B5CA-5639-464D-7C2760339468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Suggestion </a:t>
            </a:r>
            <a:r>
              <a:rPr lang="en-GB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for the Menu</a:t>
            </a:r>
            <a:endParaRPr lang="en-GB" sz="3200" dirty="0">
              <a:solidFill>
                <a:srgbClr val="073A7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757FFE-F658-A5BC-15AB-224592E1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977900"/>
            <a:ext cx="5981700" cy="5880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899FE-F0FE-E2DF-B21E-79AB1DD1ACD1}"/>
              </a:ext>
            </a:extLst>
          </p:cNvPr>
          <p:cNvSpPr txBox="1"/>
          <p:nvPr/>
        </p:nvSpPr>
        <p:spPr>
          <a:xfrm>
            <a:off x="6496944" y="1720840"/>
            <a:ext cx="52132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Suggestion: To add more variation of the menu, restaurant can try to  add whisky. Ranking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8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3FE6-F58E-CFEB-213A-083245D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5E1568-C5BB-55C4-432B-4787DCEA6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D7879-A4EA-B0FF-FF32-3D557C3E1C0D}"/>
              </a:ext>
            </a:extLst>
          </p:cNvPr>
          <p:cNvSpPr txBox="1"/>
          <p:nvPr/>
        </p:nvSpPr>
        <p:spPr>
          <a:xfrm>
            <a:off x="2262554" y="2598003"/>
            <a:ext cx="76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err="1">
                <a:solidFill>
                  <a:schemeClr val="bg1"/>
                </a:solidFill>
              </a:rPr>
              <a:t>Thanks</a:t>
            </a:r>
            <a:r>
              <a:rPr lang="de-DE" sz="4800" b="1" dirty="0">
                <a:solidFill>
                  <a:schemeClr val="bg1"/>
                </a:solidFill>
              </a:rPr>
              <a:t>  </a:t>
            </a:r>
            <a:r>
              <a:rPr lang="de-DE" sz="4800" b="1" dirty="0" err="1">
                <a:solidFill>
                  <a:schemeClr val="bg1"/>
                </a:solidFill>
              </a:rPr>
              <a:t>For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Your</a:t>
            </a:r>
            <a:r>
              <a:rPr lang="de-DE" sz="4800" b="1" dirty="0">
                <a:solidFill>
                  <a:schemeClr val="bg1"/>
                </a:solidFill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09269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age2image44732800">
            <a:extLst>
              <a:ext uri="{FF2B5EF4-FFF2-40B4-BE49-F238E27FC236}">
                <a16:creationId xmlns:a16="http://schemas.microsoft.com/office/drawing/2014/main" id="{9C11EAC2-7CE9-5C3D-1031-F4FC28D1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32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ge2image44731680">
            <a:extLst>
              <a:ext uri="{FF2B5EF4-FFF2-40B4-BE49-F238E27FC236}">
                <a16:creationId xmlns:a16="http://schemas.microsoft.com/office/drawing/2014/main" id="{019F147A-CE3F-CAA7-5A1E-027842146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32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age2image61800448">
            <a:extLst>
              <a:ext uri="{FF2B5EF4-FFF2-40B4-BE49-F238E27FC236}">
                <a16:creationId xmlns:a16="http://schemas.microsoft.com/office/drawing/2014/main" id="{89ED84EC-084C-41BF-7B6D-8FA211C5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88" y="1861619"/>
            <a:ext cx="1463879" cy="14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ge2image61800864">
            <a:extLst>
              <a:ext uri="{FF2B5EF4-FFF2-40B4-BE49-F238E27FC236}">
                <a16:creationId xmlns:a16="http://schemas.microsoft.com/office/drawing/2014/main" id="{330D894E-E65A-C02C-769F-4925C9422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56" y="1933732"/>
            <a:ext cx="1319654" cy="131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age2image61801072">
            <a:extLst>
              <a:ext uri="{FF2B5EF4-FFF2-40B4-BE49-F238E27FC236}">
                <a16:creationId xmlns:a16="http://schemas.microsoft.com/office/drawing/2014/main" id="{112012F4-BC7F-8EE7-2F2D-98E45AA14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106" y="1933732"/>
            <a:ext cx="1218696" cy="121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page2image44732800">
            <a:extLst>
              <a:ext uri="{FF2B5EF4-FFF2-40B4-BE49-F238E27FC236}">
                <a16:creationId xmlns:a16="http://schemas.microsoft.com/office/drawing/2014/main" id="{ED9DE625-5A4B-8414-A043-7275B837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32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2image44731680">
            <a:extLst>
              <a:ext uri="{FF2B5EF4-FFF2-40B4-BE49-F238E27FC236}">
                <a16:creationId xmlns:a16="http://schemas.microsoft.com/office/drawing/2014/main" id="{155D5127-6467-4687-3CD0-FC74125B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32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2image44732016">
            <a:extLst>
              <a:ext uri="{FF2B5EF4-FFF2-40B4-BE49-F238E27FC236}">
                <a16:creationId xmlns:a16="http://schemas.microsoft.com/office/drawing/2014/main" id="{131E0A4E-771B-D8A1-0BBF-5E9C8C13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32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3D7A264-3D7F-4369-3642-991437F0C754}"/>
              </a:ext>
            </a:extLst>
          </p:cNvPr>
          <p:cNvSpPr/>
          <p:nvPr/>
        </p:nvSpPr>
        <p:spPr>
          <a:xfrm>
            <a:off x="535404" y="1458375"/>
            <a:ext cx="2942391" cy="29423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4F3A79-0F6F-2E51-4005-A721E1C1FD51}"/>
              </a:ext>
            </a:extLst>
          </p:cNvPr>
          <p:cNvSpPr/>
          <p:nvPr/>
        </p:nvSpPr>
        <p:spPr>
          <a:xfrm>
            <a:off x="4688833" y="1458375"/>
            <a:ext cx="2942391" cy="29423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FAEC31-44E9-E8CE-454B-FA423265D5EA}"/>
              </a:ext>
            </a:extLst>
          </p:cNvPr>
          <p:cNvSpPr/>
          <p:nvPr/>
        </p:nvSpPr>
        <p:spPr>
          <a:xfrm>
            <a:off x="8560259" y="1458375"/>
            <a:ext cx="2942391" cy="29423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4AF56-7658-5B01-0C54-B4EE77B923D7}"/>
              </a:ext>
            </a:extLst>
          </p:cNvPr>
          <p:cNvSpPr txBox="1"/>
          <p:nvPr/>
        </p:nvSpPr>
        <p:spPr>
          <a:xfrm>
            <a:off x="1269792" y="3287904"/>
            <a:ext cx="14736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163F6B"/>
                </a:solidFill>
                <a:effectLst/>
                <a:latin typeface="TwCenMT"/>
              </a:rPr>
              <a:t>PROBLEM STATEMENT </a:t>
            </a:r>
            <a:endParaRPr lang="en-GB" dirty="0">
              <a:effectLst/>
            </a:endParaRPr>
          </a:p>
          <a:p>
            <a:endParaRPr lang="de-DE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9B63E-A189-6550-6C82-97F3158C4BD1}"/>
              </a:ext>
            </a:extLst>
          </p:cNvPr>
          <p:cNvSpPr txBox="1"/>
          <p:nvPr/>
        </p:nvSpPr>
        <p:spPr>
          <a:xfrm>
            <a:off x="5359800" y="3267077"/>
            <a:ext cx="18478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163F6B"/>
                </a:solidFill>
                <a:effectLst/>
                <a:latin typeface="TwCenMT"/>
              </a:rPr>
              <a:t>METHODOLOGY</a:t>
            </a:r>
            <a:endParaRPr lang="en-GB" dirty="0">
              <a:effectLst/>
            </a:endParaRPr>
          </a:p>
          <a:p>
            <a:endParaRPr lang="de-DE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B8EAC-13F5-9E30-EA38-8C67A1524C03}"/>
              </a:ext>
            </a:extLst>
          </p:cNvPr>
          <p:cNvSpPr txBox="1"/>
          <p:nvPr/>
        </p:nvSpPr>
        <p:spPr>
          <a:xfrm>
            <a:off x="9602554" y="3287904"/>
            <a:ext cx="13196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163F6B"/>
                </a:solidFill>
                <a:effectLst/>
                <a:latin typeface="TwCenMT"/>
              </a:rPr>
              <a:t>RESULTS </a:t>
            </a:r>
            <a:endParaRPr lang="en-GB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02D95-7951-E1A6-3B9D-34C19AAE992E}"/>
              </a:ext>
            </a:extLst>
          </p:cNvPr>
          <p:cNvSpPr txBox="1"/>
          <p:nvPr/>
        </p:nvSpPr>
        <p:spPr>
          <a:xfrm>
            <a:off x="535404" y="716663"/>
            <a:ext cx="11656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NewRomanPSMT"/>
              </a:rPr>
              <a:t>Find</a:t>
            </a:r>
            <a:r>
              <a:rPr lang="zh-CN" altLang="en-US" dirty="0">
                <a:latin typeface="TimesNewRomanPSMT"/>
              </a:rPr>
              <a:t> </a:t>
            </a:r>
            <a:r>
              <a:rPr lang="en-US" altLang="zh-CN" dirty="0">
                <a:latin typeface="TimesNewRomanPSMT"/>
              </a:rPr>
              <a:t>out the busy time and busy day to arrange working time of employee, find out popular dishes and the factors which effect customers decision.</a:t>
            </a:r>
            <a:endParaRPr lang="en-GB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B2BFA-0C4D-C878-8ECB-2CEB0C5607AF}"/>
              </a:ext>
            </a:extLst>
          </p:cNvPr>
          <p:cNvSpPr txBox="1"/>
          <p:nvPr/>
        </p:nvSpPr>
        <p:spPr>
          <a:xfrm>
            <a:off x="535404" y="251223"/>
            <a:ext cx="6100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4E89"/>
                </a:solidFill>
                <a:latin typeface="Arial"/>
                <a:ea typeface="+mj-ea"/>
                <a:cs typeface="+mj-cs"/>
              </a:rPr>
              <a:t>Executive</a:t>
            </a:r>
            <a:r>
              <a:rPr lang="en-GB" sz="1800" b="1" dirty="0">
                <a:solidFill>
                  <a:srgbClr val="163F6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3200" b="1" dirty="0">
                <a:solidFill>
                  <a:srgbClr val="004E89"/>
                </a:solidFill>
                <a:latin typeface="Arial"/>
                <a:ea typeface="+mj-ea"/>
                <a:cs typeface="+mj-cs"/>
              </a:rPr>
              <a:t>summary</a:t>
            </a:r>
            <a:r>
              <a:rPr lang="en-GB" sz="1800" b="1" dirty="0">
                <a:solidFill>
                  <a:srgbClr val="163F6B"/>
                </a:solidFill>
                <a:effectLst/>
                <a:latin typeface="Arial" panose="020B0604020202020204" pitchFamily="34" charset="0"/>
              </a:rPr>
              <a:t> </a:t>
            </a:r>
            <a:endParaRPr lang="en-GB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1066B-709C-41A1-EBD1-75C9493E67DB}"/>
              </a:ext>
            </a:extLst>
          </p:cNvPr>
          <p:cNvSpPr txBox="1"/>
          <p:nvPr/>
        </p:nvSpPr>
        <p:spPr>
          <a:xfrm>
            <a:off x="535404" y="4435284"/>
            <a:ext cx="3616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</a:rPr>
              <a:t> Figure out when is the busy time and the busy weekday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</a:rPr>
              <a:t> Define the popular dishes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Get some suggestions for the whisky to add in the drinking list</a:t>
            </a:r>
            <a:endParaRPr lang="en-US" altLang="zh-CN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016FF-C626-9FDE-8151-8B595551B4E6}"/>
              </a:ext>
            </a:extLst>
          </p:cNvPr>
          <p:cNvSpPr txBox="1"/>
          <p:nvPr/>
        </p:nvSpPr>
        <p:spPr>
          <a:xfrm>
            <a:off x="4688833" y="4575451"/>
            <a:ext cx="3616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Correlation coefficient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GB" altLang="zh-CN" dirty="0">
                <a:latin typeface="Calibri" panose="020F0502020204030204" pitchFamily="34" charset="0"/>
              </a:rPr>
              <a:t>Heatmap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Hypothesis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Tableau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Modelling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Web Scaping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8B71D-BE0C-3D6D-31BB-FD46B35F2624}"/>
              </a:ext>
            </a:extLst>
          </p:cNvPr>
          <p:cNvSpPr txBox="1"/>
          <p:nvPr/>
        </p:nvSpPr>
        <p:spPr>
          <a:xfrm>
            <a:off x="8453945" y="4575451"/>
            <a:ext cx="36168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</a:rPr>
              <a:t> Popular dished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</a:rPr>
              <a:t> Busy time: 18 o clock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 Busy Day: Friday and Saturday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 Suggested whisky</a:t>
            </a:r>
          </a:p>
        </p:txBody>
      </p:sp>
    </p:spTree>
    <p:extLst>
      <p:ext uri="{BB962C8B-B14F-4D97-AF65-F5344CB8AC3E}">
        <p14:creationId xmlns:p14="http://schemas.microsoft.com/office/powerpoint/2010/main" val="352631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47;p196">
            <a:extLst>
              <a:ext uri="{FF2B5EF4-FFF2-40B4-BE49-F238E27FC236}">
                <a16:creationId xmlns:a16="http://schemas.microsoft.com/office/drawing/2014/main" id="{6F5C0E79-FFDD-D926-E0CC-1ED9E266EBA9}"/>
              </a:ext>
            </a:extLst>
          </p:cNvPr>
          <p:cNvSpPr/>
          <p:nvPr/>
        </p:nvSpPr>
        <p:spPr>
          <a:xfrm>
            <a:off x="815394" y="188245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1648;p196">
            <a:extLst>
              <a:ext uri="{FF2B5EF4-FFF2-40B4-BE49-F238E27FC236}">
                <a16:creationId xmlns:a16="http://schemas.microsoft.com/office/drawing/2014/main" id="{D72C8E8B-5FF2-FC7C-A047-B0C5D513E9C7}"/>
              </a:ext>
            </a:extLst>
          </p:cNvPr>
          <p:cNvSpPr/>
          <p:nvPr/>
        </p:nvSpPr>
        <p:spPr>
          <a:xfrm>
            <a:off x="1681050" y="188245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C2F64"/>
                </a:solidFill>
                <a:latin typeface="Lato"/>
                <a:ea typeface="Lato"/>
                <a:cs typeface="Lato"/>
                <a:sym typeface="Lato"/>
              </a:rPr>
              <a:t>Staff Arrangement Plan</a:t>
            </a:r>
            <a:endParaRPr sz="2267" dirty="0">
              <a:solidFill>
                <a:srgbClr val="0C2F6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1649;p196">
            <a:extLst>
              <a:ext uri="{FF2B5EF4-FFF2-40B4-BE49-F238E27FC236}">
                <a16:creationId xmlns:a16="http://schemas.microsoft.com/office/drawing/2014/main" id="{980EF671-4AEC-D15C-3881-2CFDE7BCF085}"/>
              </a:ext>
            </a:extLst>
          </p:cNvPr>
          <p:cNvSpPr/>
          <p:nvPr/>
        </p:nvSpPr>
        <p:spPr>
          <a:xfrm>
            <a:off x="815394" y="2753048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1650;p196">
            <a:extLst>
              <a:ext uri="{FF2B5EF4-FFF2-40B4-BE49-F238E27FC236}">
                <a16:creationId xmlns:a16="http://schemas.microsoft.com/office/drawing/2014/main" id="{6090C350-447B-D8B1-4B9F-6637777B0F14}"/>
              </a:ext>
            </a:extLst>
          </p:cNvPr>
          <p:cNvSpPr/>
          <p:nvPr/>
        </p:nvSpPr>
        <p:spPr>
          <a:xfrm>
            <a:off x="1681050" y="2753048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Popular Dishes Analyse</a:t>
            </a:r>
          </a:p>
        </p:txBody>
      </p:sp>
      <p:sp>
        <p:nvSpPr>
          <p:cNvPr id="56" name="Google Shape;1651;p196">
            <a:extLst>
              <a:ext uri="{FF2B5EF4-FFF2-40B4-BE49-F238E27FC236}">
                <a16:creationId xmlns:a16="http://schemas.microsoft.com/office/drawing/2014/main" id="{EF0A252E-FBBD-D9CC-A215-87F119050017}"/>
              </a:ext>
            </a:extLst>
          </p:cNvPr>
          <p:cNvSpPr/>
          <p:nvPr/>
        </p:nvSpPr>
        <p:spPr>
          <a:xfrm>
            <a:off x="815394" y="3623645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1652;p196">
            <a:extLst>
              <a:ext uri="{FF2B5EF4-FFF2-40B4-BE49-F238E27FC236}">
                <a16:creationId xmlns:a16="http://schemas.microsoft.com/office/drawing/2014/main" id="{4AB6DC66-CBB6-D33C-7708-3A3A74C214C0}"/>
              </a:ext>
            </a:extLst>
          </p:cNvPr>
          <p:cNvSpPr/>
          <p:nvPr/>
        </p:nvSpPr>
        <p:spPr>
          <a:xfrm>
            <a:off x="1681050" y="3623645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Factors Analyze</a:t>
            </a:r>
            <a:endParaRPr lang="en-GB" sz="2400" dirty="0">
              <a:solidFill>
                <a:srgbClr val="073A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1653;p196">
            <a:extLst>
              <a:ext uri="{FF2B5EF4-FFF2-40B4-BE49-F238E27FC236}">
                <a16:creationId xmlns:a16="http://schemas.microsoft.com/office/drawing/2014/main" id="{DD0EA0E8-E8CA-9F5C-563A-599B23B2257C}"/>
              </a:ext>
            </a:extLst>
          </p:cNvPr>
          <p:cNvSpPr/>
          <p:nvPr/>
        </p:nvSpPr>
        <p:spPr>
          <a:xfrm>
            <a:off x="815394" y="449424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1654;p196">
            <a:extLst>
              <a:ext uri="{FF2B5EF4-FFF2-40B4-BE49-F238E27FC236}">
                <a16:creationId xmlns:a16="http://schemas.microsoft.com/office/drawing/2014/main" id="{A9900AE6-0A36-D05F-9789-C2686613238A}"/>
              </a:ext>
            </a:extLst>
          </p:cNvPr>
          <p:cNvSpPr/>
          <p:nvPr/>
        </p:nvSpPr>
        <p:spPr>
          <a:xfrm>
            <a:off x="1681050" y="449424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Additions to the Menu</a:t>
            </a:r>
          </a:p>
        </p:txBody>
      </p:sp>
      <p:sp>
        <p:nvSpPr>
          <p:cNvPr id="63" name="Title 4">
            <a:extLst>
              <a:ext uri="{FF2B5EF4-FFF2-40B4-BE49-F238E27FC236}">
                <a16:creationId xmlns:a16="http://schemas.microsoft.com/office/drawing/2014/main" id="{7C520957-4590-18B4-FA05-17558950DE74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4E8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560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47;p196">
            <a:extLst>
              <a:ext uri="{FF2B5EF4-FFF2-40B4-BE49-F238E27FC236}">
                <a16:creationId xmlns:a16="http://schemas.microsoft.com/office/drawing/2014/main" id="{6F5C0E79-FFDD-D926-E0CC-1ED9E266EBA9}"/>
              </a:ext>
            </a:extLst>
          </p:cNvPr>
          <p:cNvSpPr/>
          <p:nvPr/>
        </p:nvSpPr>
        <p:spPr>
          <a:xfrm>
            <a:off x="815394" y="188245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1648;p196">
            <a:extLst>
              <a:ext uri="{FF2B5EF4-FFF2-40B4-BE49-F238E27FC236}">
                <a16:creationId xmlns:a16="http://schemas.microsoft.com/office/drawing/2014/main" id="{D72C8E8B-5FF2-FC7C-A047-B0C5D513E9C7}"/>
              </a:ext>
            </a:extLst>
          </p:cNvPr>
          <p:cNvSpPr/>
          <p:nvPr/>
        </p:nvSpPr>
        <p:spPr>
          <a:xfrm>
            <a:off x="1681050" y="188245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C2F64"/>
                </a:solidFill>
                <a:latin typeface="Lato"/>
                <a:ea typeface="Lato"/>
                <a:cs typeface="Lato"/>
                <a:sym typeface="Lato"/>
              </a:rPr>
              <a:t>Staff Arrangement Plan</a:t>
            </a:r>
            <a:endParaRPr sz="2267" dirty="0">
              <a:solidFill>
                <a:srgbClr val="0C2F6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1649;p196">
            <a:extLst>
              <a:ext uri="{FF2B5EF4-FFF2-40B4-BE49-F238E27FC236}">
                <a16:creationId xmlns:a16="http://schemas.microsoft.com/office/drawing/2014/main" id="{980EF671-4AEC-D15C-3881-2CFDE7BCF085}"/>
              </a:ext>
            </a:extLst>
          </p:cNvPr>
          <p:cNvSpPr/>
          <p:nvPr/>
        </p:nvSpPr>
        <p:spPr>
          <a:xfrm>
            <a:off x="815394" y="2753048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1650;p196">
            <a:extLst>
              <a:ext uri="{FF2B5EF4-FFF2-40B4-BE49-F238E27FC236}">
                <a16:creationId xmlns:a16="http://schemas.microsoft.com/office/drawing/2014/main" id="{6090C350-447B-D8B1-4B9F-6637777B0F14}"/>
              </a:ext>
            </a:extLst>
          </p:cNvPr>
          <p:cNvSpPr/>
          <p:nvPr/>
        </p:nvSpPr>
        <p:spPr>
          <a:xfrm>
            <a:off x="1681050" y="2753048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Popular Dishes Analyse</a:t>
            </a:r>
          </a:p>
        </p:txBody>
      </p:sp>
      <p:sp>
        <p:nvSpPr>
          <p:cNvPr id="56" name="Google Shape;1651;p196">
            <a:extLst>
              <a:ext uri="{FF2B5EF4-FFF2-40B4-BE49-F238E27FC236}">
                <a16:creationId xmlns:a16="http://schemas.microsoft.com/office/drawing/2014/main" id="{EF0A252E-FBBD-D9CC-A215-87F119050017}"/>
              </a:ext>
            </a:extLst>
          </p:cNvPr>
          <p:cNvSpPr/>
          <p:nvPr/>
        </p:nvSpPr>
        <p:spPr>
          <a:xfrm>
            <a:off x="815394" y="3623645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1652;p196">
            <a:extLst>
              <a:ext uri="{FF2B5EF4-FFF2-40B4-BE49-F238E27FC236}">
                <a16:creationId xmlns:a16="http://schemas.microsoft.com/office/drawing/2014/main" id="{4AB6DC66-CBB6-D33C-7708-3A3A74C214C0}"/>
              </a:ext>
            </a:extLst>
          </p:cNvPr>
          <p:cNvSpPr/>
          <p:nvPr/>
        </p:nvSpPr>
        <p:spPr>
          <a:xfrm>
            <a:off x="1681050" y="3623645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Factors </a:t>
            </a:r>
            <a:r>
              <a:rPr lang="en-US" sz="2400" dirty="0" err="1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endParaRPr lang="en-GB" sz="2400" dirty="0">
              <a:solidFill>
                <a:srgbClr val="073A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1653;p196">
            <a:extLst>
              <a:ext uri="{FF2B5EF4-FFF2-40B4-BE49-F238E27FC236}">
                <a16:creationId xmlns:a16="http://schemas.microsoft.com/office/drawing/2014/main" id="{DD0EA0E8-E8CA-9F5C-563A-599B23B2257C}"/>
              </a:ext>
            </a:extLst>
          </p:cNvPr>
          <p:cNvSpPr/>
          <p:nvPr/>
        </p:nvSpPr>
        <p:spPr>
          <a:xfrm>
            <a:off x="815394" y="449424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1654;p196">
            <a:extLst>
              <a:ext uri="{FF2B5EF4-FFF2-40B4-BE49-F238E27FC236}">
                <a16:creationId xmlns:a16="http://schemas.microsoft.com/office/drawing/2014/main" id="{A9900AE6-0A36-D05F-9789-C2686613238A}"/>
              </a:ext>
            </a:extLst>
          </p:cNvPr>
          <p:cNvSpPr/>
          <p:nvPr/>
        </p:nvSpPr>
        <p:spPr>
          <a:xfrm>
            <a:off x="1681050" y="449424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Additions to the Menu</a:t>
            </a:r>
          </a:p>
        </p:txBody>
      </p:sp>
      <p:sp>
        <p:nvSpPr>
          <p:cNvPr id="63" name="Title 4">
            <a:extLst>
              <a:ext uri="{FF2B5EF4-FFF2-40B4-BE49-F238E27FC236}">
                <a16:creationId xmlns:a16="http://schemas.microsoft.com/office/drawing/2014/main" id="{7C520957-4590-18B4-FA05-17558950DE74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4E8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Agenda</a:t>
            </a:r>
          </a:p>
        </p:txBody>
      </p:sp>
      <p:sp>
        <p:nvSpPr>
          <p:cNvPr id="2" name="Google Shape;1672;p197">
            <a:extLst>
              <a:ext uri="{FF2B5EF4-FFF2-40B4-BE49-F238E27FC236}">
                <a16:creationId xmlns:a16="http://schemas.microsoft.com/office/drawing/2014/main" id="{00F0DBDA-12E7-6B06-FE79-A1C0B5287779}"/>
              </a:ext>
            </a:extLst>
          </p:cNvPr>
          <p:cNvSpPr/>
          <p:nvPr/>
        </p:nvSpPr>
        <p:spPr>
          <a:xfrm>
            <a:off x="652650" y="2596645"/>
            <a:ext cx="11202800" cy="3418800"/>
          </a:xfrm>
          <a:prstGeom prst="rect">
            <a:avLst/>
          </a:prstGeom>
          <a:solidFill>
            <a:schemeClr val="lt1">
              <a:alpha val="8863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4074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4F047E-33A4-CF37-C256-AEDA088ACEE2}"/>
              </a:ext>
            </a:extLst>
          </p:cNvPr>
          <p:cNvSpPr txBox="1"/>
          <p:nvPr/>
        </p:nvSpPr>
        <p:spPr>
          <a:xfrm>
            <a:off x="8289885" y="2644170"/>
            <a:ext cx="319258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18-20 o clock the restaurant has the most guests, followed by 10-12 o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Restaurant should arrange more staff during those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946EDB-3744-82D0-71E7-2C5E8C86C865}"/>
              </a:ext>
            </a:extLst>
          </p:cNvPr>
          <p:cNvSpPr txBox="1">
            <a:spLocks/>
          </p:cNvSpPr>
          <p:nvPr/>
        </p:nvSpPr>
        <p:spPr>
          <a:xfrm>
            <a:off x="648000" y="1008000"/>
            <a:ext cx="11207450" cy="720000"/>
          </a:xfrm>
          <a:prstGeom prst="rect">
            <a:avLst/>
          </a:prstGeom>
        </p:spPr>
        <p:txBody>
          <a:bodyPr vert="horz" lIns="90000" tIns="36000" rIns="90000" bIns="36000" rtlCol="0">
            <a:noAutofit/>
          </a:bodyPr>
          <a:lstStyle>
            <a:lvl1pPr marL="3175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40000" indent="-265113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6828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6987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Following shows the overview of order </a:t>
            </a:r>
            <a:r>
              <a:rPr lang="en-IN"/>
              <a:t>numbers in a day</a:t>
            </a:r>
            <a:endParaRPr lang="en-IN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EE9226B3-CB75-5250-4CB2-D26F8FF3FA1C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4E89"/>
                </a:solidFill>
                <a:latin typeface="Arial"/>
              </a:rPr>
              <a:t>High Peak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4E8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A9BB3A-F86C-096F-9231-0941F2D9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448171"/>
            <a:ext cx="7772400" cy="497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4F047E-33A4-CF37-C256-AEDA088ACEE2}"/>
              </a:ext>
            </a:extLst>
          </p:cNvPr>
          <p:cNvSpPr txBox="1"/>
          <p:nvPr/>
        </p:nvSpPr>
        <p:spPr>
          <a:xfrm>
            <a:off x="6943694" y="2096883"/>
            <a:ext cx="43068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On Friday and Saturday the restaurant expect the most guests.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Restaurant should arrange more staffs on those 2 days.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946EDB-3744-82D0-71E7-2C5E8C86C865}"/>
              </a:ext>
            </a:extLst>
          </p:cNvPr>
          <p:cNvSpPr txBox="1">
            <a:spLocks/>
          </p:cNvSpPr>
          <p:nvPr/>
        </p:nvSpPr>
        <p:spPr>
          <a:xfrm>
            <a:off x="648000" y="1008000"/>
            <a:ext cx="11207450" cy="720000"/>
          </a:xfrm>
          <a:prstGeom prst="rect">
            <a:avLst/>
          </a:prstGeom>
          <a:ln>
            <a:noFill/>
          </a:ln>
        </p:spPr>
        <p:txBody>
          <a:bodyPr vert="horz" lIns="90000" tIns="36000" rIns="90000" bIns="36000" rtlCol="0">
            <a:noAutofit/>
          </a:bodyPr>
          <a:lstStyle>
            <a:lvl1pPr marL="3175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40000" indent="-265113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6828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6987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Following shows which day is the busy day during a week in general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EE9226B3-CB75-5250-4CB2-D26F8FF3FA1C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4E89"/>
                </a:solidFill>
                <a:latin typeface="Arial"/>
              </a:rPr>
              <a:t>Weekly Overview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4E8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EE11C-F623-EA2A-AD18-7C908CF5F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66" y="1764000"/>
            <a:ext cx="5050462" cy="50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5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47;p196">
            <a:extLst>
              <a:ext uri="{FF2B5EF4-FFF2-40B4-BE49-F238E27FC236}">
                <a16:creationId xmlns:a16="http://schemas.microsoft.com/office/drawing/2014/main" id="{6F5C0E79-FFDD-D926-E0CC-1ED9E266EBA9}"/>
              </a:ext>
            </a:extLst>
          </p:cNvPr>
          <p:cNvSpPr/>
          <p:nvPr/>
        </p:nvSpPr>
        <p:spPr>
          <a:xfrm>
            <a:off x="815394" y="188245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1648;p196">
            <a:extLst>
              <a:ext uri="{FF2B5EF4-FFF2-40B4-BE49-F238E27FC236}">
                <a16:creationId xmlns:a16="http://schemas.microsoft.com/office/drawing/2014/main" id="{D72C8E8B-5FF2-FC7C-A047-B0C5D513E9C7}"/>
              </a:ext>
            </a:extLst>
          </p:cNvPr>
          <p:cNvSpPr/>
          <p:nvPr/>
        </p:nvSpPr>
        <p:spPr>
          <a:xfrm>
            <a:off x="1681050" y="188245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C2F64"/>
                </a:solidFill>
                <a:latin typeface="Lato"/>
                <a:ea typeface="Lato"/>
                <a:cs typeface="Lato"/>
                <a:sym typeface="Lato"/>
              </a:rPr>
              <a:t>Staff Arrangement Plan</a:t>
            </a:r>
            <a:endParaRPr sz="2267" dirty="0">
              <a:solidFill>
                <a:srgbClr val="0C2F6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1649;p196">
            <a:extLst>
              <a:ext uri="{FF2B5EF4-FFF2-40B4-BE49-F238E27FC236}">
                <a16:creationId xmlns:a16="http://schemas.microsoft.com/office/drawing/2014/main" id="{980EF671-4AEC-D15C-3881-2CFDE7BCF085}"/>
              </a:ext>
            </a:extLst>
          </p:cNvPr>
          <p:cNvSpPr/>
          <p:nvPr/>
        </p:nvSpPr>
        <p:spPr>
          <a:xfrm>
            <a:off x="815394" y="2753048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1650;p196">
            <a:extLst>
              <a:ext uri="{FF2B5EF4-FFF2-40B4-BE49-F238E27FC236}">
                <a16:creationId xmlns:a16="http://schemas.microsoft.com/office/drawing/2014/main" id="{6090C350-447B-D8B1-4B9F-6637777B0F14}"/>
              </a:ext>
            </a:extLst>
          </p:cNvPr>
          <p:cNvSpPr/>
          <p:nvPr/>
        </p:nvSpPr>
        <p:spPr>
          <a:xfrm>
            <a:off x="1681050" y="2753048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Popular Dishes Analyse</a:t>
            </a:r>
          </a:p>
        </p:txBody>
      </p:sp>
      <p:sp>
        <p:nvSpPr>
          <p:cNvPr id="56" name="Google Shape;1651;p196">
            <a:extLst>
              <a:ext uri="{FF2B5EF4-FFF2-40B4-BE49-F238E27FC236}">
                <a16:creationId xmlns:a16="http://schemas.microsoft.com/office/drawing/2014/main" id="{EF0A252E-FBBD-D9CC-A215-87F119050017}"/>
              </a:ext>
            </a:extLst>
          </p:cNvPr>
          <p:cNvSpPr/>
          <p:nvPr/>
        </p:nvSpPr>
        <p:spPr>
          <a:xfrm>
            <a:off x="815394" y="3623645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1652;p196">
            <a:extLst>
              <a:ext uri="{FF2B5EF4-FFF2-40B4-BE49-F238E27FC236}">
                <a16:creationId xmlns:a16="http://schemas.microsoft.com/office/drawing/2014/main" id="{4AB6DC66-CBB6-D33C-7708-3A3A74C214C0}"/>
              </a:ext>
            </a:extLst>
          </p:cNvPr>
          <p:cNvSpPr/>
          <p:nvPr/>
        </p:nvSpPr>
        <p:spPr>
          <a:xfrm>
            <a:off x="1681050" y="3623645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Factors </a:t>
            </a:r>
            <a:r>
              <a:rPr lang="en-US" sz="2400" dirty="0" err="1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Analyse</a:t>
            </a:r>
            <a:endParaRPr lang="en-GB" sz="2400" dirty="0">
              <a:solidFill>
                <a:srgbClr val="073A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1653;p196">
            <a:extLst>
              <a:ext uri="{FF2B5EF4-FFF2-40B4-BE49-F238E27FC236}">
                <a16:creationId xmlns:a16="http://schemas.microsoft.com/office/drawing/2014/main" id="{DD0EA0E8-E8CA-9F5C-563A-599B23B2257C}"/>
              </a:ext>
            </a:extLst>
          </p:cNvPr>
          <p:cNvSpPr/>
          <p:nvPr/>
        </p:nvSpPr>
        <p:spPr>
          <a:xfrm>
            <a:off x="815394" y="4494241"/>
            <a:ext cx="753200" cy="682400"/>
          </a:xfrm>
          <a:prstGeom prst="rect">
            <a:avLst/>
          </a:prstGeom>
          <a:solidFill>
            <a:srgbClr val="073A75"/>
          </a:solidFill>
          <a:ln w="9525" cap="flat" cmpd="sng">
            <a:solidFill>
              <a:srgbClr val="073A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1654;p196">
            <a:extLst>
              <a:ext uri="{FF2B5EF4-FFF2-40B4-BE49-F238E27FC236}">
                <a16:creationId xmlns:a16="http://schemas.microsoft.com/office/drawing/2014/main" id="{A9900AE6-0A36-D05F-9789-C2686613238A}"/>
              </a:ext>
            </a:extLst>
          </p:cNvPr>
          <p:cNvSpPr/>
          <p:nvPr/>
        </p:nvSpPr>
        <p:spPr>
          <a:xfrm>
            <a:off x="1681050" y="4494241"/>
            <a:ext cx="10174400" cy="68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GB" sz="2400" dirty="0">
                <a:solidFill>
                  <a:srgbClr val="073A75"/>
                </a:solidFill>
                <a:latin typeface="Lato"/>
                <a:ea typeface="Lato"/>
                <a:cs typeface="Lato"/>
                <a:sym typeface="Lato"/>
              </a:rPr>
              <a:t>Additions to the Menu</a:t>
            </a:r>
          </a:p>
        </p:txBody>
      </p:sp>
      <p:sp>
        <p:nvSpPr>
          <p:cNvPr id="63" name="Title 4">
            <a:extLst>
              <a:ext uri="{FF2B5EF4-FFF2-40B4-BE49-F238E27FC236}">
                <a16:creationId xmlns:a16="http://schemas.microsoft.com/office/drawing/2014/main" id="{7C520957-4590-18B4-FA05-17558950DE74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4E89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Agenda</a:t>
            </a:r>
          </a:p>
        </p:txBody>
      </p:sp>
      <p:sp>
        <p:nvSpPr>
          <p:cNvPr id="2" name="Google Shape;1672;p197">
            <a:extLst>
              <a:ext uri="{FF2B5EF4-FFF2-40B4-BE49-F238E27FC236}">
                <a16:creationId xmlns:a16="http://schemas.microsoft.com/office/drawing/2014/main" id="{C45DDEBD-AC29-6FDE-F3A4-C3E8C51D56D2}"/>
              </a:ext>
            </a:extLst>
          </p:cNvPr>
          <p:cNvSpPr/>
          <p:nvPr/>
        </p:nvSpPr>
        <p:spPr>
          <a:xfrm>
            <a:off x="336550" y="3593051"/>
            <a:ext cx="11202800" cy="2832949"/>
          </a:xfrm>
          <a:prstGeom prst="rect">
            <a:avLst/>
          </a:prstGeom>
          <a:solidFill>
            <a:schemeClr val="lt1">
              <a:alpha val="8863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672;p197">
            <a:extLst>
              <a:ext uri="{FF2B5EF4-FFF2-40B4-BE49-F238E27FC236}">
                <a16:creationId xmlns:a16="http://schemas.microsoft.com/office/drawing/2014/main" id="{6105187C-4186-C14C-A57B-91E352BF8F9D}"/>
              </a:ext>
            </a:extLst>
          </p:cNvPr>
          <p:cNvSpPr/>
          <p:nvPr/>
        </p:nvSpPr>
        <p:spPr>
          <a:xfrm>
            <a:off x="648000" y="1835401"/>
            <a:ext cx="11202800" cy="776499"/>
          </a:xfrm>
          <a:prstGeom prst="rect">
            <a:avLst/>
          </a:prstGeom>
          <a:solidFill>
            <a:schemeClr val="lt1">
              <a:alpha val="8863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723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4F047E-33A4-CF37-C256-AEDA088ACEE2}"/>
              </a:ext>
            </a:extLst>
          </p:cNvPr>
          <p:cNvSpPr txBox="1"/>
          <p:nvPr/>
        </p:nvSpPr>
        <p:spPr>
          <a:xfrm>
            <a:off x="8427721" y="2176592"/>
            <a:ext cx="3764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of them are side dishes, for those the restaurant doesn’t need to prepare before because they can be done very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So I got the restaurant as following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The restaurant might need to prepare lobster, squid, shrimp, and fish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946EDB-3744-82D0-71E7-2C5E8C86C865}"/>
              </a:ext>
            </a:extLst>
          </p:cNvPr>
          <p:cNvSpPr txBox="1">
            <a:spLocks/>
          </p:cNvSpPr>
          <p:nvPr/>
        </p:nvSpPr>
        <p:spPr>
          <a:xfrm>
            <a:off x="648000" y="911613"/>
            <a:ext cx="11207450" cy="720000"/>
          </a:xfrm>
          <a:prstGeom prst="rect">
            <a:avLst/>
          </a:prstGeom>
        </p:spPr>
        <p:txBody>
          <a:bodyPr vert="horz" lIns="90000" tIns="36000" rIns="90000" bIns="36000" rtlCol="0">
            <a:noAutofit/>
          </a:bodyPr>
          <a:lstStyle>
            <a:lvl1pPr marL="3175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40000" indent="-265113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6828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6987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 exclude the side dished in the results because they can be done very quick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EE9226B3-CB75-5250-4CB2-D26F8FF3FA1C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4E89"/>
                </a:solidFill>
                <a:latin typeface="Arial"/>
              </a:rPr>
              <a:t>Popular Dishes Ranking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4E8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BB6F9-EA69-8482-8AAA-6CB83C35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451613"/>
            <a:ext cx="7772400" cy="51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7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4F047E-33A4-CF37-C256-AEDA088ACEE2}"/>
              </a:ext>
            </a:extLst>
          </p:cNvPr>
          <p:cNvSpPr txBox="1"/>
          <p:nvPr/>
        </p:nvSpPr>
        <p:spPr>
          <a:xfrm>
            <a:off x="8427721" y="2176592"/>
            <a:ext cx="37642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Take the most popular dishes as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At 18 the restaurant should prepare 64 lobster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EE9226B3-CB75-5250-4CB2-D26F8FF3FA1C}"/>
              </a:ext>
            </a:extLst>
          </p:cNvPr>
          <p:cNvSpPr txBox="1">
            <a:spLocks/>
          </p:cNvSpPr>
          <p:nvPr/>
        </p:nvSpPr>
        <p:spPr>
          <a:xfrm>
            <a:off x="648000" y="432000"/>
            <a:ext cx="11207450" cy="540000"/>
          </a:xfrm>
          <a:prstGeom prst="rect">
            <a:avLst/>
          </a:prstGeom>
        </p:spPr>
        <p:txBody>
          <a:bodyPr vert="horz" lIns="72000" tIns="36000" rIns="72000" bIns="3600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4E89"/>
                </a:solidFill>
                <a:latin typeface="Arial"/>
              </a:rPr>
              <a:t>How much should they prepare for the dishes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4E8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05B8B-0915-8E75-D4A9-0CDE26AE5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07" y="1459671"/>
            <a:ext cx="7772400" cy="43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6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435</Words>
  <Application>Microsoft Macintosh PowerPoint</Application>
  <PresentationFormat>Widescreen</PresentationFormat>
  <Paragraphs>102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TimesNewRomanPSMT</vt:lpstr>
      <vt:lpstr>TwCenMT</vt:lpstr>
      <vt:lpstr>Arial</vt:lpstr>
      <vt:lpstr>Calibri</vt:lpstr>
      <vt:lpstr>Calibri Light</vt:lpstr>
      <vt:lpstr>Lato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于 慧雅</dc:creator>
  <cp:lastModifiedBy>Microsoft Office User</cp:lastModifiedBy>
  <cp:revision>204</cp:revision>
  <dcterms:created xsi:type="dcterms:W3CDTF">2022-08-02T18:09:47Z</dcterms:created>
  <dcterms:modified xsi:type="dcterms:W3CDTF">2023-02-03T13:45:06Z</dcterms:modified>
</cp:coreProperties>
</file>