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93" r:id="rId2"/>
    <p:sldId id="294" r:id="rId3"/>
    <p:sldId id="264" r:id="rId4"/>
    <p:sldId id="296" r:id="rId5"/>
    <p:sldId id="295" r:id="rId6"/>
    <p:sldId id="297" r:id="rId7"/>
    <p:sldId id="271" r:id="rId8"/>
    <p:sldId id="298" r:id="rId9"/>
    <p:sldId id="301" r:id="rId10"/>
    <p:sldId id="299" r:id="rId11"/>
    <p:sldId id="304" r:id="rId12"/>
    <p:sldId id="300" r:id="rId13"/>
    <p:sldId id="306" r:id="rId14"/>
    <p:sldId id="307"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A3B9"/>
    <a:srgbClr val="016FC0"/>
    <a:srgbClr val="C6D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1"/>
    <p:restoredTop sz="81151"/>
  </p:normalViewPr>
  <p:slideViewPr>
    <p:cSldViewPr snapToGrid="0">
      <p:cViewPr varScale="1">
        <p:scale>
          <a:sx n="87" d="100"/>
          <a:sy n="87" d="100"/>
        </p:scale>
        <p:origin x="8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8E448-E26F-F744-9E6B-D7347B69CB98}" type="datetimeFigureOut">
              <a:rPr lang="de-DE" smtClean="0"/>
              <a:t>06.01.23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6CA46-CFAC-2244-A053-A70E13DFBDA2}" type="slidenum">
              <a:rPr lang="de-DE" smtClean="0"/>
              <a:t>‹#›</a:t>
            </a:fld>
            <a:endParaRPr lang="de-DE"/>
          </a:p>
        </p:txBody>
      </p:sp>
    </p:spTree>
    <p:extLst>
      <p:ext uri="{BB962C8B-B14F-4D97-AF65-F5344CB8AC3E}">
        <p14:creationId xmlns:p14="http://schemas.microsoft.com/office/powerpoint/2010/main" val="5251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366CA46-CFAC-2244-A053-A70E13DFBDA2}" type="slidenum">
              <a:rPr lang="de-DE" smtClean="0"/>
              <a:t>13</a:t>
            </a:fld>
            <a:endParaRPr lang="de-DE"/>
          </a:p>
        </p:txBody>
      </p:sp>
    </p:spTree>
    <p:extLst>
      <p:ext uri="{BB962C8B-B14F-4D97-AF65-F5344CB8AC3E}">
        <p14:creationId xmlns:p14="http://schemas.microsoft.com/office/powerpoint/2010/main" val="159055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3C23-62AD-615D-8470-65DB1DBEB0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E2E48A0A-8964-A746-F4E7-5E28F5029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A0D5EA85-869E-6485-451D-8FB8362046DF}"/>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46E39DC4-E715-1261-6E5C-0109D9F6594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927816D-A954-AAFE-E99C-DB7ECB7D7EC1}"/>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12718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56F-4A1B-80AB-F62B-AB7CAE34C47F}"/>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7DBF58E-3663-BF2C-9DD5-8DDFC1A7D1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87FE7771-526D-38DB-4F76-8F3E99393C88}"/>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E4A12EA0-AED0-CE29-2B54-6ADCF452DE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97F5423-21EB-0F29-F1D3-96952B57D33A}"/>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8956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B9C5A3-2D23-5D0C-9E7B-87C3B318B7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678EC85D-2971-4E65-EBE2-90548F1A20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0814B8CE-1AB7-64B1-3E62-AC25D73E7F78}"/>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4BD014FF-B8E9-CCC4-FE3E-2207B973BFF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146E35F-D125-80FE-09F6-078D1C11D4F1}"/>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26739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5954-7DB7-1BEC-DCDE-8D2CE0BBB05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346154C0-BC71-34E8-EC62-35EB2F8CD0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E07DEEEF-DA3C-A22A-8952-B77DE5C8E181}"/>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331945F4-374F-5A97-AF77-E7190F6726A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1E1DA1A-94C8-6BFF-0BA9-4A64B408CFCB}"/>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31114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9AF1-9068-2C16-DC56-F8B8C0F192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A26D7302-BF5E-F3CB-3416-A6BDD4F30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AE43C0-B9FD-CEAE-793B-13FB7EB8260A}"/>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C8D75CA6-36A9-D70C-8204-94121ACF72D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39B271B-7980-C9CC-C899-435CE4FC695D}"/>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193895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C8F6-A248-3872-23DD-5E8904D46259}"/>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E29CF477-F276-6A77-B443-548026064D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AF44ED56-AC0C-286A-56C4-6F10CD10F0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EF454019-B1E1-BF36-C300-A0B85AA969AC}"/>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6" name="Footer Placeholder 5">
            <a:extLst>
              <a:ext uri="{FF2B5EF4-FFF2-40B4-BE49-F238E27FC236}">
                <a16:creationId xmlns:a16="http://schemas.microsoft.com/office/drawing/2014/main" id="{79105AAA-73A0-262E-053B-AB89941C408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0248E475-71CB-A35B-A2B8-CE3E713DC397}"/>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14400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136A-DE6B-57A3-5ADE-3B7817E271A5}"/>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E22B5EFC-0028-1FBE-EC93-656CCA1D4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506F81-7227-AF86-D129-52912DEF24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BE09D0C-CA1D-3CB4-7A72-94E30F16C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DE80F9-8FAC-02C1-485C-EEBEFA9B53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E5AA5711-9C08-2382-D59F-89A1A1CC8487}"/>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8" name="Footer Placeholder 7">
            <a:extLst>
              <a:ext uri="{FF2B5EF4-FFF2-40B4-BE49-F238E27FC236}">
                <a16:creationId xmlns:a16="http://schemas.microsoft.com/office/drawing/2014/main" id="{B6C8A718-A827-AABF-FF8C-69137051B49B}"/>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C0515821-5F73-729C-CF02-893C254CAB47}"/>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27617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8038-BD3D-671A-C2FB-ED51D30F6C98}"/>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27D71D3C-5847-2B85-5045-F155722BC1DB}"/>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4" name="Footer Placeholder 3">
            <a:extLst>
              <a:ext uri="{FF2B5EF4-FFF2-40B4-BE49-F238E27FC236}">
                <a16:creationId xmlns:a16="http://schemas.microsoft.com/office/drawing/2014/main" id="{5A76F168-553F-621F-57E9-7254A79FDCCA}"/>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36338B75-1B80-8326-2115-11A5AFF8163C}"/>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273075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8DC9A-A491-8F23-0211-C09A0D5687B2}"/>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3" name="Footer Placeholder 2">
            <a:extLst>
              <a:ext uri="{FF2B5EF4-FFF2-40B4-BE49-F238E27FC236}">
                <a16:creationId xmlns:a16="http://schemas.microsoft.com/office/drawing/2014/main" id="{49A3E85D-B41D-0A4E-D8BD-10BCC7C4FC7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C39B42C1-0AFF-A038-9F65-869EE45C7DAF}"/>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218932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61AD-9AC3-7611-A1F6-C92327D028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9C433F2F-C8E9-511A-6FEB-895FA63FB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B5AF751-CBBD-5CFE-0B36-9980FDC23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0828BE-FA0E-9379-7D40-83CAC6C47607}"/>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6" name="Footer Placeholder 5">
            <a:extLst>
              <a:ext uri="{FF2B5EF4-FFF2-40B4-BE49-F238E27FC236}">
                <a16:creationId xmlns:a16="http://schemas.microsoft.com/office/drawing/2014/main" id="{5193CCD8-792F-1BAB-7252-A9D21237E43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B89D465-1C1D-892D-6C60-6AEB6D8F6D64}"/>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238798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5DAE-048E-8566-E08B-79A89957B1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9D9375AE-1C75-A706-C531-283A8A3D6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89F64165-0895-5AD6-CE5D-67DE2D74A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1CA190-2F7C-E3B9-7946-97F8513C5990}"/>
              </a:ext>
            </a:extLst>
          </p:cNvPr>
          <p:cNvSpPr>
            <a:spLocks noGrp="1"/>
          </p:cNvSpPr>
          <p:nvPr>
            <p:ph type="dt" sz="half" idx="10"/>
          </p:nvPr>
        </p:nvSpPr>
        <p:spPr/>
        <p:txBody>
          <a:bodyPr/>
          <a:lstStyle/>
          <a:p>
            <a:fld id="{51852A25-2088-1C4D-91BB-048E30AAF5CE}" type="datetimeFigureOut">
              <a:rPr lang="de-DE" smtClean="0"/>
              <a:t>06.01.23</a:t>
            </a:fld>
            <a:endParaRPr lang="de-DE"/>
          </a:p>
        </p:txBody>
      </p:sp>
      <p:sp>
        <p:nvSpPr>
          <p:cNvPr id="6" name="Footer Placeholder 5">
            <a:extLst>
              <a:ext uri="{FF2B5EF4-FFF2-40B4-BE49-F238E27FC236}">
                <a16:creationId xmlns:a16="http://schemas.microsoft.com/office/drawing/2014/main" id="{476C034E-EB97-48D5-3E10-2DD1D9DD12B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5EF75F76-03CE-357E-180C-0F1D098EDA48}"/>
              </a:ext>
            </a:extLst>
          </p:cNvPr>
          <p:cNvSpPr>
            <a:spLocks noGrp="1"/>
          </p:cNvSpPr>
          <p:nvPr>
            <p:ph type="sldNum" sz="quarter" idx="12"/>
          </p:nvPr>
        </p:nvSpPr>
        <p:spPr/>
        <p:txBody>
          <a:bodyPr/>
          <a:lstStyle/>
          <a:p>
            <a:fld id="{1C5027E5-2F10-324F-AE80-523DD847D721}" type="slidenum">
              <a:rPr lang="de-DE" smtClean="0"/>
              <a:t>‹#›</a:t>
            </a:fld>
            <a:endParaRPr lang="de-DE"/>
          </a:p>
        </p:txBody>
      </p:sp>
    </p:spTree>
    <p:extLst>
      <p:ext uri="{BB962C8B-B14F-4D97-AF65-F5344CB8AC3E}">
        <p14:creationId xmlns:p14="http://schemas.microsoft.com/office/powerpoint/2010/main" val="386700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8D638-4C00-4AEE-BE91-6B786F9D7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979B3025-1972-157A-0D66-9562FAFD7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D9BBB92D-24EE-3FEF-E9E5-C2366DC58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52A25-2088-1C4D-91BB-048E30AAF5CE}" type="datetimeFigureOut">
              <a:rPr lang="de-DE" smtClean="0"/>
              <a:t>06.01.23</a:t>
            </a:fld>
            <a:endParaRPr lang="de-DE"/>
          </a:p>
        </p:txBody>
      </p:sp>
      <p:sp>
        <p:nvSpPr>
          <p:cNvPr id="5" name="Footer Placeholder 4">
            <a:extLst>
              <a:ext uri="{FF2B5EF4-FFF2-40B4-BE49-F238E27FC236}">
                <a16:creationId xmlns:a16="http://schemas.microsoft.com/office/drawing/2014/main" id="{4147492F-3A03-E7C9-487C-374199F2A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1D072278-A2E6-DB69-598D-2E3397631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027E5-2F10-324F-AE80-523DD847D721}" type="slidenum">
              <a:rPr lang="de-DE" smtClean="0"/>
              <a:t>‹#›</a:t>
            </a:fld>
            <a:endParaRPr lang="de-DE"/>
          </a:p>
        </p:txBody>
      </p:sp>
    </p:spTree>
    <p:extLst>
      <p:ext uri="{BB962C8B-B14F-4D97-AF65-F5344CB8AC3E}">
        <p14:creationId xmlns:p14="http://schemas.microsoft.com/office/powerpoint/2010/main" val="231881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A9C87CD-D343-2D08-C75C-8803F70C9A24}"/>
              </a:ext>
            </a:extLst>
          </p:cNvPr>
          <p:cNvPicPr>
            <a:picLocks noChangeAspect="1"/>
          </p:cNvPicPr>
          <p:nvPr/>
        </p:nvPicPr>
        <p:blipFill>
          <a:blip r:embed="rId2"/>
          <a:stretch>
            <a:fillRect/>
          </a:stretch>
        </p:blipFill>
        <p:spPr>
          <a:xfrm>
            <a:off x="0" y="-4"/>
            <a:ext cx="12837226" cy="6858000"/>
          </a:xfrm>
          <a:prstGeom prst="rect">
            <a:avLst/>
          </a:prstGeom>
        </p:spPr>
      </p:pic>
      <p:pic>
        <p:nvPicPr>
          <p:cNvPr id="33" name="Picture 32">
            <a:extLst>
              <a:ext uri="{FF2B5EF4-FFF2-40B4-BE49-F238E27FC236}">
                <a16:creationId xmlns:a16="http://schemas.microsoft.com/office/drawing/2014/main" id="{24780364-BCD1-1DED-138B-A9851870DBA2}"/>
              </a:ext>
            </a:extLst>
          </p:cNvPr>
          <p:cNvPicPr>
            <a:picLocks noChangeAspect="1"/>
          </p:cNvPicPr>
          <p:nvPr/>
        </p:nvPicPr>
        <p:blipFill>
          <a:blip r:embed="rId3"/>
          <a:srcRect b="1187"/>
          <a:stretch>
            <a:fillRect/>
          </a:stretch>
        </p:blipFill>
        <p:spPr>
          <a:xfrm>
            <a:off x="4346970" y="0"/>
            <a:ext cx="9493431" cy="6948714"/>
          </a:xfrm>
          <a:custGeom>
            <a:avLst/>
            <a:gdLst>
              <a:gd name="connsiteX0" fmla="*/ 7272189 w 9493431"/>
              <a:gd name="connsiteY0" fmla="*/ 4771572 h 6948714"/>
              <a:gd name="connsiteX1" fmla="*/ 9493431 w 9493431"/>
              <a:gd name="connsiteY1" fmla="*/ 4771572 h 6948714"/>
              <a:gd name="connsiteX2" fmla="*/ 9493431 w 9493431"/>
              <a:gd name="connsiteY2" fmla="*/ 5296129 h 6948714"/>
              <a:gd name="connsiteX3" fmla="*/ 8534931 w 9493431"/>
              <a:gd name="connsiteY3" fmla="*/ 6948714 h 6948714"/>
              <a:gd name="connsiteX4" fmla="*/ 7068990 w 9493431"/>
              <a:gd name="connsiteY4" fmla="*/ 4771572 h 6948714"/>
              <a:gd name="connsiteX5" fmla="*/ 8331732 w 9493431"/>
              <a:gd name="connsiteY5" fmla="*/ 6948714 h 6948714"/>
              <a:gd name="connsiteX6" fmla="*/ 5806247 w 9493431"/>
              <a:gd name="connsiteY6" fmla="*/ 6948714 h 6948714"/>
              <a:gd name="connsiteX7" fmla="*/ 4351190 w 9493431"/>
              <a:gd name="connsiteY7" fmla="*/ 4688114 h 6948714"/>
              <a:gd name="connsiteX8" fmla="*/ 6876675 w 9493431"/>
              <a:gd name="connsiteY8" fmla="*/ 4688114 h 6948714"/>
              <a:gd name="connsiteX9" fmla="*/ 5613932 w 9493431"/>
              <a:gd name="connsiteY9" fmla="*/ 6865256 h 6948714"/>
              <a:gd name="connsiteX10" fmla="*/ 4158876 w 9493431"/>
              <a:gd name="connsiteY10" fmla="*/ 4688114 h 6948714"/>
              <a:gd name="connsiteX11" fmla="*/ 5421618 w 9493431"/>
              <a:gd name="connsiteY11" fmla="*/ 6865256 h 6948714"/>
              <a:gd name="connsiteX12" fmla="*/ 2896133 w 9493431"/>
              <a:gd name="connsiteY12" fmla="*/ 6865256 h 6948714"/>
              <a:gd name="connsiteX13" fmla="*/ 1441076 w 9493431"/>
              <a:gd name="connsiteY13" fmla="*/ 4688114 h 6948714"/>
              <a:gd name="connsiteX14" fmla="*/ 3966561 w 9493431"/>
              <a:gd name="connsiteY14" fmla="*/ 4688114 h 6948714"/>
              <a:gd name="connsiteX15" fmla="*/ 2703818 w 9493431"/>
              <a:gd name="connsiteY15" fmla="*/ 6865256 h 6948714"/>
              <a:gd name="connsiteX16" fmla="*/ 1248762 w 9493431"/>
              <a:gd name="connsiteY16" fmla="*/ 4688114 h 6948714"/>
              <a:gd name="connsiteX17" fmla="*/ 2511504 w 9493431"/>
              <a:gd name="connsiteY17" fmla="*/ 6865256 h 6948714"/>
              <a:gd name="connsiteX18" fmla="*/ 0 w 9493431"/>
              <a:gd name="connsiteY18" fmla="*/ 6865256 h 6948714"/>
              <a:gd name="connsiteX19" fmla="*/ 0 w 9493431"/>
              <a:gd name="connsiteY19" fmla="*/ 6841151 h 6948714"/>
              <a:gd name="connsiteX20" fmla="*/ 5806247 w 9493431"/>
              <a:gd name="connsiteY20" fmla="*/ 2344059 h 6948714"/>
              <a:gd name="connsiteX21" fmla="*/ 8331732 w 9493431"/>
              <a:gd name="connsiteY21" fmla="*/ 2344059 h 6948714"/>
              <a:gd name="connsiteX22" fmla="*/ 7068989 w 9493431"/>
              <a:gd name="connsiteY22" fmla="*/ 4521199 h 6948714"/>
              <a:gd name="connsiteX23" fmla="*/ 2896133 w 9493431"/>
              <a:gd name="connsiteY23" fmla="*/ 2344059 h 6948714"/>
              <a:gd name="connsiteX24" fmla="*/ 5421618 w 9493431"/>
              <a:gd name="connsiteY24" fmla="*/ 2344059 h 6948714"/>
              <a:gd name="connsiteX25" fmla="*/ 4158875 w 9493431"/>
              <a:gd name="connsiteY25" fmla="*/ 4521199 h 6948714"/>
              <a:gd name="connsiteX26" fmla="*/ 2703819 w 9493431"/>
              <a:gd name="connsiteY26" fmla="*/ 2344059 h 6948714"/>
              <a:gd name="connsiteX27" fmla="*/ 3966561 w 9493431"/>
              <a:gd name="connsiteY27" fmla="*/ 4521199 h 6948714"/>
              <a:gd name="connsiteX28" fmla="*/ 1441076 w 9493431"/>
              <a:gd name="connsiteY28" fmla="*/ 4521199 h 6948714"/>
              <a:gd name="connsiteX29" fmla="*/ 5613933 w 9493431"/>
              <a:gd name="connsiteY29" fmla="*/ 2344057 h 6948714"/>
              <a:gd name="connsiteX30" fmla="*/ 6876675 w 9493431"/>
              <a:gd name="connsiteY30" fmla="*/ 4521199 h 6948714"/>
              <a:gd name="connsiteX31" fmla="*/ 4351190 w 9493431"/>
              <a:gd name="connsiteY31" fmla="*/ 4521199 h 6948714"/>
              <a:gd name="connsiteX32" fmla="*/ 8534932 w 9493431"/>
              <a:gd name="connsiteY32" fmla="*/ 2340431 h 6948714"/>
              <a:gd name="connsiteX33" fmla="*/ 9493431 w 9493431"/>
              <a:gd name="connsiteY33" fmla="*/ 3993015 h 6948714"/>
              <a:gd name="connsiteX34" fmla="*/ 9493431 w 9493431"/>
              <a:gd name="connsiteY34" fmla="*/ 4517571 h 6948714"/>
              <a:gd name="connsiteX35" fmla="*/ 7272189 w 9493431"/>
              <a:gd name="connsiteY35" fmla="*/ 4517571 h 6948714"/>
              <a:gd name="connsiteX36" fmla="*/ 4351190 w 9493431"/>
              <a:gd name="connsiteY36" fmla="*/ 1 h 6948714"/>
              <a:gd name="connsiteX37" fmla="*/ 6876675 w 9493431"/>
              <a:gd name="connsiteY37" fmla="*/ 1 h 6948714"/>
              <a:gd name="connsiteX38" fmla="*/ 5613932 w 9493431"/>
              <a:gd name="connsiteY38" fmla="*/ 2177144 h 6948714"/>
              <a:gd name="connsiteX39" fmla="*/ 4158876 w 9493431"/>
              <a:gd name="connsiteY39" fmla="*/ 1 h 6948714"/>
              <a:gd name="connsiteX40" fmla="*/ 5421618 w 9493431"/>
              <a:gd name="connsiteY40" fmla="*/ 2177144 h 6948714"/>
              <a:gd name="connsiteX41" fmla="*/ 2896133 w 9493431"/>
              <a:gd name="connsiteY41" fmla="*/ 2177144 h 6948714"/>
              <a:gd name="connsiteX42" fmla="*/ 7261304 w 9493431"/>
              <a:gd name="connsiteY42" fmla="*/ 0 h 6948714"/>
              <a:gd name="connsiteX43" fmla="*/ 9493431 w 9493431"/>
              <a:gd name="connsiteY43" fmla="*/ 0 h 6948714"/>
              <a:gd name="connsiteX44" fmla="*/ 9493431 w 9493431"/>
              <a:gd name="connsiteY44" fmla="*/ 505790 h 6948714"/>
              <a:gd name="connsiteX45" fmla="*/ 8524046 w 9493431"/>
              <a:gd name="connsiteY45" fmla="*/ 2177142 h 6948714"/>
              <a:gd name="connsiteX46" fmla="*/ 7068990 w 9493431"/>
              <a:gd name="connsiteY46" fmla="*/ 0 h 6948714"/>
              <a:gd name="connsiteX47" fmla="*/ 8331732 w 9493431"/>
              <a:gd name="connsiteY47" fmla="*/ 2177142 h 6948714"/>
              <a:gd name="connsiteX48" fmla="*/ 5806247 w 9493431"/>
              <a:gd name="connsiteY48" fmla="*/ 2177142 h 694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493431" h="6948714">
                <a:moveTo>
                  <a:pt x="7272189" y="4771572"/>
                </a:moveTo>
                <a:lnTo>
                  <a:pt x="9493431" y="4771572"/>
                </a:lnTo>
                <a:lnTo>
                  <a:pt x="9493431" y="5296129"/>
                </a:lnTo>
                <a:lnTo>
                  <a:pt x="8534931" y="6948714"/>
                </a:lnTo>
                <a:close/>
                <a:moveTo>
                  <a:pt x="7068990" y="4771572"/>
                </a:moveTo>
                <a:lnTo>
                  <a:pt x="8331732" y="6948714"/>
                </a:lnTo>
                <a:lnTo>
                  <a:pt x="5806247" y="6948714"/>
                </a:lnTo>
                <a:close/>
                <a:moveTo>
                  <a:pt x="4351190" y="4688114"/>
                </a:moveTo>
                <a:lnTo>
                  <a:pt x="6876675" y="4688114"/>
                </a:lnTo>
                <a:lnTo>
                  <a:pt x="5613932" y="6865256"/>
                </a:lnTo>
                <a:close/>
                <a:moveTo>
                  <a:pt x="4158876" y="4688114"/>
                </a:moveTo>
                <a:lnTo>
                  <a:pt x="5421618" y="6865256"/>
                </a:lnTo>
                <a:lnTo>
                  <a:pt x="2896133" y="6865256"/>
                </a:lnTo>
                <a:close/>
                <a:moveTo>
                  <a:pt x="1441076" y="4688114"/>
                </a:moveTo>
                <a:lnTo>
                  <a:pt x="3966561" y="4688114"/>
                </a:lnTo>
                <a:lnTo>
                  <a:pt x="2703818" y="6865256"/>
                </a:lnTo>
                <a:close/>
                <a:moveTo>
                  <a:pt x="1248762" y="4688114"/>
                </a:moveTo>
                <a:lnTo>
                  <a:pt x="2511504" y="6865256"/>
                </a:lnTo>
                <a:lnTo>
                  <a:pt x="0" y="6865256"/>
                </a:lnTo>
                <a:lnTo>
                  <a:pt x="0" y="6841151"/>
                </a:lnTo>
                <a:close/>
                <a:moveTo>
                  <a:pt x="5806247" y="2344059"/>
                </a:moveTo>
                <a:lnTo>
                  <a:pt x="8331732" y="2344059"/>
                </a:lnTo>
                <a:lnTo>
                  <a:pt x="7068989" y="4521199"/>
                </a:lnTo>
                <a:close/>
                <a:moveTo>
                  <a:pt x="2896133" y="2344059"/>
                </a:moveTo>
                <a:lnTo>
                  <a:pt x="5421618" y="2344059"/>
                </a:lnTo>
                <a:lnTo>
                  <a:pt x="4158875" y="4521199"/>
                </a:lnTo>
                <a:close/>
                <a:moveTo>
                  <a:pt x="2703819" y="2344059"/>
                </a:moveTo>
                <a:lnTo>
                  <a:pt x="3966561" y="4521199"/>
                </a:lnTo>
                <a:lnTo>
                  <a:pt x="1441076" y="4521199"/>
                </a:lnTo>
                <a:close/>
                <a:moveTo>
                  <a:pt x="5613933" y="2344057"/>
                </a:moveTo>
                <a:lnTo>
                  <a:pt x="6876675" y="4521199"/>
                </a:lnTo>
                <a:lnTo>
                  <a:pt x="4351190" y="4521199"/>
                </a:lnTo>
                <a:close/>
                <a:moveTo>
                  <a:pt x="8534932" y="2340431"/>
                </a:moveTo>
                <a:lnTo>
                  <a:pt x="9493431" y="3993015"/>
                </a:lnTo>
                <a:lnTo>
                  <a:pt x="9493431" y="4517571"/>
                </a:lnTo>
                <a:lnTo>
                  <a:pt x="7272189" y="4517571"/>
                </a:lnTo>
                <a:close/>
                <a:moveTo>
                  <a:pt x="4351190" y="1"/>
                </a:moveTo>
                <a:lnTo>
                  <a:pt x="6876675" y="1"/>
                </a:lnTo>
                <a:lnTo>
                  <a:pt x="5613932" y="2177144"/>
                </a:lnTo>
                <a:close/>
                <a:moveTo>
                  <a:pt x="4158876" y="1"/>
                </a:moveTo>
                <a:lnTo>
                  <a:pt x="5421618" y="2177144"/>
                </a:lnTo>
                <a:lnTo>
                  <a:pt x="2896133" y="2177144"/>
                </a:lnTo>
                <a:close/>
                <a:moveTo>
                  <a:pt x="7261304" y="0"/>
                </a:moveTo>
                <a:lnTo>
                  <a:pt x="9493431" y="0"/>
                </a:lnTo>
                <a:lnTo>
                  <a:pt x="9493431" y="505790"/>
                </a:lnTo>
                <a:lnTo>
                  <a:pt x="8524046" y="2177142"/>
                </a:lnTo>
                <a:close/>
                <a:moveTo>
                  <a:pt x="7068990" y="0"/>
                </a:moveTo>
                <a:lnTo>
                  <a:pt x="8331732" y="2177142"/>
                </a:lnTo>
                <a:lnTo>
                  <a:pt x="5806247" y="2177142"/>
                </a:lnTo>
                <a:close/>
              </a:path>
            </a:pathLst>
          </a:custGeom>
        </p:spPr>
      </p:pic>
      <p:sp>
        <p:nvSpPr>
          <p:cNvPr id="37" name="TextBox 36">
            <a:extLst>
              <a:ext uri="{FF2B5EF4-FFF2-40B4-BE49-F238E27FC236}">
                <a16:creationId xmlns:a16="http://schemas.microsoft.com/office/drawing/2014/main" id="{719F8FE7-8A70-3A36-80E0-783C438BBD35}"/>
              </a:ext>
            </a:extLst>
          </p:cNvPr>
          <p:cNvSpPr txBox="1"/>
          <p:nvPr/>
        </p:nvSpPr>
        <p:spPr>
          <a:xfrm>
            <a:off x="241300" y="1591570"/>
            <a:ext cx="6680200" cy="1920526"/>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sz="3600" b="1" dirty="0">
                <a:solidFill>
                  <a:schemeClr val="bg1"/>
                </a:solidFill>
                <a:latin typeface="Arial"/>
                <a:ea typeface="+mj-ea"/>
                <a:cs typeface="+mj-cs"/>
              </a:rPr>
              <a:t>Coupon using analysis</a:t>
            </a:r>
            <a:endParaRPr kumimoji="0" lang="en-IN" sz="3600" b="1" i="0" u="none" strike="noStrike" kern="1200" cap="none" spc="0" normalizeH="0" baseline="0" noProof="0" dirty="0">
              <a:ln>
                <a:noFill/>
              </a:ln>
              <a:solidFill>
                <a:schemeClr val="bg1"/>
              </a:solidFill>
              <a:effectLst/>
              <a:uLnTx/>
              <a:uFillTx/>
              <a:latin typeface="Arial"/>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sz="3600" b="1" dirty="0">
              <a:solidFill>
                <a:schemeClr val="bg1"/>
              </a:solidFill>
              <a:latin typeface="Arial"/>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IN" sz="3600" b="1" dirty="0">
              <a:solidFill>
                <a:schemeClr val="bg1"/>
              </a:solidFill>
              <a:latin typeface="Arial"/>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IN" sz="2400" dirty="0" err="1">
                <a:solidFill>
                  <a:schemeClr val="bg1"/>
                </a:solidFill>
                <a:latin typeface="Arial"/>
              </a:rPr>
              <a:t>Huiya</a:t>
            </a:r>
            <a:r>
              <a:rPr lang="zh-CN" altLang="en-US" sz="2400" dirty="0">
                <a:solidFill>
                  <a:schemeClr val="bg1"/>
                </a:solidFill>
                <a:latin typeface="Arial"/>
              </a:rPr>
              <a:t> </a:t>
            </a:r>
            <a:r>
              <a:rPr lang="en-US" altLang="zh-CN" sz="2400" dirty="0">
                <a:solidFill>
                  <a:schemeClr val="bg1"/>
                </a:solidFill>
                <a:latin typeface="Arial"/>
              </a:rPr>
              <a:t>Schmidt</a:t>
            </a:r>
            <a:endParaRPr lang="en-US" sz="2400" dirty="0">
              <a:solidFill>
                <a:schemeClr val="bg1"/>
              </a:solidFill>
              <a:latin typeface="Arial"/>
            </a:endParaRPr>
          </a:p>
        </p:txBody>
      </p:sp>
    </p:spTree>
    <p:extLst>
      <p:ext uri="{BB962C8B-B14F-4D97-AF65-F5344CB8AC3E}">
        <p14:creationId xmlns:p14="http://schemas.microsoft.com/office/powerpoint/2010/main" val="115296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 &amp; Recap</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
        <p:nvSpPr>
          <p:cNvPr id="2" name="Google Shape;1672;p197">
            <a:extLst>
              <a:ext uri="{FF2B5EF4-FFF2-40B4-BE49-F238E27FC236}">
                <a16:creationId xmlns:a16="http://schemas.microsoft.com/office/drawing/2014/main" id="{03D4C1FA-1EF1-2224-6A37-6AE799880641}"/>
              </a:ext>
            </a:extLst>
          </p:cNvPr>
          <p:cNvSpPr/>
          <p:nvPr/>
        </p:nvSpPr>
        <p:spPr>
          <a:xfrm>
            <a:off x="558800" y="1392950"/>
            <a:ext cx="11202800" cy="2470643"/>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
        <p:nvSpPr>
          <p:cNvPr id="3" name="Google Shape;1672;p197">
            <a:extLst>
              <a:ext uri="{FF2B5EF4-FFF2-40B4-BE49-F238E27FC236}">
                <a16:creationId xmlns:a16="http://schemas.microsoft.com/office/drawing/2014/main" id="{78D7C2E4-C49F-872F-5515-4A1E260252BD}"/>
              </a:ext>
            </a:extLst>
          </p:cNvPr>
          <p:cNvSpPr/>
          <p:nvPr/>
        </p:nvSpPr>
        <p:spPr>
          <a:xfrm>
            <a:off x="558800" y="4768565"/>
            <a:ext cx="11202800" cy="1460785"/>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Tree>
    <p:extLst>
      <p:ext uri="{BB962C8B-B14F-4D97-AF65-F5344CB8AC3E}">
        <p14:creationId xmlns:p14="http://schemas.microsoft.com/office/powerpoint/2010/main" val="128880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62;p53">
            <a:extLst>
              <a:ext uri="{FF2B5EF4-FFF2-40B4-BE49-F238E27FC236}">
                <a16:creationId xmlns:a16="http://schemas.microsoft.com/office/drawing/2014/main" id="{55FEDC69-4AF9-27CC-6A14-27599EFD254C}"/>
              </a:ext>
            </a:extLst>
          </p:cNvPr>
          <p:cNvSpPr txBox="1"/>
          <p:nvPr/>
        </p:nvSpPr>
        <p:spPr>
          <a:xfrm>
            <a:off x="2895789" y="3253873"/>
            <a:ext cx="165679" cy="3554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1463;p53">
            <a:extLst>
              <a:ext uri="{FF2B5EF4-FFF2-40B4-BE49-F238E27FC236}">
                <a16:creationId xmlns:a16="http://schemas.microsoft.com/office/drawing/2014/main" id="{88A0A28A-541A-61E4-6516-1FD30FEF02BF}"/>
              </a:ext>
            </a:extLst>
          </p:cNvPr>
          <p:cNvGrpSpPr/>
          <p:nvPr/>
        </p:nvGrpSpPr>
        <p:grpSpPr>
          <a:xfrm>
            <a:off x="1183415" y="2707274"/>
            <a:ext cx="9685066" cy="2440936"/>
            <a:chOff x="1847527" y="2528840"/>
            <a:chExt cx="10192379" cy="2801036"/>
          </a:xfrm>
        </p:grpSpPr>
        <p:grpSp>
          <p:nvGrpSpPr>
            <p:cNvPr id="8" name="Google Shape;1464;p53">
              <a:extLst>
                <a:ext uri="{FF2B5EF4-FFF2-40B4-BE49-F238E27FC236}">
                  <a16:creationId xmlns:a16="http://schemas.microsoft.com/office/drawing/2014/main" id="{83462A1D-7F96-7971-ED89-17FEB91F530A}"/>
                </a:ext>
              </a:extLst>
            </p:cNvPr>
            <p:cNvGrpSpPr/>
            <p:nvPr/>
          </p:nvGrpSpPr>
          <p:grpSpPr>
            <a:xfrm>
              <a:off x="1847527" y="2528840"/>
              <a:ext cx="10192379" cy="2801036"/>
              <a:chOff x="1847527" y="2528840"/>
              <a:chExt cx="10192379" cy="2801036"/>
            </a:xfrm>
          </p:grpSpPr>
          <p:sp>
            <p:nvSpPr>
              <p:cNvPr id="12" name="Google Shape;1465;p53">
                <a:extLst>
                  <a:ext uri="{FF2B5EF4-FFF2-40B4-BE49-F238E27FC236}">
                    <a16:creationId xmlns:a16="http://schemas.microsoft.com/office/drawing/2014/main" id="{43778AB5-4075-17B0-FA8D-3E41F423B0F8}"/>
                  </a:ext>
                </a:extLst>
              </p:cNvPr>
              <p:cNvSpPr/>
              <p:nvPr/>
            </p:nvSpPr>
            <p:spPr>
              <a:xfrm>
                <a:off x="1847527" y="2528840"/>
                <a:ext cx="2159486" cy="702286"/>
              </a:xfrm>
              <a:custGeom>
                <a:avLst/>
                <a:gdLst/>
                <a:ahLst/>
                <a:cxnLst/>
                <a:rect l="l" t="t" r="r" b="b"/>
                <a:pathLst>
                  <a:path w="3095624" h="1547812" extrusionOk="0">
                    <a:moveTo>
                      <a:pt x="0" y="154781"/>
                    </a:moveTo>
                    <a:cubicBezTo>
                      <a:pt x="0" y="69298"/>
                      <a:pt x="69298" y="0"/>
                      <a:pt x="154781" y="0"/>
                    </a:cubicBezTo>
                    <a:lnTo>
                      <a:pt x="2940843" y="0"/>
                    </a:lnTo>
                    <a:cubicBezTo>
                      <a:pt x="3026326" y="0"/>
                      <a:pt x="3095624" y="69298"/>
                      <a:pt x="3095624" y="154781"/>
                    </a:cubicBezTo>
                    <a:lnTo>
                      <a:pt x="3095624" y="1393031"/>
                    </a:lnTo>
                    <a:cubicBezTo>
                      <a:pt x="3095624" y="1478514"/>
                      <a:pt x="3026326" y="1547812"/>
                      <a:pt x="2940843" y="1547812"/>
                    </a:cubicBezTo>
                    <a:lnTo>
                      <a:pt x="154781" y="1547812"/>
                    </a:lnTo>
                    <a:cubicBezTo>
                      <a:pt x="69298" y="1547812"/>
                      <a:pt x="0" y="1478514"/>
                      <a:pt x="0" y="1393031"/>
                    </a:cubicBezTo>
                    <a:lnTo>
                      <a:pt x="0" y="154781"/>
                    </a:lnTo>
                    <a:close/>
                  </a:path>
                </a:pathLst>
              </a:custGeom>
              <a:solidFill>
                <a:srgbClr val="71A3B7"/>
              </a:solidFill>
              <a:ln w="25400" cap="flat" cmpd="sng">
                <a:solidFill>
                  <a:schemeClr val="lt1"/>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dirty="0">
                    <a:solidFill>
                      <a:schemeClr val="lt1"/>
                    </a:solidFill>
                    <a:latin typeface="Arial"/>
                    <a:ea typeface="Arial"/>
                    <a:cs typeface="Arial"/>
                    <a:sym typeface="Arial"/>
                  </a:rPr>
                  <a:t>No coupons consume</a:t>
                </a:r>
                <a:endParaRPr sz="2000" dirty="0">
                  <a:solidFill>
                    <a:schemeClr val="lt1"/>
                  </a:solidFill>
                  <a:latin typeface="Arial"/>
                  <a:ea typeface="Arial"/>
                  <a:cs typeface="Arial"/>
                  <a:sym typeface="Arial"/>
                </a:endParaRPr>
              </a:p>
            </p:txBody>
          </p:sp>
          <p:sp>
            <p:nvSpPr>
              <p:cNvPr id="13" name="Google Shape;1466;p53">
                <a:extLst>
                  <a:ext uri="{FF2B5EF4-FFF2-40B4-BE49-F238E27FC236}">
                    <a16:creationId xmlns:a16="http://schemas.microsoft.com/office/drawing/2014/main" id="{FA4A80C2-576E-66E9-06BB-467DD85032B3}"/>
                  </a:ext>
                </a:extLst>
              </p:cNvPr>
              <p:cNvSpPr/>
              <p:nvPr/>
            </p:nvSpPr>
            <p:spPr>
              <a:xfrm>
                <a:off x="2109374" y="3220926"/>
                <a:ext cx="215267" cy="523279"/>
              </a:xfrm>
              <a:custGeom>
                <a:avLst/>
                <a:gdLst/>
                <a:ahLst/>
                <a:cxnLst/>
                <a:rect l="l" t="t" r="r" b="b"/>
                <a:pathLst>
                  <a:path w="120000" h="120000" extrusionOk="0">
                    <a:moveTo>
                      <a:pt x="0" y="0"/>
                    </a:moveTo>
                    <a:lnTo>
                      <a:pt x="0" y="266212"/>
                    </a:lnTo>
                    <a:lnTo>
                      <a:pt x="172564" y="266212"/>
                    </a:lnTo>
                  </a:path>
                </a:pathLst>
              </a:custGeom>
              <a:noFill/>
              <a:ln w="25400" cap="flat" cmpd="sng">
                <a:solidFill>
                  <a:srgbClr val="6C9FB4"/>
                </a:solidFill>
                <a:prstDash val="solid"/>
                <a:round/>
                <a:headEnd type="none" w="sm" len="sm"/>
                <a:tailEnd type="none" w="sm" len="sm"/>
              </a:ln>
            </p:spPr>
          </p:sp>
          <p:sp>
            <p:nvSpPr>
              <p:cNvPr id="14" name="Google Shape;1467;p53">
                <a:extLst>
                  <a:ext uri="{FF2B5EF4-FFF2-40B4-BE49-F238E27FC236}">
                    <a16:creationId xmlns:a16="http://schemas.microsoft.com/office/drawing/2014/main" id="{B837E0CA-E6E1-CEDD-F828-AB3B80D861AD}"/>
                  </a:ext>
                </a:extLst>
              </p:cNvPr>
              <p:cNvSpPr/>
              <p:nvPr/>
            </p:nvSpPr>
            <p:spPr>
              <a:xfrm>
                <a:off x="2382169" y="4189059"/>
                <a:ext cx="2352527" cy="697705"/>
              </a:xfrm>
              <a:custGeom>
                <a:avLst/>
                <a:gdLst/>
                <a:ahLst/>
                <a:cxnLst/>
                <a:rect l="l" t="t" r="r" b="b"/>
                <a:pathLst>
                  <a:path w="2476499" h="1547812" extrusionOk="0">
                    <a:moveTo>
                      <a:pt x="0" y="154781"/>
                    </a:moveTo>
                    <a:cubicBezTo>
                      <a:pt x="0" y="69298"/>
                      <a:pt x="69298" y="0"/>
                      <a:pt x="154781" y="0"/>
                    </a:cubicBezTo>
                    <a:lnTo>
                      <a:pt x="2321718" y="0"/>
                    </a:lnTo>
                    <a:cubicBezTo>
                      <a:pt x="2407201" y="0"/>
                      <a:pt x="2476499" y="69298"/>
                      <a:pt x="2476499" y="154781"/>
                    </a:cubicBezTo>
                    <a:lnTo>
                      <a:pt x="2476499" y="1393031"/>
                    </a:lnTo>
                    <a:cubicBezTo>
                      <a:pt x="2476499" y="1478514"/>
                      <a:pt x="2407201" y="1547812"/>
                      <a:pt x="2321718" y="1547812"/>
                    </a:cubicBezTo>
                    <a:lnTo>
                      <a:pt x="154781" y="1547812"/>
                    </a:lnTo>
                    <a:cubicBezTo>
                      <a:pt x="69298" y="1547812"/>
                      <a:pt x="0" y="1478514"/>
                      <a:pt x="0" y="1393031"/>
                    </a:cubicBezTo>
                    <a:lnTo>
                      <a:pt x="0" y="154781"/>
                    </a:lnTo>
                    <a:close/>
                  </a:path>
                </a:pathLst>
              </a:custGeom>
              <a:solidFill>
                <a:schemeClr val="lt1">
                  <a:alpha val="89803"/>
                </a:schemeClr>
              </a:solidFill>
              <a:ln w="25400" cap="flat" cmpd="sng">
                <a:solidFill>
                  <a:srgbClr val="71A3B7"/>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None/>
                </a:pPr>
                <a:r>
                  <a:rPr lang="en-US" sz="1600" dirty="0" err="1">
                    <a:solidFill>
                      <a:schemeClr val="dk1"/>
                    </a:solidFill>
                    <a:latin typeface="Arial"/>
                    <a:ea typeface="Arial"/>
                    <a:cs typeface="Arial"/>
                    <a:sym typeface="Arial"/>
                  </a:rPr>
                  <a:t>Potentional</a:t>
                </a:r>
                <a:r>
                  <a:rPr lang="en-US" sz="1600" dirty="0">
                    <a:solidFill>
                      <a:schemeClr val="dk1"/>
                    </a:solidFill>
                    <a:latin typeface="Arial"/>
                    <a:ea typeface="Arial"/>
                    <a:cs typeface="Arial"/>
                    <a:sym typeface="Arial"/>
                  </a:rPr>
                  <a:t> new customers</a:t>
                </a:r>
                <a:endParaRPr sz="1600" dirty="0">
                  <a:solidFill>
                    <a:schemeClr val="dk1"/>
                  </a:solidFill>
                  <a:latin typeface="Arial"/>
                  <a:ea typeface="Arial"/>
                  <a:cs typeface="Arial"/>
                  <a:sym typeface="Arial"/>
                </a:endParaRPr>
              </a:p>
            </p:txBody>
          </p:sp>
          <p:sp>
            <p:nvSpPr>
              <p:cNvPr id="15" name="Google Shape;1468;p53">
                <a:extLst>
                  <a:ext uri="{FF2B5EF4-FFF2-40B4-BE49-F238E27FC236}">
                    <a16:creationId xmlns:a16="http://schemas.microsoft.com/office/drawing/2014/main" id="{DCE8A7A6-7258-A76E-6684-6001AA46501A}"/>
                  </a:ext>
                </a:extLst>
              </p:cNvPr>
              <p:cNvSpPr/>
              <p:nvPr/>
            </p:nvSpPr>
            <p:spPr>
              <a:xfrm>
                <a:off x="4893238" y="2528840"/>
                <a:ext cx="2159486" cy="702286"/>
              </a:xfrm>
              <a:custGeom>
                <a:avLst/>
                <a:gdLst/>
                <a:ahLst/>
                <a:cxnLst/>
                <a:rect l="l" t="t" r="r" b="b"/>
                <a:pathLst>
                  <a:path w="3095624" h="1547812" extrusionOk="0">
                    <a:moveTo>
                      <a:pt x="0" y="154781"/>
                    </a:moveTo>
                    <a:cubicBezTo>
                      <a:pt x="0" y="69298"/>
                      <a:pt x="69298" y="0"/>
                      <a:pt x="154781" y="0"/>
                    </a:cubicBezTo>
                    <a:lnTo>
                      <a:pt x="2940843" y="0"/>
                    </a:lnTo>
                    <a:cubicBezTo>
                      <a:pt x="3026326" y="0"/>
                      <a:pt x="3095624" y="69298"/>
                      <a:pt x="3095624" y="154781"/>
                    </a:cubicBezTo>
                    <a:lnTo>
                      <a:pt x="3095624" y="1393031"/>
                    </a:lnTo>
                    <a:cubicBezTo>
                      <a:pt x="3095624" y="1478514"/>
                      <a:pt x="3026326" y="1547812"/>
                      <a:pt x="2940843" y="1547812"/>
                    </a:cubicBezTo>
                    <a:lnTo>
                      <a:pt x="154781" y="1547812"/>
                    </a:lnTo>
                    <a:cubicBezTo>
                      <a:pt x="69298" y="1547812"/>
                      <a:pt x="0" y="1478514"/>
                      <a:pt x="0" y="1393031"/>
                    </a:cubicBezTo>
                    <a:lnTo>
                      <a:pt x="0" y="154781"/>
                    </a:lnTo>
                    <a:close/>
                  </a:path>
                </a:pathLst>
              </a:custGeom>
              <a:solidFill>
                <a:srgbClr val="71A3B7"/>
              </a:solidFill>
              <a:ln w="25400" cap="flat" cmpd="sng">
                <a:solidFill>
                  <a:schemeClr val="lt1"/>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dirty="0">
                    <a:solidFill>
                      <a:schemeClr val="lt1"/>
                    </a:solidFill>
                    <a:latin typeface="Arial"/>
                    <a:ea typeface="Arial"/>
                    <a:cs typeface="Arial"/>
                    <a:sym typeface="Arial"/>
                  </a:rPr>
                  <a:t>No consume have coupons</a:t>
                </a:r>
                <a:endParaRPr sz="2000" dirty="0">
                  <a:solidFill>
                    <a:schemeClr val="lt1"/>
                  </a:solidFill>
                  <a:latin typeface="Arial"/>
                  <a:ea typeface="Arial"/>
                  <a:cs typeface="Arial"/>
                  <a:sym typeface="Arial"/>
                </a:endParaRPr>
              </a:p>
            </p:txBody>
          </p:sp>
          <p:sp>
            <p:nvSpPr>
              <p:cNvPr id="16" name="Google Shape;1469;p53">
                <a:extLst>
                  <a:ext uri="{FF2B5EF4-FFF2-40B4-BE49-F238E27FC236}">
                    <a16:creationId xmlns:a16="http://schemas.microsoft.com/office/drawing/2014/main" id="{76DA78A7-B78B-BCA6-6FA9-5DD182E499B8}"/>
                  </a:ext>
                </a:extLst>
              </p:cNvPr>
              <p:cNvSpPr/>
              <p:nvPr/>
            </p:nvSpPr>
            <p:spPr>
              <a:xfrm>
                <a:off x="5109638" y="3220926"/>
                <a:ext cx="215267" cy="523279"/>
              </a:xfrm>
              <a:custGeom>
                <a:avLst/>
                <a:gdLst/>
                <a:ahLst/>
                <a:cxnLst/>
                <a:rect l="l" t="t" r="r" b="b"/>
                <a:pathLst>
                  <a:path w="120000" h="120000" extrusionOk="0">
                    <a:moveTo>
                      <a:pt x="0" y="0"/>
                    </a:moveTo>
                    <a:lnTo>
                      <a:pt x="0" y="266212"/>
                    </a:lnTo>
                    <a:lnTo>
                      <a:pt x="172564" y="266212"/>
                    </a:lnTo>
                  </a:path>
                </a:pathLst>
              </a:custGeom>
              <a:noFill/>
              <a:ln w="25400" cap="flat" cmpd="sng">
                <a:solidFill>
                  <a:srgbClr val="6C9FB4"/>
                </a:solidFill>
                <a:prstDash val="solid"/>
                <a:round/>
                <a:headEnd type="none" w="sm" len="sm"/>
                <a:tailEnd type="none" w="sm" len="sm"/>
              </a:ln>
            </p:spPr>
          </p:sp>
          <p:sp>
            <p:nvSpPr>
              <p:cNvPr id="17" name="Google Shape;1470;p53">
                <a:extLst>
                  <a:ext uri="{FF2B5EF4-FFF2-40B4-BE49-F238E27FC236}">
                    <a16:creationId xmlns:a16="http://schemas.microsoft.com/office/drawing/2014/main" id="{EB3ACAF8-DEA9-C9EC-3004-56A939A83345}"/>
                  </a:ext>
                </a:extLst>
              </p:cNvPr>
              <p:cNvSpPr/>
              <p:nvPr/>
            </p:nvSpPr>
            <p:spPr>
              <a:xfrm>
                <a:off x="5421320" y="3327062"/>
                <a:ext cx="1722133" cy="697705"/>
              </a:xfrm>
              <a:custGeom>
                <a:avLst/>
                <a:gdLst/>
                <a:ahLst/>
                <a:cxnLst/>
                <a:rect l="l" t="t" r="r" b="b"/>
                <a:pathLst>
                  <a:path w="2476499" h="1547812" extrusionOk="0">
                    <a:moveTo>
                      <a:pt x="0" y="154781"/>
                    </a:moveTo>
                    <a:cubicBezTo>
                      <a:pt x="0" y="69298"/>
                      <a:pt x="69298" y="0"/>
                      <a:pt x="154781" y="0"/>
                    </a:cubicBezTo>
                    <a:lnTo>
                      <a:pt x="2321718" y="0"/>
                    </a:lnTo>
                    <a:cubicBezTo>
                      <a:pt x="2407201" y="0"/>
                      <a:pt x="2476499" y="69298"/>
                      <a:pt x="2476499" y="154781"/>
                    </a:cubicBezTo>
                    <a:lnTo>
                      <a:pt x="2476499" y="1393031"/>
                    </a:lnTo>
                    <a:cubicBezTo>
                      <a:pt x="2476499" y="1478514"/>
                      <a:pt x="2407201" y="1547812"/>
                      <a:pt x="2321718" y="1547812"/>
                    </a:cubicBezTo>
                    <a:lnTo>
                      <a:pt x="154781" y="1547812"/>
                    </a:lnTo>
                    <a:cubicBezTo>
                      <a:pt x="69298" y="1547812"/>
                      <a:pt x="0" y="1478514"/>
                      <a:pt x="0" y="1393031"/>
                    </a:cubicBezTo>
                    <a:lnTo>
                      <a:pt x="0" y="154781"/>
                    </a:lnTo>
                    <a:close/>
                  </a:path>
                </a:pathLst>
              </a:custGeom>
              <a:solidFill>
                <a:schemeClr val="lt1">
                  <a:alpha val="89803"/>
                </a:schemeClr>
              </a:solidFill>
              <a:ln w="25400" cap="flat" cmpd="sng">
                <a:solidFill>
                  <a:srgbClr val="71A3B7"/>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Low coupon usage rate</a:t>
                </a:r>
                <a:endParaRPr sz="1600" dirty="0">
                  <a:solidFill>
                    <a:schemeClr val="dk1"/>
                  </a:solidFill>
                  <a:latin typeface="Arial"/>
                  <a:ea typeface="Arial"/>
                  <a:cs typeface="Arial"/>
                  <a:sym typeface="Arial"/>
                </a:endParaRPr>
              </a:p>
            </p:txBody>
          </p:sp>
          <p:sp>
            <p:nvSpPr>
              <p:cNvPr id="18" name="Google Shape;1471;p53">
                <a:extLst>
                  <a:ext uri="{FF2B5EF4-FFF2-40B4-BE49-F238E27FC236}">
                    <a16:creationId xmlns:a16="http://schemas.microsoft.com/office/drawing/2014/main" id="{FD13737B-5F16-BB22-EA2E-C5A147537872}"/>
                  </a:ext>
                </a:extLst>
              </p:cNvPr>
              <p:cNvSpPr/>
              <p:nvPr/>
            </p:nvSpPr>
            <p:spPr>
              <a:xfrm>
                <a:off x="7579673" y="2528840"/>
                <a:ext cx="2159486" cy="702286"/>
              </a:xfrm>
              <a:custGeom>
                <a:avLst/>
                <a:gdLst/>
                <a:ahLst/>
                <a:cxnLst/>
                <a:rect l="l" t="t" r="r" b="b"/>
                <a:pathLst>
                  <a:path w="3095624" h="1547812" extrusionOk="0">
                    <a:moveTo>
                      <a:pt x="0" y="154781"/>
                    </a:moveTo>
                    <a:cubicBezTo>
                      <a:pt x="0" y="69298"/>
                      <a:pt x="69298" y="0"/>
                      <a:pt x="154781" y="0"/>
                    </a:cubicBezTo>
                    <a:lnTo>
                      <a:pt x="2940843" y="0"/>
                    </a:lnTo>
                    <a:cubicBezTo>
                      <a:pt x="3026326" y="0"/>
                      <a:pt x="3095624" y="69298"/>
                      <a:pt x="3095624" y="154781"/>
                    </a:cubicBezTo>
                    <a:lnTo>
                      <a:pt x="3095624" y="1393031"/>
                    </a:lnTo>
                    <a:cubicBezTo>
                      <a:pt x="3095624" y="1478514"/>
                      <a:pt x="3026326" y="1547812"/>
                      <a:pt x="2940843" y="1547812"/>
                    </a:cubicBezTo>
                    <a:lnTo>
                      <a:pt x="154781" y="1547812"/>
                    </a:lnTo>
                    <a:cubicBezTo>
                      <a:pt x="69298" y="1547812"/>
                      <a:pt x="0" y="1478514"/>
                      <a:pt x="0" y="1393031"/>
                    </a:cubicBezTo>
                    <a:lnTo>
                      <a:pt x="0" y="154781"/>
                    </a:lnTo>
                    <a:close/>
                  </a:path>
                </a:pathLst>
              </a:custGeom>
              <a:solidFill>
                <a:srgbClr val="71A3B7"/>
              </a:solidFill>
              <a:ln w="25400" cap="flat" cmpd="sng">
                <a:solidFill>
                  <a:schemeClr val="lt1"/>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en-US" sz="2000" dirty="0">
                    <a:solidFill>
                      <a:schemeClr val="lt1"/>
                    </a:solidFill>
                    <a:latin typeface="Arial"/>
                    <a:ea typeface="Arial"/>
                    <a:cs typeface="Arial"/>
                    <a:sym typeface="Arial"/>
                  </a:rPr>
                  <a:t>Consume with coupons</a:t>
                </a:r>
                <a:endParaRPr sz="2000" dirty="0">
                  <a:solidFill>
                    <a:schemeClr val="lt1"/>
                  </a:solidFill>
                  <a:latin typeface="Arial"/>
                  <a:ea typeface="Arial"/>
                  <a:cs typeface="Arial"/>
                  <a:sym typeface="Arial"/>
                </a:endParaRPr>
              </a:p>
            </p:txBody>
          </p:sp>
          <p:sp>
            <p:nvSpPr>
              <p:cNvPr id="19" name="Google Shape;1472;p53">
                <a:extLst>
                  <a:ext uri="{FF2B5EF4-FFF2-40B4-BE49-F238E27FC236}">
                    <a16:creationId xmlns:a16="http://schemas.microsoft.com/office/drawing/2014/main" id="{E9D85C13-FCBD-6EED-D64E-5716D26771AA}"/>
                  </a:ext>
                </a:extLst>
              </p:cNvPr>
              <p:cNvSpPr/>
              <p:nvPr/>
            </p:nvSpPr>
            <p:spPr>
              <a:xfrm>
                <a:off x="8082277" y="3499548"/>
                <a:ext cx="3957629" cy="697705"/>
              </a:xfrm>
              <a:custGeom>
                <a:avLst/>
                <a:gdLst/>
                <a:ahLst/>
                <a:cxnLst/>
                <a:rect l="l" t="t" r="r" b="b"/>
                <a:pathLst>
                  <a:path w="2476499" h="1547812" extrusionOk="0">
                    <a:moveTo>
                      <a:pt x="0" y="154781"/>
                    </a:moveTo>
                    <a:cubicBezTo>
                      <a:pt x="0" y="69298"/>
                      <a:pt x="69298" y="0"/>
                      <a:pt x="154781" y="0"/>
                    </a:cubicBezTo>
                    <a:lnTo>
                      <a:pt x="2321718" y="0"/>
                    </a:lnTo>
                    <a:cubicBezTo>
                      <a:pt x="2407201" y="0"/>
                      <a:pt x="2476499" y="69298"/>
                      <a:pt x="2476499" y="154781"/>
                    </a:cubicBezTo>
                    <a:lnTo>
                      <a:pt x="2476499" y="1393031"/>
                    </a:lnTo>
                    <a:cubicBezTo>
                      <a:pt x="2476499" y="1478514"/>
                      <a:pt x="2407201" y="1547812"/>
                      <a:pt x="2321718" y="1547812"/>
                    </a:cubicBezTo>
                    <a:lnTo>
                      <a:pt x="154781" y="1547812"/>
                    </a:lnTo>
                    <a:cubicBezTo>
                      <a:pt x="69298" y="1547812"/>
                      <a:pt x="0" y="1478514"/>
                      <a:pt x="0" y="1393031"/>
                    </a:cubicBezTo>
                    <a:lnTo>
                      <a:pt x="0" y="154781"/>
                    </a:lnTo>
                    <a:close/>
                  </a:path>
                </a:pathLst>
              </a:custGeom>
              <a:solidFill>
                <a:schemeClr val="lt1">
                  <a:alpha val="89803"/>
                </a:schemeClr>
              </a:solidFill>
              <a:ln w="25400" cap="flat" cmpd="sng">
                <a:solidFill>
                  <a:srgbClr val="71A3B7"/>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20" name="Google Shape;1473;p53">
                <a:extLst>
                  <a:ext uri="{FF2B5EF4-FFF2-40B4-BE49-F238E27FC236}">
                    <a16:creationId xmlns:a16="http://schemas.microsoft.com/office/drawing/2014/main" id="{C44CA52C-1A05-2B16-E184-3EB5AACD671B}"/>
                  </a:ext>
                </a:extLst>
              </p:cNvPr>
              <p:cNvSpPr/>
              <p:nvPr/>
            </p:nvSpPr>
            <p:spPr>
              <a:xfrm>
                <a:off x="8082277" y="4632171"/>
                <a:ext cx="3957623" cy="697705"/>
              </a:xfrm>
              <a:custGeom>
                <a:avLst/>
                <a:gdLst/>
                <a:ahLst/>
                <a:cxnLst/>
                <a:rect l="l" t="t" r="r" b="b"/>
                <a:pathLst>
                  <a:path w="2476499" h="1547812" extrusionOk="0">
                    <a:moveTo>
                      <a:pt x="0" y="154781"/>
                    </a:moveTo>
                    <a:cubicBezTo>
                      <a:pt x="0" y="69298"/>
                      <a:pt x="69298" y="0"/>
                      <a:pt x="154781" y="0"/>
                    </a:cubicBezTo>
                    <a:lnTo>
                      <a:pt x="2321718" y="0"/>
                    </a:lnTo>
                    <a:cubicBezTo>
                      <a:pt x="2407201" y="0"/>
                      <a:pt x="2476499" y="69298"/>
                      <a:pt x="2476499" y="154781"/>
                    </a:cubicBezTo>
                    <a:lnTo>
                      <a:pt x="2476499" y="1393031"/>
                    </a:lnTo>
                    <a:cubicBezTo>
                      <a:pt x="2476499" y="1478514"/>
                      <a:pt x="2407201" y="1547812"/>
                      <a:pt x="2321718" y="1547812"/>
                    </a:cubicBezTo>
                    <a:lnTo>
                      <a:pt x="154781" y="1547812"/>
                    </a:lnTo>
                    <a:cubicBezTo>
                      <a:pt x="69298" y="1547812"/>
                      <a:pt x="0" y="1478514"/>
                      <a:pt x="0" y="1393031"/>
                    </a:cubicBezTo>
                    <a:lnTo>
                      <a:pt x="0" y="154781"/>
                    </a:lnTo>
                    <a:close/>
                  </a:path>
                </a:pathLst>
              </a:custGeom>
              <a:solidFill>
                <a:schemeClr val="lt1">
                  <a:alpha val="89803"/>
                </a:schemeClr>
              </a:solidFill>
              <a:ln w="25400" cap="flat" cmpd="sng">
                <a:solidFill>
                  <a:srgbClr val="71A3B7"/>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grpSp>
        <p:cxnSp>
          <p:nvCxnSpPr>
            <p:cNvPr id="9" name="Google Shape;1474;p53">
              <a:extLst>
                <a:ext uri="{FF2B5EF4-FFF2-40B4-BE49-F238E27FC236}">
                  <a16:creationId xmlns:a16="http://schemas.microsoft.com/office/drawing/2014/main" id="{1EF42112-67A6-CE58-4815-EF40A69539B3}"/>
                </a:ext>
              </a:extLst>
            </p:cNvPr>
            <p:cNvCxnSpPr/>
            <p:nvPr/>
          </p:nvCxnSpPr>
          <p:spPr>
            <a:xfrm>
              <a:off x="7824192" y="3220926"/>
              <a:ext cx="0" cy="1936266"/>
            </a:xfrm>
            <a:prstGeom prst="straightConnector1">
              <a:avLst/>
            </a:prstGeom>
            <a:noFill/>
            <a:ln w="25400" cap="flat" cmpd="sng">
              <a:solidFill>
                <a:srgbClr val="6C9FB4"/>
              </a:solidFill>
              <a:prstDash val="solid"/>
              <a:round/>
              <a:headEnd type="none" w="sm" len="sm"/>
              <a:tailEnd type="none" w="sm" len="sm"/>
            </a:ln>
          </p:spPr>
        </p:cxnSp>
        <p:cxnSp>
          <p:nvCxnSpPr>
            <p:cNvPr id="10" name="Google Shape;1475;p53">
              <a:extLst>
                <a:ext uri="{FF2B5EF4-FFF2-40B4-BE49-F238E27FC236}">
                  <a16:creationId xmlns:a16="http://schemas.microsoft.com/office/drawing/2014/main" id="{0221CE07-1C05-B56D-0AB4-38A6ECC13F86}"/>
                </a:ext>
              </a:extLst>
            </p:cNvPr>
            <p:cNvCxnSpPr/>
            <p:nvPr/>
          </p:nvCxnSpPr>
          <p:spPr>
            <a:xfrm>
              <a:off x="7824192" y="3934466"/>
              <a:ext cx="258087" cy="0"/>
            </a:xfrm>
            <a:prstGeom prst="straightConnector1">
              <a:avLst/>
            </a:prstGeom>
            <a:noFill/>
            <a:ln w="25400" cap="flat" cmpd="sng">
              <a:solidFill>
                <a:srgbClr val="6C9FB4"/>
              </a:solidFill>
              <a:prstDash val="solid"/>
              <a:round/>
              <a:headEnd type="none" w="sm" len="sm"/>
              <a:tailEnd type="none" w="sm" len="sm"/>
            </a:ln>
          </p:spPr>
        </p:cxnSp>
        <p:cxnSp>
          <p:nvCxnSpPr>
            <p:cNvPr id="11" name="Google Shape;1476;p53">
              <a:extLst>
                <a:ext uri="{FF2B5EF4-FFF2-40B4-BE49-F238E27FC236}">
                  <a16:creationId xmlns:a16="http://schemas.microsoft.com/office/drawing/2014/main" id="{2EC3CF07-0B60-254D-DC32-2E8E75B90A35}"/>
                </a:ext>
              </a:extLst>
            </p:cNvPr>
            <p:cNvCxnSpPr/>
            <p:nvPr/>
          </p:nvCxnSpPr>
          <p:spPr>
            <a:xfrm>
              <a:off x="7824192" y="5157192"/>
              <a:ext cx="258087" cy="0"/>
            </a:xfrm>
            <a:prstGeom prst="straightConnector1">
              <a:avLst/>
            </a:prstGeom>
            <a:noFill/>
            <a:ln w="25400" cap="flat" cmpd="sng">
              <a:solidFill>
                <a:srgbClr val="6C9FB4"/>
              </a:solidFill>
              <a:prstDash val="solid"/>
              <a:round/>
              <a:headEnd type="none" w="sm" len="sm"/>
              <a:tailEnd type="none" w="sm" len="sm"/>
            </a:ln>
          </p:spPr>
        </p:cxnSp>
      </p:grpSp>
      <p:grpSp>
        <p:nvGrpSpPr>
          <p:cNvPr id="21" name="Google Shape;1477;p53">
            <a:extLst>
              <a:ext uri="{FF2B5EF4-FFF2-40B4-BE49-F238E27FC236}">
                <a16:creationId xmlns:a16="http://schemas.microsoft.com/office/drawing/2014/main" id="{73ADFB35-3C0E-D3F8-01A8-0A9695AE88AF}"/>
              </a:ext>
            </a:extLst>
          </p:cNvPr>
          <p:cNvGrpSpPr/>
          <p:nvPr/>
        </p:nvGrpSpPr>
        <p:grpSpPr>
          <a:xfrm rot="5400000">
            <a:off x="4886530" y="4556983"/>
            <a:ext cx="916402" cy="1444068"/>
            <a:chOff x="5256592" y="1479529"/>
            <a:chExt cx="1949450" cy="2046942"/>
          </a:xfrm>
        </p:grpSpPr>
        <p:sp>
          <p:nvSpPr>
            <p:cNvPr id="22" name="Google Shape;1478;p53">
              <a:extLst>
                <a:ext uri="{FF2B5EF4-FFF2-40B4-BE49-F238E27FC236}">
                  <a16:creationId xmlns:a16="http://schemas.microsoft.com/office/drawing/2014/main" id="{01F03E89-24E6-1DF1-57DE-EE9E86E84E4B}"/>
                </a:ext>
              </a:extLst>
            </p:cNvPr>
            <p:cNvSpPr/>
            <p:nvPr/>
          </p:nvSpPr>
          <p:spPr>
            <a:xfrm>
              <a:off x="5256592" y="1479529"/>
              <a:ext cx="1072197" cy="2046942"/>
            </a:xfrm>
            <a:prstGeom prst="chevron">
              <a:avLst>
                <a:gd name="adj" fmla="val 62310"/>
              </a:avLst>
            </a:prstGeom>
            <a:solidFill>
              <a:srgbClr val="B9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9;p53">
              <a:extLst>
                <a:ext uri="{FF2B5EF4-FFF2-40B4-BE49-F238E27FC236}">
                  <a16:creationId xmlns:a16="http://schemas.microsoft.com/office/drawing/2014/main" id="{2AB2D706-B84C-FCCA-7A47-8E455A6B470A}"/>
                </a:ext>
              </a:extLst>
            </p:cNvPr>
            <p:cNvSpPr/>
            <p:nvPr/>
          </p:nvSpPr>
          <p:spPr>
            <a:xfrm>
              <a:off x="6133845" y="1479529"/>
              <a:ext cx="1072197" cy="2046942"/>
            </a:xfrm>
            <a:prstGeom prst="chevron">
              <a:avLst>
                <a:gd name="adj" fmla="val 62310"/>
              </a:avLst>
            </a:prstGeom>
            <a:solidFill>
              <a:srgbClr val="B9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80;p53">
            <a:extLst>
              <a:ext uri="{FF2B5EF4-FFF2-40B4-BE49-F238E27FC236}">
                <a16:creationId xmlns:a16="http://schemas.microsoft.com/office/drawing/2014/main" id="{1FA13EBB-FFDB-913C-B0B4-1AC239AC29D2}"/>
              </a:ext>
            </a:extLst>
          </p:cNvPr>
          <p:cNvSpPr/>
          <p:nvPr/>
        </p:nvSpPr>
        <p:spPr>
          <a:xfrm>
            <a:off x="4417607" y="5804694"/>
            <a:ext cx="2052000" cy="61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latin typeface="Arial"/>
                <a:ea typeface="Arial"/>
                <a:cs typeface="Arial"/>
                <a:sym typeface="Arial"/>
              </a:rPr>
              <a:t> Next Step?  </a:t>
            </a:r>
            <a:endParaRPr sz="2000" dirty="0">
              <a:solidFill>
                <a:schemeClr val="lt1"/>
              </a:solidFill>
              <a:latin typeface="Arial"/>
              <a:ea typeface="Arial"/>
              <a:cs typeface="Arial"/>
              <a:sym typeface="Arial"/>
            </a:endParaRPr>
          </a:p>
        </p:txBody>
      </p:sp>
      <p:sp>
        <p:nvSpPr>
          <p:cNvPr id="25" name="Google Shape;1481;p53">
            <a:extLst>
              <a:ext uri="{FF2B5EF4-FFF2-40B4-BE49-F238E27FC236}">
                <a16:creationId xmlns:a16="http://schemas.microsoft.com/office/drawing/2014/main" id="{1A9200B4-6D23-CB6B-0B87-F5EE2CEF7DFC}"/>
              </a:ext>
            </a:extLst>
          </p:cNvPr>
          <p:cNvSpPr/>
          <p:nvPr/>
        </p:nvSpPr>
        <p:spPr>
          <a:xfrm>
            <a:off x="4417607" y="993638"/>
            <a:ext cx="2052000" cy="61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latin typeface="Arial"/>
                <a:ea typeface="Arial"/>
                <a:cs typeface="Arial"/>
                <a:sym typeface="Arial"/>
              </a:rPr>
              <a:t>Coupon usage analysis</a:t>
            </a:r>
            <a:endParaRPr dirty="0"/>
          </a:p>
        </p:txBody>
      </p:sp>
      <p:grpSp>
        <p:nvGrpSpPr>
          <p:cNvPr id="26" name="Google Shape;1482;p53">
            <a:extLst>
              <a:ext uri="{FF2B5EF4-FFF2-40B4-BE49-F238E27FC236}">
                <a16:creationId xmlns:a16="http://schemas.microsoft.com/office/drawing/2014/main" id="{C3AE1D30-604C-EF3F-21ED-50C5C4293099}"/>
              </a:ext>
            </a:extLst>
          </p:cNvPr>
          <p:cNvGrpSpPr/>
          <p:nvPr/>
        </p:nvGrpSpPr>
        <p:grpSpPr>
          <a:xfrm rot="5400000">
            <a:off x="4886530" y="1461649"/>
            <a:ext cx="916402" cy="1444068"/>
            <a:chOff x="5256592" y="1479529"/>
            <a:chExt cx="1949450" cy="2046942"/>
          </a:xfrm>
        </p:grpSpPr>
        <p:sp>
          <p:nvSpPr>
            <p:cNvPr id="27" name="Google Shape;1483;p53">
              <a:extLst>
                <a:ext uri="{FF2B5EF4-FFF2-40B4-BE49-F238E27FC236}">
                  <a16:creationId xmlns:a16="http://schemas.microsoft.com/office/drawing/2014/main" id="{369F6511-2908-72CF-6BA0-79E9298946A4}"/>
                </a:ext>
              </a:extLst>
            </p:cNvPr>
            <p:cNvSpPr/>
            <p:nvPr/>
          </p:nvSpPr>
          <p:spPr>
            <a:xfrm>
              <a:off x="5256592" y="1479529"/>
              <a:ext cx="1072197" cy="2046942"/>
            </a:xfrm>
            <a:prstGeom prst="chevron">
              <a:avLst>
                <a:gd name="adj" fmla="val 62310"/>
              </a:avLst>
            </a:prstGeom>
            <a:solidFill>
              <a:srgbClr val="B9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4;p53">
              <a:extLst>
                <a:ext uri="{FF2B5EF4-FFF2-40B4-BE49-F238E27FC236}">
                  <a16:creationId xmlns:a16="http://schemas.microsoft.com/office/drawing/2014/main" id="{4F41583D-131B-0CED-590A-87F155BFD0AA}"/>
                </a:ext>
              </a:extLst>
            </p:cNvPr>
            <p:cNvSpPr/>
            <p:nvPr/>
          </p:nvSpPr>
          <p:spPr>
            <a:xfrm>
              <a:off x="6133845" y="1479529"/>
              <a:ext cx="1072197" cy="2046942"/>
            </a:xfrm>
            <a:prstGeom prst="chevron">
              <a:avLst>
                <a:gd name="adj" fmla="val 62310"/>
              </a:avLst>
            </a:prstGeom>
            <a:solidFill>
              <a:srgbClr val="B9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485;p53">
            <a:extLst>
              <a:ext uri="{FF2B5EF4-FFF2-40B4-BE49-F238E27FC236}">
                <a16:creationId xmlns:a16="http://schemas.microsoft.com/office/drawing/2014/main" id="{70B1A537-796B-4178-B810-73AB55DC86CC}"/>
              </a:ext>
            </a:extLst>
          </p:cNvPr>
          <p:cNvSpPr/>
          <p:nvPr/>
        </p:nvSpPr>
        <p:spPr>
          <a:xfrm>
            <a:off x="7465014" y="3655188"/>
            <a:ext cx="3951997"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Distance: negative low related</a:t>
            </a:r>
            <a:endParaRPr dirty="0"/>
          </a:p>
        </p:txBody>
      </p:sp>
      <p:sp>
        <p:nvSpPr>
          <p:cNvPr id="30" name="Google Shape;1487;p53">
            <a:extLst>
              <a:ext uri="{FF2B5EF4-FFF2-40B4-BE49-F238E27FC236}">
                <a16:creationId xmlns:a16="http://schemas.microsoft.com/office/drawing/2014/main" id="{8702BB41-A7F9-798C-0F49-22D948C83C81}"/>
              </a:ext>
            </a:extLst>
          </p:cNvPr>
          <p:cNvSpPr/>
          <p:nvPr/>
        </p:nvSpPr>
        <p:spPr>
          <a:xfrm>
            <a:off x="4577060" y="4170960"/>
            <a:ext cx="1920603" cy="608008"/>
          </a:xfrm>
          <a:custGeom>
            <a:avLst/>
            <a:gdLst/>
            <a:ahLst/>
            <a:cxnLst/>
            <a:rect l="l" t="t" r="r" b="b"/>
            <a:pathLst>
              <a:path w="2476499" h="1547812" extrusionOk="0">
                <a:moveTo>
                  <a:pt x="0" y="154781"/>
                </a:moveTo>
                <a:cubicBezTo>
                  <a:pt x="0" y="69298"/>
                  <a:pt x="69298" y="0"/>
                  <a:pt x="154781" y="0"/>
                </a:cubicBezTo>
                <a:lnTo>
                  <a:pt x="2321718" y="0"/>
                </a:lnTo>
                <a:cubicBezTo>
                  <a:pt x="2407201" y="0"/>
                  <a:pt x="2476499" y="69298"/>
                  <a:pt x="2476499" y="154781"/>
                </a:cubicBezTo>
                <a:lnTo>
                  <a:pt x="2476499" y="1393031"/>
                </a:lnTo>
                <a:cubicBezTo>
                  <a:pt x="2476499" y="1478514"/>
                  <a:pt x="2407201" y="1547812"/>
                  <a:pt x="2321718" y="1547812"/>
                </a:cubicBezTo>
                <a:lnTo>
                  <a:pt x="154781" y="1547812"/>
                </a:lnTo>
                <a:cubicBezTo>
                  <a:pt x="69298" y="1547812"/>
                  <a:pt x="0" y="1478514"/>
                  <a:pt x="0" y="1393031"/>
                </a:cubicBezTo>
                <a:lnTo>
                  <a:pt x="0" y="154781"/>
                </a:lnTo>
                <a:close/>
              </a:path>
            </a:pathLst>
          </a:custGeom>
          <a:solidFill>
            <a:schemeClr val="lt1">
              <a:alpha val="89803"/>
            </a:schemeClr>
          </a:solidFill>
          <a:ln w="25400" cap="flat" cmpd="sng">
            <a:solidFill>
              <a:srgbClr val="71A3B7"/>
            </a:solidFill>
            <a:prstDash val="solid"/>
            <a:round/>
            <a:headEnd type="none" w="sm" len="sm"/>
            <a:tailEnd type="none" w="sm" len="sm"/>
          </a:ln>
        </p:spPr>
        <p:txBody>
          <a:bodyPr spcFirstLastPara="1" wrap="square" lIns="167250" tIns="126600" rIns="167250" bIns="1266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Not attractive or many new customers.</a:t>
            </a:r>
            <a:endParaRPr sz="1600" dirty="0">
              <a:solidFill>
                <a:schemeClr val="dk1"/>
              </a:solidFill>
              <a:latin typeface="Arial"/>
              <a:ea typeface="Arial"/>
              <a:cs typeface="Arial"/>
              <a:sym typeface="Arial"/>
            </a:endParaRPr>
          </a:p>
        </p:txBody>
      </p:sp>
      <p:cxnSp>
        <p:nvCxnSpPr>
          <p:cNvPr id="31" name="Google Shape;1488;p53">
            <a:extLst>
              <a:ext uri="{FF2B5EF4-FFF2-40B4-BE49-F238E27FC236}">
                <a16:creationId xmlns:a16="http://schemas.microsoft.com/office/drawing/2014/main" id="{9D9AF2F6-495A-A20D-65C5-269EECD3C4AD}"/>
              </a:ext>
            </a:extLst>
          </p:cNvPr>
          <p:cNvCxnSpPr/>
          <p:nvPr/>
        </p:nvCxnSpPr>
        <p:spPr>
          <a:xfrm>
            <a:off x="4272667" y="3706881"/>
            <a:ext cx="289880" cy="0"/>
          </a:xfrm>
          <a:prstGeom prst="straightConnector1">
            <a:avLst/>
          </a:prstGeom>
          <a:noFill/>
          <a:ln w="9525" cap="flat" cmpd="sng">
            <a:solidFill>
              <a:srgbClr val="6C9FB4"/>
            </a:solidFill>
            <a:prstDash val="solid"/>
            <a:round/>
            <a:headEnd type="none" w="sm" len="sm"/>
            <a:tailEnd type="none" w="sm" len="sm"/>
          </a:ln>
        </p:spPr>
      </p:cxnSp>
      <p:sp>
        <p:nvSpPr>
          <p:cNvPr id="34" name="Title 4">
            <a:extLst>
              <a:ext uri="{FF2B5EF4-FFF2-40B4-BE49-F238E27FC236}">
                <a16:creationId xmlns:a16="http://schemas.microsoft.com/office/drawing/2014/main" id="{1A63C988-5846-B55B-8B0E-7A5658AE69A4}"/>
              </a:ext>
            </a:extLst>
          </p:cNvPr>
          <p:cNvSpPr txBox="1">
            <a:spLocks/>
          </p:cNvSpPr>
          <p:nvPr/>
        </p:nvSpPr>
        <p:spPr>
          <a:xfrm>
            <a:off x="648000" y="432000"/>
            <a:ext cx="11207450" cy="540000"/>
          </a:xfrm>
          <a:prstGeom prst="rect">
            <a:avLst/>
          </a:prstGeom>
        </p:spPr>
        <p:txBody>
          <a:bodyPr vert="horz" lIns="72000" tIns="36000" rIns="72000" bIns="36000" rtlCol="0" anchor="t">
            <a:normAutofit lnSpcReduction="10000"/>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r>
              <a:rPr lang="en-GB" sz="3200" dirty="0">
                <a:solidFill>
                  <a:srgbClr val="073A75"/>
                </a:solidFill>
                <a:latin typeface="Lato"/>
                <a:ea typeface="Lato"/>
                <a:cs typeface="Lato"/>
                <a:sym typeface="Lato"/>
              </a:rPr>
              <a:t>Conclusion &amp; Recap</a:t>
            </a:r>
          </a:p>
        </p:txBody>
      </p:sp>
      <p:sp>
        <p:nvSpPr>
          <p:cNvPr id="35" name="Google Shape;1485;p53">
            <a:extLst>
              <a:ext uri="{FF2B5EF4-FFF2-40B4-BE49-F238E27FC236}">
                <a16:creationId xmlns:a16="http://schemas.microsoft.com/office/drawing/2014/main" id="{3B9F8B26-29AA-7C10-4FD1-6E7FC2B2E080}"/>
              </a:ext>
            </a:extLst>
          </p:cNvPr>
          <p:cNvSpPr/>
          <p:nvPr/>
        </p:nvSpPr>
        <p:spPr>
          <a:xfrm>
            <a:off x="7465014" y="4707570"/>
            <a:ext cx="3951997"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Discount rate: positive low related</a:t>
            </a:r>
            <a:endParaRPr dirty="0"/>
          </a:p>
        </p:txBody>
      </p:sp>
    </p:spTree>
    <p:extLst>
      <p:ext uri="{BB962C8B-B14F-4D97-AF65-F5344CB8AC3E}">
        <p14:creationId xmlns:p14="http://schemas.microsoft.com/office/powerpoint/2010/main" val="349324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 / Next step</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
        <p:nvSpPr>
          <p:cNvPr id="4" name="Google Shape;1672;p197">
            <a:extLst>
              <a:ext uri="{FF2B5EF4-FFF2-40B4-BE49-F238E27FC236}">
                <a16:creationId xmlns:a16="http://schemas.microsoft.com/office/drawing/2014/main" id="{E607144F-7C36-50BF-01EA-EB3F69EEF28E}"/>
              </a:ext>
            </a:extLst>
          </p:cNvPr>
          <p:cNvSpPr/>
          <p:nvPr/>
        </p:nvSpPr>
        <p:spPr>
          <a:xfrm>
            <a:off x="535789" y="1392950"/>
            <a:ext cx="11202800" cy="3341239"/>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Tree>
    <p:extLst>
      <p:ext uri="{BB962C8B-B14F-4D97-AF65-F5344CB8AC3E}">
        <p14:creationId xmlns:p14="http://schemas.microsoft.com/office/powerpoint/2010/main" val="41564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43">
            <a:extLst>
              <a:ext uri="{FF2B5EF4-FFF2-40B4-BE49-F238E27FC236}">
                <a16:creationId xmlns:a16="http://schemas.microsoft.com/office/drawing/2014/main" id="{4C158A2C-46E4-6A6A-E759-710EDCA639A5}"/>
              </a:ext>
            </a:extLst>
          </p:cNvPr>
          <p:cNvGrpSpPr/>
          <p:nvPr/>
        </p:nvGrpSpPr>
        <p:grpSpPr>
          <a:xfrm>
            <a:off x="576000" y="5414045"/>
            <a:ext cx="2584177" cy="881738"/>
            <a:chOff x="1205729" y="2512112"/>
            <a:chExt cx="1708985" cy="573486"/>
          </a:xfrm>
          <a:solidFill>
            <a:schemeClr val="accent1">
              <a:lumMod val="50000"/>
            </a:schemeClr>
          </a:solidFill>
        </p:grpSpPr>
        <p:grpSp>
          <p:nvGrpSpPr>
            <p:cNvPr id="7" name="Group 30">
              <a:extLst>
                <a:ext uri="{FF2B5EF4-FFF2-40B4-BE49-F238E27FC236}">
                  <a16:creationId xmlns:a16="http://schemas.microsoft.com/office/drawing/2014/main" id="{C216C890-5D78-9A3F-F0A3-C6126FC7AD59}"/>
                </a:ext>
              </a:extLst>
            </p:cNvPr>
            <p:cNvGrpSpPr/>
            <p:nvPr/>
          </p:nvGrpSpPr>
          <p:grpSpPr>
            <a:xfrm>
              <a:off x="1205729" y="2512112"/>
              <a:ext cx="1708985" cy="573486"/>
              <a:chOff x="830498" y="2780564"/>
              <a:chExt cx="1907435" cy="640080"/>
            </a:xfrm>
            <a:grpFill/>
          </p:grpSpPr>
          <p:sp>
            <p:nvSpPr>
              <p:cNvPr id="9" name="Flowchart: Data 26">
                <a:extLst>
                  <a:ext uri="{FF2B5EF4-FFF2-40B4-BE49-F238E27FC236}">
                    <a16:creationId xmlns:a16="http://schemas.microsoft.com/office/drawing/2014/main" id="{06063D5A-FF35-274D-BC17-9F949E4F7BD7}"/>
                  </a:ext>
                </a:extLst>
              </p:cNvPr>
              <p:cNvSpPr/>
              <p:nvPr/>
            </p:nvSpPr>
            <p:spPr>
              <a:xfrm rot="16200000" flipH="1" flipV="1">
                <a:off x="2310905" y="2993616"/>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0" name="Rectangle 29">
                <a:extLst>
                  <a:ext uri="{FF2B5EF4-FFF2-40B4-BE49-F238E27FC236}">
                    <a16:creationId xmlns:a16="http://schemas.microsoft.com/office/drawing/2014/main" id="{A90BAA34-C5B4-DAA8-4FB2-70F9E0D74AE7}"/>
                  </a:ext>
                </a:extLst>
              </p:cNvPr>
              <p:cNvSpPr/>
              <p:nvPr/>
            </p:nvSpPr>
            <p:spPr>
              <a:xfrm>
                <a:off x="830498" y="2905024"/>
                <a:ext cx="1907435" cy="513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867" b="1" dirty="0">
                    <a:solidFill>
                      <a:schemeClr val="bg1"/>
                    </a:solidFill>
                  </a:rPr>
                  <a:t>Step One</a:t>
                </a:r>
              </a:p>
            </p:txBody>
          </p:sp>
        </p:grpSp>
        <p:sp>
          <p:nvSpPr>
            <p:cNvPr id="8" name="Rectangle 49">
              <a:extLst>
                <a:ext uri="{FF2B5EF4-FFF2-40B4-BE49-F238E27FC236}">
                  <a16:creationId xmlns:a16="http://schemas.microsoft.com/office/drawing/2014/main" id="{CDF21C95-4589-1854-C2EB-AB360ED19539}"/>
                </a:ext>
              </a:extLst>
            </p:cNvPr>
            <p:cNvSpPr/>
            <p:nvPr/>
          </p:nvSpPr>
          <p:spPr>
            <a:xfrm>
              <a:off x="1579955" y="2720888"/>
              <a:ext cx="124134" cy="255117"/>
            </a:xfrm>
            <a:prstGeom prst="rect">
              <a:avLst/>
            </a:prstGeom>
            <a:grpFill/>
          </p:spPr>
          <p:txBody>
            <a:bodyPr wrap="none">
              <a:spAutoFit/>
            </a:bodyPr>
            <a:lstStyle/>
            <a:p>
              <a:endParaRPr lang="en-US" sz="1867" dirty="0"/>
            </a:p>
          </p:txBody>
        </p:sp>
      </p:grpSp>
      <p:grpSp>
        <p:nvGrpSpPr>
          <p:cNvPr id="12" name="Group 43">
            <a:extLst>
              <a:ext uri="{FF2B5EF4-FFF2-40B4-BE49-F238E27FC236}">
                <a16:creationId xmlns:a16="http://schemas.microsoft.com/office/drawing/2014/main" id="{07589853-953B-2DFA-78A3-7157F5B38E33}"/>
              </a:ext>
            </a:extLst>
          </p:cNvPr>
          <p:cNvGrpSpPr/>
          <p:nvPr/>
        </p:nvGrpSpPr>
        <p:grpSpPr>
          <a:xfrm>
            <a:off x="3364933" y="4953148"/>
            <a:ext cx="2585455" cy="805388"/>
            <a:chOff x="2469637" y="2543073"/>
            <a:chExt cx="2120468" cy="643978"/>
          </a:xfrm>
          <a:solidFill>
            <a:schemeClr val="accent1">
              <a:lumMod val="75000"/>
            </a:schemeClr>
          </a:solidFill>
        </p:grpSpPr>
        <p:sp>
          <p:nvSpPr>
            <p:cNvPr id="14" name="Flowchart: Data 40">
              <a:extLst>
                <a:ext uri="{FF2B5EF4-FFF2-40B4-BE49-F238E27FC236}">
                  <a16:creationId xmlns:a16="http://schemas.microsoft.com/office/drawing/2014/main" id="{089C7AB3-E67D-3B2F-7891-1C6D10FFAA9C}"/>
                </a:ext>
              </a:extLst>
            </p:cNvPr>
            <p:cNvSpPr/>
            <p:nvPr/>
          </p:nvSpPr>
          <p:spPr>
            <a:xfrm rot="16200000" flipH="1" flipV="1">
              <a:off x="4163077" y="2756126"/>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15" name="Group 51">
              <a:extLst>
                <a:ext uri="{FF2B5EF4-FFF2-40B4-BE49-F238E27FC236}">
                  <a16:creationId xmlns:a16="http://schemas.microsoft.com/office/drawing/2014/main" id="{7A816A8F-3BF3-7118-DCFB-02110842E5ED}"/>
                </a:ext>
              </a:extLst>
            </p:cNvPr>
            <p:cNvGrpSpPr/>
            <p:nvPr/>
          </p:nvGrpSpPr>
          <p:grpSpPr>
            <a:xfrm>
              <a:off x="2469637" y="2543073"/>
              <a:ext cx="2120468" cy="643978"/>
              <a:chOff x="2460112" y="2094062"/>
              <a:chExt cx="2120468" cy="643978"/>
            </a:xfrm>
            <a:grpFill/>
          </p:grpSpPr>
          <p:sp>
            <p:nvSpPr>
              <p:cNvPr id="16" name="Flowchart: Data 32">
                <a:extLst>
                  <a:ext uri="{FF2B5EF4-FFF2-40B4-BE49-F238E27FC236}">
                    <a16:creationId xmlns:a16="http://schemas.microsoft.com/office/drawing/2014/main" id="{DC5D490B-AC7C-EAAC-96AB-EC8ADF5944B6}"/>
                  </a:ext>
                </a:extLst>
              </p:cNvPr>
              <p:cNvSpPr/>
              <p:nvPr/>
            </p:nvSpPr>
            <p:spPr>
              <a:xfrm rot="16200000" flipH="1" flipV="1">
                <a:off x="2247060" y="2307114"/>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7" name="Rectangle 34">
                <a:extLst>
                  <a:ext uri="{FF2B5EF4-FFF2-40B4-BE49-F238E27FC236}">
                    <a16:creationId xmlns:a16="http://schemas.microsoft.com/office/drawing/2014/main" id="{7EF1360A-A59F-47FD-C895-5528DC122197}"/>
                  </a:ext>
                </a:extLst>
              </p:cNvPr>
              <p:cNvSpPr/>
              <p:nvPr/>
            </p:nvSpPr>
            <p:spPr>
              <a:xfrm>
                <a:off x="2673145" y="2224816"/>
                <a:ext cx="1907435" cy="513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bg1"/>
                    </a:solidFill>
                  </a:rPr>
                  <a:t>Step Two</a:t>
                </a:r>
              </a:p>
            </p:txBody>
          </p:sp>
        </p:grpSp>
      </p:grpSp>
      <p:grpSp>
        <p:nvGrpSpPr>
          <p:cNvPr id="19" name="Group 45">
            <a:extLst>
              <a:ext uri="{FF2B5EF4-FFF2-40B4-BE49-F238E27FC236}">
                <a16:creationId xmlns:a16="http://schemas.microsoft.com/office/drawing/2014/main" id="{2046B462-C8D9-A49A-8830-45E903CF2AE7}"/>
              </a:ext>
            </a:extLst>
          </p:cNvPr>
          <p:cNvGrpSpPr/>
          <p:nvPr/>
        </p:nvGrpSpPr>
        <p:grpSpPr>
          <a:xfrm>
            <a:off x="6261849" y="4432596"/>
            <a:ext cx="2585455" cy="919140"/>
            <a:chOff x="4376129" y="2033662"/>
            <a:chExt cx="2121411" cy="646429"/>
          </a:xfrm>
          <a:solidFill>
            <a:schemeClr val="accent5">
              <a:lumMod val="75000"/>
            </a:schemeClr>
          </a:solidFill>
        </p:grpSpPr>
        <p:sp>
          <p:nvSpPr>
            <p:cNvPr id="21" name="Flowchart: Data 42">
              <a:extLst>
                <a:ext uri="{FF2B5EF4-FFF2-40B4-BE49-F238E27FC236}">
                  <a16:creationId xmlns:a16="http://schemas.microsoft.com/office/drawing/2014/main" id="{0F14C67A-CCD3-6BCF-2E77-5949894DC620}"/>
                </a:ext>
              </a:extLst>
            </p:cNvPr>
            <p:cNvSpPr/>
            <p:nvPr/>
          </p:nvSpPr>
          <p:spPr>
            <a:xfrm rot="16200000" flipH="1" flipV="1">
              <a:off x="6070512" y="2253063"/>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22" name="Group 52">
              <a:extLst>
                <a:ext uri="{FF2B5EF4-FFF2-40B4-BE49-F238E27FC236}">
                  <a16:creationId xmlns:a16="http://schemas.microsoft.com/office/drawing/2014/main" id="{8ADA1A4B-8A43-85FD-1CB0-12F290AE71B3}"/>
                </a:ext>
              </a:extLst>
            </p:cNvPr>
            <p:cNvGrpSpPr/>
            <p:nvPr/>
          </p:nvGrpSpPr>
          <p:grpSpPr>
            <a:xfrm>
              <a:off x="4376129" y="2033662"/>
              <a:ext cx="2121411" cy="640165"/>
              <a:chOff x="4366604" y="1584651"/>
              <a:chExt cx="2121411" cy="640165"/>
            </a:xfrm>
            <a:grpFill/>
          </p:grpSpPr>
          <p:sp>
            <p:nvSpPr>
              <p:cNvPr id="23" name="Rectangle 44">
                <a:extLst>
                  <a:ext uri="{FF2B5EF4-FFF2-40B4-BE49-F238E27FC236}">
                    <a16:creationId xmlns:a16="http://schemas.microsoft.com/office/drawing/2014/main" id="{8B994ECD-0FE5-2220-186A-5DAEE64F9737}"/>
                  </a:ext>
                </a:extLst>
              </p:cNvPr>
              <p:cNvSpPr/>
              <p:nvPr/>
            </p:nvSpPr>
            <p:spPr>
              <a:xfrm>
                <a:off x="4580580" y="1711592"/>
                <a:ext cx="1907435" cy="513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bg1"/>
                    </a:solidFill>
                  </a:rPr>
                  <a:t>Step Three</a:t>
                </a:r>
              </a:p>
            </p:txBody>
          </p:sp>
          <p:sp>
            <p:nvSpPr>
              <p:cNvPr id="24" name="Flowchart: Data 41">
                <a:extLst>
                  <a:ext uri="{FF2B5EF4-FFF2-40B4-BE49-F238E27FC236}">
                    <a16:creationId xmlns:a16="http://schemas.microsoft.com/office/drawing/2014/main" id="{3FDA6EB6-5296-3FDC-431B-BA920CDE1EEF}"/>
                  </a:ext>
                </a:extLst>
              </p:cNvPr>
              <p:cNvSpPr/>
              <p:nvPr/>
            </p:nvSpPr>
            <p:spPr>
              <a:xfrm rot="16200000" flipH="1" flipV="1">
                <a:off x="4153552" y="1797703"/>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grpSp>
        <p:nvGrpSpPr>
          <p:cNvPr id="26" name="Group 28">
            <a:extLst>
              <a:ext uri="{FF2B5EF4-FFF2-40B4-BE49-F238E27FC236}">
                <a16:creationId xmlns:a16="http://schemas.microsoft.com/office/drawing/2014/main" id="{98A54894-A82B-9DE4-18B2-2A8ABA8A8B1B}"/>
              </a:ext>
            </a:extLst>
          </p:cNvPr>
          <p:cNvGrpSpPr/>
          <p:nvPr/>
        </p:nvGrpSpPr>
        <p:grpSpPr>
          <a:xfrm>
            <a:off x="9167669" y="3885629"/>
            <a:ext cx="2585455" cy="944956"/>
            <a:chOff x="6278686" y="1246786"/>
            <a:chExt cx="2121411" cy="643977"/>
          </a:xfrm>
          <a:solidFill>
            <a:schemeClr val="accent5"/>
          </a:solidFill>
        </p:grpSpPr>
        <p:sp>
          <p:nvSpPr>
            <p:cNvPr id="28" name="Flowchart: Data 37">
              <a:extLst>
                <a:ext uri="{FF2B5EF4-FFF2-40B4-BE49-F238E27FC236}">
                  <a16:creationId xmlns:a16="http://schemas.microsoft.com/office/drawing/2014/main" id="{BB91B7B5-787A-E20D-E2D2-6CF8AA6A3DF1}"/>
                </a:ext>
              </a:extLst>
            </p:cNvPr>
            <p:cNvSpPr/>
            <p:nvPr/>
          </p:nvSpPr>
          <p:spPr>
            <a:xfrm rot="16200000" flipH="1" flipV="1">
              <a:off x="6065634" y="1459838"/>
              <a:ext cx="640080" cy="213975"/>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9" name="Pentagon 39">
              <a:extLst>
                <a:ext uri="{FF2B5EF4-FFF2-40B4-BE49-F238E27FC236}">
                  <a16:creationId xmlns:a16="http://schemas.microsoft.com/office/drawing/2014/main" id="{5547943C-9279-24B0-7CD0-28C876D48BE7}"/>
                </a:ext>
              </a:extLst>
            </p:cNvPr>
            <p:cNvSpPr/>
            <p:nvPr/>
          </p:nvSpPr>
          <p:spPr>
            <a:xfrm>
              <a:off x="6492662" y="1377539"/>
              <a:ext cx="1907435" cy="51322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b="1" dirty="0">
                  <a:solidFill>
                    <a:schemeClr val="bg1"/>
                  </a:solidFill>
                </a:rPr>
                <a:t>Step Four</a:t>
              </a:r>
            </a:p>
          </p:txBody>
        </p:sp>
      </p:grpSp>
      <p:sp>
        <p:nvSpPr>
          <p:cNvPr id="30" name="Inhaltsplatzhalter 4">
            <a:extLst>
              <a:ext uri="{FF2B5EF4-FFF2-40B4-BE49-F238E27FC236}">
                <a16:creationId xmlns:a16="http://schemas.microsoft.com/office/drawing/2014/main" id="{BA716463-613E-0632-ABB0-6D5917DC45EF}"/>
              </a:ext>
            </a:extLst>
          </p:cNvPr>
          <p:cNvSpPr txBox="1">
            <a:spLocks/>
          </p:cNvSpPr>
          <p:nvPr/>
        </p:nvSpPr>
        <p:spPr>
          <a:xfrm>
            <a:off x="839164" y="2497766"/>
            <a:ext cx="2034607" cy="2281330"/>
          </a:xfrm>
          <a:prstGeom prst="rect">
            <a:avLst/>
          </a:prstGeom>
          <a:noFill/>
          <a:ln>
            <a:noFill/>
          </a:ln>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spcAft>
                <a:spcPts val="1200"/>
              </a:spcAft>
              <a:buNone/>
            </a:pPr>
            <a:r>
              <a:rPr lang="en-US" sz="1800" b="1" dirty="0">
                <a:solidFill>
                  <a:schemeClr val="accent1">
                    <a:lumMod val="50000"/>
                  </a:schemeClr>
                </a:solidFill>
                <a:latin typeface="Calibri" panose="020F0502020204030204" pitchFamily="34" charset="0"/>
                <a:cs typeface="Calibri" panose="020F0502020204030204" pitchFamily="34" charset="0"/>
              </a:rPr>
              <a:t>Attracting new potential customers </a:t>
            </a:r>
          </a:p>
          <a:p>
            <a:pPr algn="ctr">
              <a:lnSpc>
                <a:spcPct val="130000"/>
              </a:lnSpc>
              <a:spcAft>
                <a:spcPts val="1200"/>
              </a:spcAft>
            </a:pPr>
            <a:r>
              <a:rPr lang="en-GB" sz="1600" dirty="0">
                <a:solidFill>
                  <a:schemeClr val="tx1"/>
                </a:solidFill>
                <a:latin typeface="Calibri" panose="020F0502020204030204" pitchFamily="34" charset="0"/>
                <a:ea typeface="思源黑体 CN Regular" panose="020B0500000000000000" pitchFamily="34" charset="-122"/>
                <a:cs typeface="Calibri" panose="020F0502020204030204" pitchFamily="34" charset="0"/>
              </a:rPr>
              <a:t>Activities and advertisement in the cooperated shops</a:t>
            </a:r>
          </a:p>
          <a:p>
            <a:pPr marL="0" indent="0" algn="ctr">
              <a:lnSpc>
                <a:spcPct val="130000"/>
              </a:lnSpc>
              <a:spcAft>
                <a:spcPts val="1200"/>
              </a:spcAft>
              <a:buNone/>
            </a:pPr>
            <a:r>
              <a:rPr lang="zh-CN" altLang="en-US" sz="1600" dirty="0">
                <a:latin typeface="Calibri" panose="020F0502020204030204" pitchFamily="34" charset="0"/>
                <a:ea typeface="思源黑体 CN Regular" panose="020B0500000000000000" pitchFamily="34" charset="-122"/>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
        <p:nvSpPr>
          <p:cNvPr id="32" name="Inhaltsplatzhalter 4">
            <a:extLst>
              <a:ext uri="{FF2B5EF4-FFF2-40B4-BE49-F238E27FC236}">
                <a16:creationId xmlns:a16="http://schemas.microsoft.com/office/drawing/2014/main" id="{2DC0A3E5-0305-5A78-8098-3EA5F45DAFD5}"/>
              </a:ext>
            </a:extLst>
          </p:cNvPr>
          <p:cNvSpPr txBox="1">
            <a:spLocks/>
          </p:cNvSpPr>
          <p:nvPr/>
        </p:nvSpPr>
        <p:spPr>
          <a:xfrm>
            <a:off x="9200372" y="1063095"/>
            <a:ext cx="2519174" cy="97443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0000"/>
              </a:lnSpc>
              <a:spcAft>
                <a:spcPts val="1200"/>
              </a:spcAft>
              <a:buNone/>
            </a:pPr>
            <a:r>
              <a:rPr lang="en-US" altLang="zh-CN" sz="1800" b="1" dirty="0">
                <a:solidFill>
                  <a:schemeClr val="accent5"/>
                </a:solidFill>
                <a:latin typeface="Calibri" panose="020F0502020204030204" pitchFamily="34" charset="0"/>
                <a:cs typeface="Calibri" panose="020F0502020204030204" pitchFamily="34" charset="0"/>
              </a:rPr>
              <a:t>Tracking the results</a:t>
            </a:r>
            <a:br>
              <a:rPr lang="en-US" sz="1400" b="1" dirty="0">
                <a:solidFill>
                  <a:schemeClr val="bg1">
                    <a:lumMod val="50000"/>
                  </a:schemeClr>
                </a:solidFill>
                <a:latin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cs typeface="Calibri" panose="020F0502020204030204" pitchFamily="34" charset="0"/>
              </a:rPr>
              <a:t>After doing strategy for a while tracking the results</a:t>
            </a:r>
          </a:p>
        </p:txBody>
      </p:sp>
      <p:pic>
        <p:nvPicPr>
          <p:cNvPr id="36" name="Graphic 35" descr="Target Audience">
            <a:extLst>
              <a:ext uri="{FF2B5EF4-FFF2-40B4-BE49-F238E27FC236}">
                <a16:creationId xmlns:a16="http://schemas.microsoft.com/office/drawing/2014/main" id="{CB8773A8-D47E-12DE-1CBB-CEDE521EFC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0680" y="4613090"/>
            <a:ext cx="914400" cy="914400"/>
          </a:xfrm>
          <a:prstGeom prst="rect">
            <a:avLst/>
          </a:prstGeom>
        </p:spPr>
      </p:pic>
      <p:pic>
        <p:nvPicPr>
          <p:cNvPr id="37" name="Graphic 36" descr="Bullseye">
            <a:extLst>
              <a:ext uri="{FF2B5EF4-FFF2-40B4-BE49-F238E27FC236}">
                <a16:creationId xmlns:a16="http://schemas.microsoft.com/office/drawing/2014/main" id="{0F03A04D-C478-C478-038B-F493415B1D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483" y="4133048"/>
            <a:ext cx="914400" cy="914400"/>
          </a:xfrm>
          <a:prstGeom prst="rect">
            <a:avLst/>
          </a:prstGeom>
        </p:spPr>
      </p:pic>
      <p:sp>
        <p:nvSpPr>
          <p:cNvPr id="39" name="TextBox 38">
            <a:extLst>
              <a:ext uri="{FF2B5EF4-FFF2-40B4-BE49-F238E27FC236}">
                <a16:creationId xmlns:a16="http://schemas.microsoft.com/office/drawing/2014/main" id="{2676E1AE-20C9-635D-C590-FED52E89D72B}"/>
              </a:ext>
            </a:extLst>
          </p:cNvPr>
          <p:cNvSpPr txBox="1"/>
          <p:nvPr/>
        </p:nvSpPr>
        <p:spPr>
          <a:xfrm>
            <a:off x="3370087" y="2078890"/>
            <a:ext cx="2891762" cy="2054730"/>
          </a:xfrm>
          <a:prstGeom prst="rect">
            <a:avLst/>
          </a:prstGeom>
          <a:noFill/>
        </p:spPr>
        <p:txBody>
          <a:bodyPr wrap="square">
            <a:spAutoFit/>
          </a:bodyPr>
          <a:lstStyle/>
          <a:p>
            <a:pPr algn="ctr"/>
            <a:r>
              <a:rPr lang="en-GB" b="1" dirty="0">
                <a:solidFill>
                  <a:schemeClr val="accent1">
                    <a:lumMod val="75000"/>
                  </a:schemeClr>
                </a:solidFill>
                <a:latin typeface="Calibri" panose="020F0502020204030204" pitchFamily="34" charset="0"/>
                <a:cs typeface="Calibri" panose="020F0502020204030204" pitchFamily="34" charset="0"/>
              </a:rPr>
              <a:t>Targeting  potential customers</a:t>
            </a:r>
          </a:p>
          <a:p>
            <a:pPr marL="285750" indent="-285750" algn="ctr" defTabSz="914127">
              <a:lnSpc>
                <a:spcPct val="130000"/>
              </a:lnSpc>
              <a:spcAft>
                <a:spcPts val="1200"/>
              </a:spcAft>
              <a:buFont typeface="Arial" panose="020B0604020202020204" pitchFamily="34" charset="0"/>
              <a:buChar char="•"/>
            </a:pPr>
            <a:r>
              <a:rPr lang="en-GB" sz="1600" dirty="0">
                <a:latin typeface="Calibri" panose="020F0502020204030204" pitchFamily="34" charset="0"/>
                <a:ea typeface="思源黑体 CN Regular" panose="020B0500000000000000" pitchFamily="34" charset="-122"/>
                <a:cs typeface="Calibri" panose="020F0502020204030204" pitchFamily="34" charset="0"/>
              </a:rPr>
              <a:t>Send people who have coupons but not use them a reminder</a:t>
            </a:r>
          </a:p>
          <a:p>
            <a:pPr marL="285750" indent="-285750" algn="ctr" defTabSz="914127">
              <a:lnSpc>
                <a:spcPct val="130000"/>
              </a:lnSpc>
              <a:spcAft>
                <a:spcPts val="1200"/>
              </a:spcAft>
              <a:buFont typeface="Arial" panose="020B0604020202020204" pitchFamily="34" charset="0"/>
              <a:buChar char="•"/>
            </a:pPr>
            <a:r>
              <a:rPr lang="en-GB" sz="1600" dirty="0">
                <a:latin typeface="Calibri" panose="020F0502020204030204" pitchFamily="34" charset="0"/>
                <a:ea typeface="思源黑体 CN Regular" panose="020B0500000000000000" pitchFamily="34" charset="-122"/>
                <a:cs typeface="Calibri" panose="020F0502020204030204" pitchFamily="34" charset="0"/>
              </a:rPr>
              <a:t>Offer higher discount rate</a:t>
            </a:r>
          </a:p>
        </p:txBody>
      </p:sp>
      <p:sp>
        <p:nvSpPr>
          <p:cNvPr id="41" name="TextBox 40">
            <a:extLst>
              <a:ext uri="{FF2B5EF4-FFF2-40B4-BE49-F238E27FC236}">
                <a16:creationId xmlns:a16="http://schemas.microsoft.com/office/drawing/2014/main" id="{D37B6BD9-D2C0-5066-A73D-573946E72C8F}"/>
              </a:ext>
            </a:extLst>
          </p:cNvPr>
          <p:cNvSpPr txBox="1"/>
          <p:nvPr/>
        </p:nvSpPr>
        <p:spPr>
          <a:xfrm>
            <a:off x="6096000" y="1664730"/>
            <a:ext cx="2891762" cy="2054730"/>
          </a:xfrm>
          <a:prstGeom prst="rect">
            <a:avLst/>
          </a:prstGeom>
          <a:noFill/>
        </p:spPr>
        <p:txBody>
          <a:bodyPr wrap="square">
            <a:spAutoFit/>
          </a:bodyPr>
          <a:lstStyle/>
          <a:p>
            <a:pPr algn="ctr" defTabSz="914127">
              <a:lnSpc>
                <a:spcPct val="130000"/>
              </a:lnSpc>
              <a:spcAft>
                <a:spcPts val="1200"/>
              </a:spcAft>
            </a:pPr>
            <a:r>
              <a:rPr lang="en-GB" b="1" dirty="0">
                <a:solidFill>
                  <a:schemeClr val="accent5">
                    <a:lumMod val="75000"/>
                  </a:schemeClr>
                </a:solidFill>
                <a:latin typeface="Calibri" panose="020F0502020204030204" pitchFamily="34" charset="0"/>
                <a:cs typeface="Calibri" panose="020F0502020204030204" pitchFamily="34" charset="0"/>
              </a:rPr>
              <a:t>Retargeting existing customers </a:t>
            </a:r>
          </a:p>
          <a:p>
            <a:pPr marL="285750" indent="-285750" algn="ctr" defTabSz="914127">
              <a:lnSpc>
                <a:spcPct val="130000"/>
              </a:lnSpc>
              <a:spcAft>
                <a:spcPts val="1200"/>
              </a:spcAft>
              <a:buFont typeface="Arial" panose="020B0604020202020204" pitchFamily="34" charset="0"/>
              <a:buChar char="•"/>
            </a:pPr>
            <a:r>
              <a:rPr lang="en-GB" sz="1600" dirty="0">
                <a:latin typeface="Calibri" panose="020F0502020204030204" pitchFamily="34" charset="0"/>
                <a:cs typeface="Calibri" panose="020F0502020204030204" pitchFamily="34" charset="0"/>
              </a:rPr>
              <a:t>Reminder</a:t>
            </a:r>
            <a:r>
              <a:rPr lang="zh-CN" altLang="en-US" sz="1600" dirty="0">
                <a:latin typeface="Calibri" panose="020F0502020204030204" pitchFamily="34" charset="0"/>
                <a:cs typeface="Calibri" panose="020F0502020204030204" pitchFamily="34" charset="0"/>
              </a:rPr>
              <a:t> </a:t>
            </a:r>
            <a:r>
              <a:rPr lang="en-GB" altLang="zh-CN" sz="1600" dirty="0">
                <a:latin typeface="Calibri" panose="020F0502020204030204" pitchFamily="34" charset="0"/>
                <a:cs typeface="Calibri" panose="020F0502020204030204" pitchFamily="34" charset="0"/>
              </a:rPr>
              <a:t>to</a:t>
            </a:r>
            <a:r>
              <a:rPr lang="zh-CN" altLang="en-US" sz="1600" dirty="0">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b</a:t>
            </a:r>
            <a:r>
              <a:rPr lang="en-GB" sz="1600" dirty="0">
                <a:latin typeface="Calibri" panose="020F0502020204030204" pitchFamily="34" charset="0"/>
                <a:cs typeface="Calibri" panose="020F0502020204030204" pitchFamily="34" charset="0"/>
              </a:rPr>
              <a:t>ring customers back</a:t>
            </a:r>
          </a:p>
          <a:p>
            <a:pPr algn="ctr" defTabSz="914127">
              <a:lnSpc>
                <a:spcPct val="130000"/>
              </a:lnSpc>
              <a:spcAft>
                <a:spcPts val="1200"/>
              </a:spcAft>
            </a:pPr>
            <a:endParaRPr lang="en-GB" sz="1600" dirty="0">
              <a:latin typeface="Calibri" panose="020F0502020204030204" pitchFamily="34" charset="0"/>
              <a:cs typeface="Calibri" panose="020F0502020204030204" pitchFamily="34" charset="0"/>
            </a:endParaRPr>
          </a:p>
        </p:txBody>
      </p:sp>
      <p:sp>
        <p:nvSpPr>
          <p:cNvPr id="44" name="Title 4">
            <a:extLst>
              <a:ext uri="{FF2B5EF4-FFF2-40B4-BE49-F238E27FC236}">
                <a16:creationId xmlns:a16="http://schemas.microsoft.com/office/drawing/2014/main" id="{B29D88D4-B5CA-5639-464D-7C2760339468}"/>
              </a:ext>
            </a:extLst>
          </p:cNvPr>
          <p:cNvSpPr txBox="1">
            <a:spLocks/>
          </p:cNvSpPr>
          <p:nvPr/>
        </p:nvSpPr>
        <p:spPr>
          <a:xfrm>
            <a:off x="648000" y="432000"/>
            <a:ext cx="11207450" cy="540000"/>
          </a:xfrm>
          <a:prstGeom prst="rect">
            <a:avLst/>
          </a:prstGeom>
        </p:spPr>
        <p:txBody>
          <a:bodyPr vert="horz" lIns="72000" tIns="36000" rIns="72000" bIns="36000" rtlCol="0" anchor="t">
            <a:normAutofit lnSpcReduction="10000"/>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r>
              <a:rPr lang="en-GB" sz="3200" dirty="0">
                <a:solidFill>
                  <a:srgbClr val="073A75"/>
                </a:solidFill>
                <a:latin typeface="Lato"/>
                <a:ea typeface="Lato"/>
                <a:cs typeface="Lato"/>
                <a:sym typeface="Lato"/>
              </a:rPr>
              <a:t>Suggestion / Next step</a:t>
            </a:r>
          </a:p>
        </p:txBody>
      </p:sp>
      <p:pic>
        <p:nvPicPr>
          <p:cNvPr id="46" name="Graphic 45" descr="Connections">
            <a:extLst>
              <a:ext uri="{FF2B5EF4-FFF2-40B4-BE49-F238E27FC236}">
                <a16:creationId xmlns:a16="http://schemas.microsoft.com/office/drawing/2014/main" id="{8381ED22-1569-7886-DE6F-C93BB7A7B6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51567" y="3552574"/>
            <a:ext cx="914400" cy="914400"/>
          </a:xfrm>
          <a:prstGeom prst="rect">
            <a:avLst/>
          </a:prstGeom>
        </p:spPr>
      </p:pic>
      <p:pic>
        <p:nvPicPr>
          <p:cNvPr id="48" name="Graphic 47" descr="Presentation with pie chart">
            <a:extLst>
              <a:ext uri="{FF2B5EF4-FFF2-40B4-BE49-F238E27FC236}">
                <a16:creationId xmlns:a16="http://schemas.microsoft.com/office/drawing/2014/main" id="{FD9B0FD2-BDEF-C980-EB95-3336E5811E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2759" y="2983133"/>
            <a:ext cx="914400" cy="914400"/>
          </a:xfrm>
          <a:prstGeom prst="rect">
            <a:avLst/>
          </a:prstGeom>
        </p:spPr>
      </p:pic>
    </p:spTree>
    <p:extLst>
      <p:ext uri="{BB962C8B-B14F-4D97-AF65-F5344CB8AC3E}">
        <p14:creationId xmlns:p14="http://schemas.microsoft.com/office/powerpoint/2010/main" val="371348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3FE6-F58E-CFEB-213A-083245DD0A36}"/>
              </a:ext>
            </a:extLst>
          </p:cNvPr>
          <p:cNvSpPr>
            <a:spLocks noGrp="1"/>
          </p:cNvSpPr>
          <p:nvPr>
            <p:ph type="title"/>
          </p:nvPr>
        </p:nvSpPr>
        <p:spPr/>
        <p:txBody>
          <a:bodyPr/>
          <a:lstStyle/>
          <a:p>
            <a:endParaRPr lang="de-DE"/>
          </a:p>
        </p:txBody>
      </p:sp>
      <p:pic>
        <p:nvPicPr>
          <p:cNvPr id="4" name="Content Placeholder 3">
            <a:extLst>
              <a:ext uri="{FF2B5EF4-FFF2-40B4-BE49-F238E27FC236}">
                <a16:creationId xmlns:a16="http://schemas.microsoft.com/office/drawing/2014/main" id="{405E1568-C5BB-55C4-432B-4787DCEA6964}"/>
              </a:ext>
            </a:extLst>
          </p:cNvPr>
          <p:cNvPicPr>
            <a:picLocks noGrp="1" noChangeAspect="1"/>
          </p:cNvPicPr>
          <p:nvPr>
            <p:ph idx="1"/>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ED5D7879-A4EA-B0FF-FF32-3D557C3E1C0D}"/>
              </a:ext>
            </a:extLst>
          </p:cNvPr>
          <p:cNvSpPr txBox="1"/>
          <p:nvPr/>
        </p:nvSpPr>
        <p:spPr>
          <a:xfrm>
            <a:off x="2262554" y="2598003"/>
            <a:ext cx="7666892" cy="830997"/>
          </a:xfrm>
          <a:prstGeom prst="rect">
            <a:avLst/>
          </a:prstGeom>
          <a:noFill/>
        </p:spPr>
        <p:txBody>
          <a:bodyPr wrap="square" rtlCol="0">
            <a:spAutoFit/>
          </a:bodyPr>
          <a:lstStyle/>
          <a:p>
            <a:r>
              <a:rPr lang="de-DE" sz="4800" b="1" dirty="0" err="1">
                <a:solidFill>
                  <a:schemeClr val="bg1"/>
                </a:solidFill>
              </a:rPr>
              <a:t>Thanks</a:t>
            </a:r>
            <a:r>
              <a:rPr lang="de-DE" sz="4800" b="1" dirty="0">
                <a:solidFill>
                  <a:schemeClr val="bg1"/>
                </a:solidFill>
              </a:rPr>
              <a:t>  </a:t>
            </a:r>
            <a:r>
              <a:rPr lang="de-DE" sz="4800" b="1" dirty="0" err="1">
                <a:solidFill>
                  <a:schemeClr val="bg1"/>
                </a:solidFill>
              </a:rPr>
              <a:t>For</a:t>
            </a:r>
            <a:r>
              <a:rPr lang="de-DE" sz="4800" b="1" dirty="0">
                <a:solidFill>
                  <a:schemeClr val="bg1"/>
                </a:solidFill>
              </a:rPr>
              <a:t> </a:t>
            </a:r>
            <a:r>
              <a:rPr lang="de-DE" sz="4800" b="1" dirty="0" err="1">
                <a:solidFill>
                  <a:schemeClr val="bg1"/>
                </a:solidFill>
              </a:rPr>
              <a:t>Your</a:t>
            </a:r>
            <a:r>
              <a:rPr lang="de-DE" sz="4800" b="1" dirty="0">
                <a:solidFill>
                  <a:schemeClr val="bg1"/>
                </a:solidFill>
              </a:rPr>
              <a:t> Attention</a:t>
            </a:r>
          </a:p>
        </p:txBody>
      </p:sp>
    </p:spTree>
    <p:extLst>
      <p:ext uri="{BB962C8B-B14F-4D97-AF65-F5344CB8AC3E}">
        <p14:creationId xmlns:p14="http://schemas.microsoft.com/office/powerpoint/2010/main" val="209269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page2image44732800">
            <a:extLst>
              <a:ext uri="{FF2B5EF4-FFF2-40B4-BE49-F238E27FC236}">
                <a16:creationId xmlns:a16="http://schemas.microsoft.com/office/drawing/2014/main" id="{9C11EAC2-7CE9-5C3D-1031-F4FC28D12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732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2image44731680">
            <a:extLst>
              <a:ext uri="{FF2B5EF4-FFF2-40B4-BE49-F238E27FC236}">
                <a16:creationId xmlns:a16="http://schemas.microsoft.com/office/drawing/2014/main" id="{019F147A-CE3F-CAA7-5A1E-027842146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732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2image61800448">
            <a:extLst>
              <a:ext uri="{FF2B5EF4-FFF2-40B4-BE49-F238E27FC236}">
                <a16:creationId xmlns:a16="http://schemas.microsoft.com/office/drawing/2014/main" id="{89ED84EC-084C-41BF-7B6D-8FA211C52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8088" y="1861619"/>
            <a:ext cx="1463879" cy="1463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2image61800864">
            <a:extLst>
              <a:ext uri="{FF2B5EF4-FFF2-40B4-BE49-F238E27FC236}">
                <a16:creationId xmlns:a16="http://schemas.microsoft.com/office/drawing/2014/main" id="{330D894E-E65A-C02C-769F-4925C9422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556" y="1933732"/>
            <a:ext cx="1319654" cy="131965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page2image61801072">
            <a:extLst>
              <a:ext uri="{FF2B5EF4-FFF2-40B4-BE49-F238E27FC236}">
                <a16:creationId xmlns:a16="http://schemas.microsoft.com/office/drawing/2014/main" id="{112012F4-BC7F-8EE7-2F2D-98E45AA14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2106" y="1933732"/>
            <a:ext cx="1218696" cy="121148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age2image44732800">
            <a:extLst>
              <a:ext uri="{FF2B5EF4-FFF2-40B4-BE49-F238E27FC236}">
                <a16:creationId xmlns:a16="http://schemas.microsoft.com/office/drawing/2014/main" id="{ED9DE625-5A4B-8414-A043-7275B8372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732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image44731680">
            <a:extLst>
              <a:ext uri="{FF2B5EF4-FFF2-40B4-BE49-F238E27FC236}">
                <a16:creationId xmlns:a16="http://schemas.microsoft.com/office/drawing/2014/main" id="{155D5127-6467-4687-3CD0-FC74125B5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732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2image44732016">
            <a:extLst>
              <a:ext uri="{FF2B5EF4-FFF2-40B4-BE49-F238E27FC236}">
                <a16:creationId xmlns:a16="http://schemas.microsoft.com/office/drawing/2014/main" id="{131E0A4E-771B-D8A1-0BBF-5E9C8C13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73200" cy="14351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3D7A264-3D7F-4369-3642-991437F0C754}"/>
              </a:ext>
            </a:extLst>
          </p:cNvPr>
          <p:cNvSpPr/>
          <p:nvPr/>
        </p:nvSpPr>
        <p:spPr>
          <a:xfrm>
            <a:off x="535404" y="1458375"/>
            <a:ext cx="2942391" cy="29423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val 2">
            <a:extLst>
              <a:ext uri="{FF2B5EF4-FFF2-40B4-BE49-F238E27FC236}">
                <a16:creationId xmlns:a16="http://schemas.microsoft.com/office/drawing/2014/main" id="{7A4F3A79-0F6F-2E51-4005-A721E1C1FD51}"/>
              </a:ext>
            </a:extLst>
          </p:cNvPr>
          <p:cNvSpPr/>
          <p:nvPr/>
        </p:nvSpPr>
        <p:spPr>
          <a:xfrm>
            <a:off x="4688833" y="1458375"/>
            <a:ext cx="2942391" cy="29423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Oval 3">
            <a:extLst>
              <a:ext uri="{FF2B5EF4-FFF2-40B4-BE49-F238E27FC236}">
                <a16:creationId xmlns:a16="http://schemas.microsoft.com/office/drawing/2014/main" id="{11FAEC31-44E9-E8CE-454B-FA423265D5EA}"/>
              </a:ext>
            </a:extLst>
          </p:cNvPr>
          <p:cNvSpPr/>
          <p:nvPr/>
        </p:nvSpPr>
        <p:spPr>
          <a:xfrm>
            <a:off x="8560259" y="1458375"/>
            <a:ext cx="2942391" cy="294239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Box 4">
            <a:extLst>
              <a:ext uri="{FF2B5EF4-FFF2-40B4-BE49-F238E27FC236}">
                <a16:creationId xmlns:a16="http://schemas.microsoft.com/office/drawing/2014/main" id="{9CE4AF56-7658-5B01-0C54-B4EE77B923D7}"/>
              </a:ext>
            </a:extLst>
          </p:cNvPr>
          <p:cNvSpPr txBox="1"/>
          <p:nvPr/>
        </p:nvSpPr>
        <p:spPr>
          <a:xfrm>
            <a:off x="1269792" y="3287904"/>
            <a:ext cx="1473614" cy="923330"/>
          </a:xfrm>
          <a:prstGeom prst="rect">
            <a:avLst/>
          </a:prstGeom>
          <a:noFill/>
          <a:ln>
            <a:noFill/>
          </a:ln>
        </p:spPr>
        <p:txBody>
          <a:bodyPr wrap="square" rtlCol="0">
            <a:spAutoFit/>
          </a:bodyPr>
          <a:lstStyle/>
          <a:p>
            <a:r>
              <a:rPr lang="en-GB" sz="1800" b="1" dirty="0">
                <a:solidFill>
                  <a:srgbClr val="163F6B"/>
                </a:solidFill>
                <a:effectLst/>
                <a:latin typeface="TwCenMT"/>
              </a:rPr>
              <a:t>PROBLEM STATEMENT </a:t>
            </a:r>
            <a:endParaRPr lang="en-GB" dirty="0">
              <a:effectLst/>
            </a:endParaRPr>
          </a:p>
          <a:p>
            <a:endParaRPr lang="de-DE" dirty="0">
              <a:ln>
                <a:solidFill>
                  <a:schemeClr val="accent1">
                    <a:lumMod val="75000"/>
                  </a:schemeClr>
                </a:solidFill>
              </a:ln>
            </a:endParaRPr>
          </a:p>
        </p:txBody>
      </p:sp>
      <p:sp>
        <p:nvSpPr>
          <p:cNvPr id="6" name="TextBox 5">
            <a:extLst>
              <a:ext uri="{FF2B5EF4-FFF2-40B4-BE49-F238E27FC236}">
                <a16:creationId xmlns:a16="http://schemas.microsoft.com/office/drawing/2014/main" id="{C209B63E-A189-6550-6C82-97F3158C4BD1}"/>
              </a:ext>
            </a:extLst>
          </p:cNvPr>
          <p:cNvSpPr txBox="1"/>
          <p:nvPr/>
        </p:nvSpPr>
        <p:spPr>
          <a:xfrm>
            <a:off x="5359800" y="3267077"/>
            <a:ext cx="1847818" cy="646331"/>
          </a:xfrm>
          <a:prstGeom prst="rect">
            <a:avLst/>
          </a:prstGeom>
          <a:noFill/>
          <a:ln>
            <a:noFill/>
          </a:ln>
        </p:spPr>
        <p:txBody>
          <a:bodyPr wrap="square" rtlCol="0">
            <a:spAutoFit/>
          </a:bodyPr>
          <a:lstStyle/>
          <a:p>
            <a:r>
              <a:rPr lang="en-GB" sz="1800" b="1" dirty="0">
                <a:solidFill>
                  <a:srgbClr val="163F6B"/>
                </a:solidFill>
                <a:effectLst/>
                <a:latin typeface="TwCenMT"/>
              </a:rPr>
              <a:t>METHODOLOGY</a:t>
            </a:r>
            <a:endParaRPr lang="en-GB" dirty="0">
              <a:effectLst/>
            </a:endParaRPr>
          </a:p>
          <a:p>
            <a:endParaRPr lang="de-DE" dirty="0">
              <a:ln>
                <a:solidFill>
                  <a:schemeClr val="accent1">
                    <a:lumMod val="75000"/>
                  </a:schemeClr>
                </a:solidFill>
              </a:ln>
            </a:endParaRPr>
          </a:p>
        </p:txBody>
      </p:sp>
      <p:sp>
        <p:nvSpPr>
          <p:cNvPr id="7" name="TextBox 6">
            <a:extLst>
              <a:ext uri="{FF2B5EF4-FFF2-40B4-BE49-F238E27FC236}">
                <a16:creationId xmlns:a16="http://schemas.microsoft.com/office/drawing/2014/main" id="{981B8EAC-13F5-9E30-EA38-8C67A1524C03}"/>
              </a:ext>
            </a:extLst>
          </p:cNvPr>
          <p:cNvSpPr txBox="1"/>
          <p:nvPr/>
        </p:nvSpPr>
        <p:spPr>
          <a:xfrm>
            <a:off x="9602554" y="3287904"/>
            <a:ext cx="1319654" cy="369332"/>
          </a:xfrm>
          <a:prstGeom prst="rect">
            <a:avLst/>
          </a:prstGeom>
          <a:noFill/>
          <a:ln>
            <a:noFill/>
          </a:ln>
        </p:spPr>
        <p:txBody>
          <a:bodyPr wrap="square" rtlCol="0">
            <a:spAutoFit/>
          </a:bodyPr>
          <a:lstStyle/>
          <a:p>
            <a:r>
              <a:rPr lang="en-GB" sz="1800" b="1" dirty="0">
                <a:solidFill>
                  <a:srgbClr val="163F6B"/>
                </a:solidFill>
                <a:effectLst/>
                <a:latin typeface="TwCenMT"/>
              </a:rPr>
              <a:t>RESULTS </a:t>
            </a:r>
            <a:endParaRPr lang="en-GB" dirty="0">
              <a:effectLst/>
            </a:endParaRPr>
          </a:p>
        </p:txBody>
      </p:sp>
      <p:sp>
        <p:nvSpPr>
          <p:cNvPr id="9" name="TextBox 8">
            <a:extLst>
              <a:ext uri="{FF2B5EF4-FFF2-40B4-BE49-F238E27FC236}">
                <a16:creationId xmlns:a16="http://schemas.microsoft.com/office/drawing/2014/main" id="{24D02D95-7951-E1A6-3B9D-34C19AAE992E}"/>
              </a:ext>
            </a:extLst>
          </p:cNvPr>
          <p:cNvSpPr txBox="1"/>
          <p:nvPr/>
        </p:nvSpPr>
        <p:spPr>
          <a:xfrm>
            <a:off x="535404" y="716663"/>
            <a:ext cx="11802256" cy="1477328"/>
          </a:xfrm>
          <a:prstGeom prst="rect">
            <a:avLst/>
          </a:prstGeom>
          <a:noFill/>
        </p:spPr>
        <p:txBody>
          <a:bodyPr wrap="square">
            <a:spAutoFit/>
          </a:bodyPr>
          <a:lstStyle/>
          <a:p>
            <a:r>
              <a:rPr lang="en-GB" sz="1800" dirty="0">
                <a:effectLst/>
                <a:latin typeface="TimesNewRomanPSMT"/>
              </a:rPr>
              <a:t>Post </a:t>
            </a:r>
            <a:r>
              <a:rPr lang="en-GB" dirty="0">
                <a:latin typeface="TimesNewRomanPSMT"/>
              </a:rPr>
              <a:t>the </a:t>
            </a:r>
            <a:r>
              <a:rPr lang="en-GB" sz="1800" dirty="0">
                <a:effectLst/>
                <a:latin typeface="TimesNewRomanPSMT"/>
              </a:rPr>
              <a:t>analysis , </a:t>
            </a:r>
            <a:r>
              <a:rPr lang="en-US" sz="1800" dirty="0">
                <a:effectLst/>
                <a:latin typeface="Calibri" panose="020F0502020204030204" pitchFamily="34" charset="0"/>
              </a:rPr>
              <a:t>t</a:t>
            </a:r>
            <a:r>
              <a:rPr lang="en-US" altLang="zh-CN" dirty="0">
                <a:latin typeface="Calibri" panose="020F0502020204030204" pitchFamily="34" charset="0"/>
              </a:rPr>
              <a:t>he consume with coupons is negative related to distance, so we need the focus sending the coupons to customers close to shops, the consume with coupon is positive related with the discount rate, but the coefficient is only 0.3</a:t>
            </a:r>
          </a:p>
          <a:p>
            <a:endParaRPr lang="en-GB" sz="1800" dirty="0">
              <a:solidFill>
                <a:srgbClr val="FF0000"/>
              </a:solidFill>
              <a:effectLst/>
              <a:latin typeface="TimesNewRomanPSMT"/>
            </a:endParaRPr>
          </a:p>
          <a:p>
            <a:endParaRPr lang="en-GB" dirty="0">
              <a:solidFill>
                <a:srgbClr val="FF0000"/>
              </a:solidFill>
              <a:latin typeface="TimesNewRomanPSMT"/>
            </a:endParaRPr>
          </a:p>
          <a:p>
            <a:endParaRPr lang="en-GB" dirty="0">
              <a:solidFill>
                <a:srgbClr val="FF0000"/>
              </a:solidFill>
              <a:effectLst/>
            </a:endParaRPr>
          </a:p>
        </p:txBody>
      </p:sp>
      <p:sp>
        <p:nvSpPr>
          <p:cNvPr id="11" name="TextBox 10">
            <a:extLst>
              <a:ext uri="{FF2B5EF4-FFF2-40B4-BE49-F238E27FC236}">
                <a16:creationId xmlns:a16="http://schemas.microsoft.com/office/drawing/2014/main" id="{A93B2BFA-0C4D-C878-8ECB-2CEB0C5607AF}"/>
              </a:ext>
            </a:extLst>
          </p:cNvPr>
          <p:cNvSpPr txBox="1"/>
          <p:nvPr/>
        </p:nvSpPr>
        <p:spPr>
          <a:xfrm>
            <a:off x="535404" y="251223"/>
            <a:ext cx="6100996" cy="584775"/>
          </a:xfrm>
          <a:prstGeom prst="rect">
            <a:avLst/>
          </a:prstGeom>
          <a:noFill/>
        </p:spPr>
        <p:txBody>
          <a:bodyPr wrap="square">
            <a:spAutoFit/>
          </a:bodyPr>
          <a:lstStyle/>
          <a:p>
            <a:r>
              <a:rPr lang="en-GB" sz="3200" b="1" dirty="0">
                <a:solidFill>
                  <a:srgbClr val="004E89"/>
                </a:solidFill>
                <a:latin typeface="Arial"/>
                <a:ea typeface="+mj-ea"/>
                <a:cs typeface="+mj-cs"/>
              </a:rPr>
              <a:t>Executive</a:t>
            </a:r>
            <a:r>
              <a:rPr lang="en-GB" sz="1800" b="1" dirty="0">
                <a:solidFill>
                  <a:srgbClr val="163F6B"/>
                </a:solidFill>
                <a:effectLst/>
                <a:latin typeface="Arial" panose="020B0604020202020204" pitchFamily="34" charset="0"/>
              </a:rPr>
              <a:t> </a:t>
            </a:r>
            <a:r>
              <a:rPr lang="en-GB" sz="3200" b="1" dirty="0">
                <a:solidFill>
                  <a:srgbClr val="004E89"/>
                </a:solidFill>
                <a:latin typeface="Arial"/>
                <a:ea typeface="+mj-ea"/>
                <a:cs typeface="+mj-cs"/>
              </a:rPr>
              <a:t>summary</a:t>
            </a:r>
            <a:r>
              <a:rPr lang="en-GB" sz="1800" b="1" dirty="0">
                <a:solidFill>
                  <a:srgbClr val="163F6B"/>
                </a:solidFill>
                <a:effectLst/>
                <a:latin typeface="Arial" panose="020B0604020202020204" pitchFamily="34" charset="0"/>
              </a:rPr>
              <a:t> </a:t>
            </a:r>
            <a:endParaRPr lang="en-GB" dirty="0">
              <a:effectLst/>
            </a:endParaRPr>
          </a:p>
        </p:txBody>
      </p:sp>
      <p:sp>
        <p:nvSpPr>
          <p:cNvPr id="13" name="TextBox 12">
            <a:extLst>
              <a:ext uri="{FF2B5EF4-FFF2-40B4-BE49-F238E27FC236}">
                <a16:creationId xmlns:a16="http://schemas.microsoft.com/office/drawing/2014/main" id="{4581066B-709C-41A1-EBD1-75C9493E67DB}"/>
              </a:ext>
            </a:extLst>
          </p:cNvPr>
          <p:cNvSpPr txBox="1"/>
          <p:nvPr/>
        </p:nvSpPr>
        <p:spPr>
          <a:xfrm>
            <a:off x="535404" y="4435284"/>
            <a:ext cx="3616871" cy="2308324"/>
          </a:xfrm>
          <a:prstGeom prst="rect">
            <a:avLst/>
          </a:prstGeom>
          <a:noFill/>
        </p:spPr>
        <p:txBody>
          <a:bodyPr wrap="square">
            <a:spAutoFit/>
          </a:bodyPr>
          <a:lstStyle/>
          <a:p>
            <a:pPr>
              <a:buFont typeface="Arial" panose="020B0604020202020204" pitchFamily="34" charset="0"/>
              <a:buChar char="•"/>
            </a:pPr>
            <a:r>
              <a:rPr lang="en-US" altLang="zh-CN" dirty="0">
                <a:latin typeface="Calibri" panose="020F0502020204030204" pitchFamily="34" charset="0"/>
              </a:rPr>
              <a:t> Based on the data extract</a:t>
            </a:r>
            <a:r>
              <a:rPr lang="zh-CN" altLang="en-US" dirty="0">
                <a:latin typeface="Calibri" panose="020F0502020204030204" pitchFamily="34" charset="0"/>
              </a:rPr>
              <a:t> </a:t>
            </a:r>
            <a:r>
              <a:rPr lang="en-US" altLang="zh-CN" dirty="0">
                <a:latin typeface="Calibri" panose="020F0502020204030204" pitchFamily="34" charset="0"/>
              </a:rPr>
              <a:t>from</a:t>
            </a:r>
            <a:r>
              <a:rPr lang="zh-CN" altLang="en-US" dirty="0">
                <a:latin typeface="Calibri" panose="020F0502020204030204" pitchFamily="34" charset="0"/>
              </a:rPr>
              <a:t> </a:t>
            </a:r>
            <a:r>
              <a:rPr lang="en-US" altLang="zh-CN" dirty="0">
                <a:latin typeface="Calibri" panose="020F0502020204030204" pitchFamily="34" charset="0"/>
              </a:rPr>
              <a:t>Discount website, we would like to see if the consume with coupons is related to the distance and the discount rate;</a:t>
            </a:r>
          </a:p>
          <a:p>
            <a:pPr>
              <a:buFont typeface="Arial" panose="020B0604020202020204" pitchFamily="34" charset="0"/>
              <a:buChar char="•"/>
            </a:pPr>
            <a:r>
              <a:rPr lang="en-US" altLang="zh-CN" sz="1800" dirty="0">
                <a:effectLst/>
                <a:latin typeface="Calibri" panose="020F0502020204030204" pitchFamily="34" charset="0"/>
              </a:rPr>
              <a:t> From the results prioritize the advertisement plan(target customer, lower discount rate etc.)</a:t>
            </a:r>
          </a:p>
        </p:txBody>
      </p:sp>
      <p:sp>
        <p:nvSpPr>
          <p:cNvPr id="14" name="TextBox 13">
            <a:extLst>
              <a:ext uri="{FF2B5EF4-FFF2-40B4-BE49-F238E27FC236}">
                <a16:creationId xmlns:a16="http://schemas.microsoft.com/office/drawing/2014/main" id="{4C6016FF-C626-9FDE-8151-8B595551B4E6}"/>
              </a:ext>
            </a:extLst>
          </p:cNvPr>
          <p:cNvSpPr txBox="1"/>
          <p:nvPr/>
        </p:nvSpPr>
        <p:spPr>
          <a:xfrm>
            <a:off x="4688833" y="4575451"/>
            <a:ext cx="3616871" cy="1200329"/>
          </a:xfrm>
          <a:prstGeom prst="rect">
            <a:avLst/>
          </a:prstGeom>
          <a:noFill/>
        </p:spPr>
        <p:txBody>
          <a:bodyPr wrap="square">
            <a:spAutoFit/>
          </a:bodyPr>
          <a:lstStyle/>
          <a:p>
            <a:pPr>
              <a:buFont typeface="Arial" panose="020B0604020202020204" pitchFamily="34" charset="0"/>
              <a:buChar char="•"/>
            </a:pPr>
            <a:r>
              <a:rPr lang="zh-CN" altLang="en-US" dirty="0">
                <a:latin typeface="Calibri" panose="020F0502020204030204" pitchFamily="34" charset="0"/>
              </a:rPr>
              <a:t> </a:t>
            </a:r>
            <a:r>
              <a:rPr lang="en-GB" dirty="0">
                <a:latin typeface="Calibri" panose="020F0502020204030204" pitchFamily="34" charset="0"/>
              </a:rPr>
              <a:t>Correlation coefficient</a:t>
            </a:r>
          </a:p>
          <a:p>
            <a:pPr>
              <a:buFont typeface="Arial" panose="020B0604020202020204" pitchFamily="34" charset="0"/>
              <a:buChar char="•"/>
            </a:pPr>
            <a:r>
              <a:rPr lang="zh-CN" altLang="en-US" dirty="0">
                <a:latin typeface="Calibri" panose="020F0502020204030204" pitchFamily="34" charset="0"/>
              </a:rPr>
              <a:t> </a:t>
            </a:r>
            <a:r>
              <a:rPr lang="en-GB" altLang="zh-CN" dirty="0">
                <a:latin typeface="Calibri" panose="020F0502020204030204" pitchFamily="34" charset="0"/>
              </a:rPr>
              <a:t>Heatmap</a:t>
            </a:r>
          </a:p>
          <a:p>
            <a:pPr>
              <a:buFont typeface="Arial" panose="020B0604020202020204" pitchFamily="34" charset="0"/>
              <a:buChar char="•"/>
            </a:pPr>
            <a:r>
              <a:rPr lang="zh-CN" altLang="en-US" dirty="0">
                <a:latin typeface="Calibri" panose="020F0502020204030204" pitchFamily="34" charset="0"/>
              </a:rPr>
              <a:t> </a:t>
            </a:r>
            <a:r>
              <a:rPr lang="en-US" altLang="zh-CN" dirty="0">
                <a:latin typeface="Calibri" panose="020F0502020204030204" pitchFamily="34" charset="0"/>
              </a:rPr>
              <a:t>Hypothesis</a:t>
            </a:r>
            <a:r>
              <a:rPr lang="zh-CN" altLang="en-US" dirty="0">
                <a:latin typeface="Calibri" panose="020F0502020204030204" pitchFamily="34" charset="0"/>
              </a:rPr>
              <a:t> </a:t>
            </a:r>
            <a:r>
              <a:rPr lang="en-US" altLang="zh-CN" dirty="0">
                <a:latin typeface="Calibri" panose="020F0502020204030204" pitchFamily="34" charset="0"/>
              </a:rPr>
              <a:t>test</a:t>
            </a:r>
          </a:p>
          <a:p>
            <a:pPr>
              <a:buFont typeface="Arial" panose="020B0604020202020204" pitchFamily="34" charset="0"/>
              <a:buChar char="•"/>
            </a:pPr>
            <a:r>
              <a:rPr lang="en-US" dirty="0">
                <a:latin typeface="Calibri" panose="020F0502020204030204" pitchFamily="34" charset="0"/>
              </a:rPr>
              <a:t> Tableau</a:t>
            </a:r>
            <a:endParaRPr lang="en-GB" dirty="0">
              <a:latin typeface="Calibri" panose="020F0502020204030204" pitchFamily="34" charset="0"/>
            </a:endParaRPr>
          </a:p>
        </p:txBody>
      </p:sp>
      <p:sp>
        <p:nvSpPr>
          <p:cNvPr id="15" name="TextBox 14">
            <a:extLst>
              <a:ext uri="{FF2B5EF4-FFF2-40B4-BE49-F238E27FC236}">
                <a16:creationId xmlns:a16="http://schemas.microsoft.com/office/drawing/2014/main" id="{ABA8B71D-BE0C-3D6D-31BB-FD46B35F2624}"/>
              </a:ext>
            </a:extLst>
          </p:cNvPr>
          <p:cNvSpPr txBox="1"/>
          <p:nvPr/>
        </p:nvSpPr>
        <p:spPr>
          <a:xfrm>
            <a:off x="8453945" y="4575451"/>
            <a:ext cx="3616871" cy="2308324"/>
          </a:xfrm>
          <a:prstGeom prst="rect">
            <a:avLst/>
          </a:prstGeom>
          <a:noFill/>
        </p:spPr>
        <p:txBody>
          <a:bodyPr wrap="square">
            <a:spAutoFit/>
          </a:bodyPr>
          <a:lstStyle/>
          <a:p>
            <a:pPr>
              <a:buFont typeface="Arial" panose="020B0604020202020204" pitchFamily="34" charset="0"/>
              <a:buChar char="•"/>
            </a:pPr>
            <a:r>
              <a:rPr lang="en-US" altLang="zh-CN" dirty="0">
                <a:latin typeface="Calibri" panose="020F0502020204030204" pitchFamily="34" charset="0"/>
              </a:rPr>
              <a:t> The consume with coupons is negative related to distance</a:t>
            </a:r>
          </a:p>
          <a:p>
            <a:pPr>
              <a:buFont typeface="Arial" panose="020B0604020202020204" pitchFamily="34" charset="0"/>
              <a:buChar char="•"/>
            </a:pPr>
            <a:r>
              <a:rPr lang="en-US" altLang="zh-CN" dirty="0">
                <a:latin typeface="Calibri" panose="020F0502020204030204" pitchFamily="34" charset="0"/>
              </a:rPr>
              <a:t> The consume with coupon is positive related with the discount rate</a:t>
            </a:r>
          </a:p>
          <a:p>
            <a:pPr>
              <a:buFont typeface="Arial" panose="020B0604020202020204" pitchFamily="34" charset="0"/>
              <a:buChar char="•"/>
            </a:pPr>
            <a:r>
              <a:rPr lang="en-GB" dirty="0">
                <a:latin typeface="Calibri" panose="020F0502020204030204" pitchFamily="34" charset="0"/>
              </a:rPr>
              <a:t> The highest coupon using number is in March, the lowest number is in January</a:t>
            </a:r>
          </a:p>
        </p:txBody>
      </p:sp>
    </p:spTree>
    <p:extLst>
      <p:ext uri="{BB962C8B-B14F-4D97-AF65-F5344CB8AC3E}">
        <p14:creationId xmlns:p14="http://schemas.microsoft.com/office/powerpoint/2010/main" val="352631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 / Recap</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 / Next step</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Tree>
    <p:extLst>
      <p:ext uri="{BB962C8B-B14F-4D97-AF65-F5344CB8AC3E}">
        <p14:creationId xmlns:p14="http://schemas.microsoft.com/office/powerpoint/2010/main" val="10156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
        <p:nvSpPr>
          <p:cNvPr id="2" name="Google Shape;1672;p197">
            <a:extLst>
              <a:ext uri="{FF2B5EF4-FFF2-40B4-BE49-F238E27FC236}">
                <a16:creationId xmlns:a16="http://schemas.microsoft.com/office/drawing/2014/main" id="{8F974551-7FDC-0033-6692-5EF4A8F47D72}"/>
              </a:ext>
            </a:extLst>
          </p:cNvPr>
          <p:cNvSpPr/>
          <p:nvPr/>
        </p:nvSpPr>
        <p:spPr>
          <a:xfrm>
            <a:off x="558800" y="2218267"/>
            <a:ext cx="11202800" cy="3418800"/>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Tree>
    <p:extLst>
      <p:ext uri="{BB962C8B-B14F-4D97-AF65-F5344CB8AC3E}">
        <p14:creationId xmlns:p14="http://schemas.microsoft.com/office/powerpoint/2010/main" val="260599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4F047E-33A4-CF37-C256-AEDA088ACEE2}"/>
              </a:ext>
            </a:extLst>
          </p:cNvPr>
          <p:cNvSpPr txBox="1"/>
          <p:nvPr/>
        </p:nvSpPr>
        <p:spPr>
          <a:xfrm>
            <a:off x="6943694" y="2096883"/>
            <a:ext cx="4306849" cy="2862322"/>
          </a:xfrm>
          <a:prstGeom prst="rect">
            <a:avLst/>
          </a:prstGeom>
          <a:noFill/>
        </p:spPr>
        <p:txBody>
          <a:bodyPr wrap="square" rtlCol="0">
            <a:spAutoFit/>
          </a:bodyPr>
          <a:lstStyle/>
          <a:p>
            <a:pPr marL="285750" indent="-285750">
              <a:buFont typeface="Arial" panose="020B0604020202020204" pitchFamily="34" charset="0"/>
              <a:buChar char="•"/>
            </a:pPr>
            <a:r>
              <a:rPr lang="en-IN" sz="1500" dirty="0">
                <a:latin typeface="Calibri" panose="020F0502020204030204" pitchFamily="34" charset="0"/>
                <a:cs typeface="Calibri" panose="020F0502020204030204" pitchFamily="34" charset="0"/>
              </a:rPr>
              <a:t>There are 55.7% of the coupons that have not been consumed, which means that most people have not used the coupons after they have taken them</a:t>
            </a:r>
          </a:p>
          <a:p>
            <a:pPr marL="285750" indent="-285750">
              <a:buClr>
                <a:schemeClr val="tx2"/>
              </a:buClr>
              <a:buFont typeface="Arial" panose="020B0604020202020204" pitchFamily="34" charset="0"/>
              <a:buChar char="•"/>
            </a:pPr>
            <a:r>
              <a:rPr lang="en-IN" sz="1500" dirty="0">
                <a:latin typeface="Calibri" panose="020F0502020204030204" pitchFamily="34" charset="0"/>
                <a:cs typeface="Calibri" panose="020F0502020204030204" pitchFamily="34" charset="0"/>
              </a:rPr>
              <a:t>No coupons consumption accounted for 40%, indicating that many people did not use coupons, maybe coupons are not very attractive, and customers are not interested; maybe, there are more new users.</a:t>
            </a:r>
          </a:p>
          <a:p>
            <a:pPr marL="285750" indent="-285750">
              <a:buClr>
                <a:schemeClr val="tx2"/>
              </a:buClr>
              <a:buFont typeface="Arial" panose="020B0604020202020204" pitchFamily="34" charset="0"/>
              <a:buChar char="•"/>
            </a:pPr>
            <a:r>
              <a:rPr lang="en-IN" sz="1500" dirty="0">
                <a:latin typeface="Calibri" panose="020F0502020204030204" pitchFamily="34" charset="0"/>
                <a:cs typeface="Calibri" panose="020F0502020204030204" pitchFamily="34" charset="0"/>
              </a:rPr>
              <a:t>Consumption with coupons accounted for a small 4.3%, indicating that our coupon usage rate is not high. </a:t>
            </a:r>
          </a:p>
        </p:txBody>
      </p:sp>
      <p:sp>
        <p:nvSpPr>
          <p:cNvPr id="9" name="Text Placeholder 3">
            <a:extLst>
              <a:ext uri="{FF2B5EF4-FFF2-40B4-BE49-F238E27FC236}">
                <a16:creationId xmlns:a16="http://schemas.microsoft.com/office/drawing/2014/main" id="{DD946EDB-3744-82D0-71E7-2C5E8C86C865}"/>
              </a:ext>
            </a:extLst>
          </p:cNvPr>
          <p:cNvSpPr txBox="1">
            <a:spLocks/>
          </p:cNvSpPr>
          <p:nvPr/>
        </p:nvSpPr>
        <p:spPr>
          <a:xfrm>
            <a:off x="648000" y="1008000"/>
            <a:ext cx="11207450" cy="720000"/>
          </a:xfrm>
          <a:prstGeom prst="rect">
            <a:avLst/>
          </a:prstGeom>
        </p:spPr>
        <p:txBody>
          <a:bodyPr vert="horz" lIns="90000" tIns="36000" rIns="90000" bIns="36000" rtlCol="0">
            <a:noAutofit/>
          </a:bodyPr>
          <a:lstStyle>
            <a:lvl1pPr marL="3175" indent="0" algn="l" defTabSz="914400" rtl="0" eaLnBrk="1" latinLnBrk="0" hangingPunct="1">
              <a:spcBef>
                <a:spcPts val="600"/>
              </a:spcBef>
              <a:spcAft>
                <a:spcPts val="600"/>
              </a:spcAft>
              <a:buClr>
                <a:schemeClr val="tx2"/>
              </a:buClr>
              <a:buSzPct val="100000"/>
              <a:buFont typeface="Wingdings" panose="05000000000000000000" pitchFamily="2" charset="2"/>
              <a:buNone/>
              <a:defRPr sz="2000" b="1" i="1" kern="1200">
                <a:solidFill>
                  <a:schemeClr val="tx1"/>
                </a:solidFill>
                <a:latin typeface="Times New Roman" panose="02020603050405020304" pitchFamily="18" charset="0"/>
                <a:ea typeface="+mn-ea"/>
                <a:cs typeface="Times New Roman" panose="02020603050405020304" pitchFamily="18" charset="0"/>
              </a:defRPr>
            </a:lvl1pPr>
            <a:lvl2pPr marL="540000" indent="-265113" algn="l" defTabSz="914400" rtl="0" eaLnBrk="1" latinLnBrk="0" hangingPunct="1">
              <a:spcBef>
                <a:spcPts val="600"/>
              </a:spcBef>
              <a:spcAft>
                <a:spcPts val="600"/>
              </a:spcAft>
              <a:buClr>
                <a:schemeClr val="tx2"/>
              </a:buClr>
              <a:buSzPct val="90000"/>
              <a:buFont typeface="Symbol" panose="05050102010706020507" pitchFamily="18" charset="2"/>
              <a:buChar char="-"/>
              <a:defRPr sz="2000" b="0" kern="1200">
                <a:solidFill>
                  <a:schemeClr val="tx1"/>
                </a:solidFill>
                <a:latin typeface="+mn-lt"/>
                <a:ea typeface="+mn-ea"/>
                <a:cs typeface="+mn-cs"/>
              </a:defRPr>
            </a:lvl2pPr>
            <a:lvl3pPr marL="810000" indent="-268288" algn="l" defTabSz="914400" rtl="0" eaLnBrk="1" latinLnBrk="0" hangingPunct="1">
              <a:spcBef>
                <a:spcPts val="600"/>
              </a:spcBef>
              <a:spcAft>
                <a:spcPts val="600"/>
              </a:spcAft>
              <a:buClr>
                <a:schemeClr val="tx1"/>
              </a:buClr>
              <a:buFont typeface="Symbol" panose="05050102010706020507" pitchFamily="18" charset="2"/>
              <a:buChar char="-"/>
              <a:defRPr sz="2000" b="0" kern="1200">
                <a:solidFill>
                  <a:schemeClr val="tx1"/>
                </a:solidFill>
                <a:latin typeface="+mn-lt"/>
                <a:ea typeface="+mn-ea"/>
                <a:cs typeface="+mn-cs"/>
              </a:defRPr>
            </a:lvl3pPr>
            <a:lvl4pPr marL="1080000" indent="-269875" algn="l" defTabSz="914400" rtl="0" eaLnBrk="1" latinLnBrk="0" hangingPunct="1">
              <a:spcBef>
                <a:spcPts val="600"/>
              </a:spcBef>
              <a:spcAft>
                <a:spcPts val="600"/>
              </a:spcAft>
              <a:buFont typeface="Symbol" panose="05050102010706020507" pitchFamily="18" charset="2"/>
              <a:buChar char="-"/>
              <a:defRPr sz="2000" b="0" kern="1200">
                <a:solidFill>
                  <a:schemeClr val="tx1"/>
                </a:solidFill>
                <a:latin typeface="+mn-lt"/>
                <a:ea typeface="+mn-ea"/>
                <a:cs typeface="+mn-cs"/>
              </a:defRPr>
            </a:lvl4pPr>
            <a:lvl5pPr marL="1350000" indent="-268288" algn="l" defTabSz="914400" rtl="0" eaLnBrk="1" latinLnBrk="0" hangingPunct="1">
              <a:spcBef>
                <a:spcPts val="600"/>
              </a:spcBef>
              <a:spcAft>
                <a:spcPts val="600"/>
              </a:spcAft>
              <a:buFont typeface="Symbol" panose="05050102010706020507" pitchFamily="18" charset="2"/>
              <a:buChar char="-"/>
              <a:defRPr sz="2000" b="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dirty="0"/>
              <a:t>Following categories are consume with coupons, no consume with coupons and consume without </a:t>
            </a:r>
            <a:r>
              <a:rPr lang="en-IN" dirty="0" err="1"/>
              <a:t>conpons</a:t>
            </a:r>
            <a:endParaRPr lang="en-IN" dirty="0"/>
          </a:p>
        </p:txBody>
      </p:sp>
      <p:pic>
        <p:nvPicPr>
          <p:cNvPr id="12" name="Picture 11">
            <a:extLst>
              <a:ext uri="{FF2B5EF4-FFF2-40B4-BE49-F238E27FC236}">
                <a16:creationId xmlns:a16="http://schemas.microsoft.com/office/drawing/2014/main" id="{B13E5AD5-F66B-E066-8B83-2C804DA33D93}"/>
              </a:ext>
            </a:extLst>
          </p:cNvPr>
          <p:cNvPicPr>
            <a:picLocks noChangeAspect="1"/>
          </p:cNvPicPr>
          <p:nvPr/>
        </p:nvPicPr>
        <p:blipFill>
          <a:blip r:embed="rId2"/>
          <a:stretch>
            <a:fillRect/>
          </a:stretch>
        </p:blipFill>
        <p:spPr>
          <a:xfrm>
            <a:off x="641851" y="2096883"/>
            <a:ext cx="4606457" cy="3753117"/>
          </a:xfrm>
          <a:prstGeom prst="rect">
            <a:avLst/>
          </a:prstGeom>
        </p:spPr>
      </p:pic>
      <p:sp>
        <p:nvSpPr>
          <p:cNvPr id="15" name="Title 4">
            <a:extLst>
              <a:ext uri="{FF2B5EF4-FFF2-40B4-BE49-F238E27FC236}">
                <a16:creationId xmlns:a16="http://schemas.microsoft.com/office/drawing/2014/main" id="{EE9226B3-CB75-5250-4CB2-D26F8FF3FA1C}"/>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dirty="0">
                <a:solidFill>
                  <a:srgbClr val="004E89"/>
                </a:solidFill>
                <a:latin typeface="Arial"/>
              </a:rPr>
              <a:t>Consume Distribution</a:t>
            </a:r>
            <a:endParaRPr kumimoji="0" lang="en-IN" sz="3200" b="1" i="0" u="none" strike="noStrike" kern="1200" cap="none" spc="0" normalizeH="0" baseline="0" noProof="0" dirty="0">
              <a:ln>
                <a:noFill/>
              </a:ln>
              <a:solidFill>
                <a:srgbClr val="004E89"/>
              </a:solidFill>
              <a:effectLst/>
              <a:uLnTx/>
              <a:uFillTx/>
              <a:latin typeface="Arial"/>
              <a:ea typeface="+mj-ea"/>
              <a:cs typeface="+mj-cs"/>
            </a:endParaRPr>
          </a:p>
        </p:txBody>
      </p:sp>
      <p:sp>
        <p:nvSpPr>
          <p:cNvPr id="2" name="Doughnut 1">
            <a:extLst>
              <a:ext uri="{FF2B5EF4-FFF2-40B4-BE49-F238E27FC236}">
                <a16:creationId xmlns:a16="http://schemas.microsoft.com/office/drawing/2014/main" id="{9CD6607A-6E9B-4E59-F3DB-1F77FF4AF5F6}"/>
              </a:ext>
            </a:extLst>
          </p:cNvPr>
          <p:cNvSpPr/>
          <p:nvPr/>
        </p:nvSpPr>
        <p:spPr>
          <a:xfrm rot="15732799">
            <a:off x="1942744" y="2831306"/>
            <a:ext cx="792000" cy="900000"/>
          </a:xfrm>
          <a:prstGeom prst="donut">
            <a:avLst>
              <a:gd name="adj" fmla="val 558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2"/>
              </a:solidFill>
              <a:highlight>
                <a:srgbClr val="FFFF00"/>
              </a:highlight>
            </a:endParaRPr>
          </a:p>
        </p:txBody>
      </p:sp>
      <p:sp>
        <p:nvSpPr>
          <p:cNvPr id="3" name="Doughnut 2">
            <a:extLst>
              <a:ext uri="{FF2B5EF4-FFF2-40B4-BE49-F238E27FC236}">
                <a16:creationId xmlns:a16="http://schemas.microsoft.com/office/drawing/2014/main" id="{6E736CCD-BF60-23D2-94C9-D1F0B170B529}"/>
              </a:ext>
            </a:extLst>
          </p:cNvPr>
          <p:cNvSpPr/>
          <p:nvPr/>
        </p:nvSpPr>
        <p:spPr>
          <a:xfrm rot="15732799">
            <a:off x="2173408" y="4455292"/>
            <a:ext cx="796167" cy="1007827"/>
          </a:xfrm>
          <a:prstGeom prst="donut">
            <a:avLst>
              <a:gd name="adj" fmla="val 5585"/>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2"/>
              </a:solidFill>
              <a:highlight>
                <a:srgbClr val="FFFF00"/>
              </a:highlight>
            </a:endParaRPr>
          </a:p>
        </p:txBody>
      </p:sp>
      <p:sp>
        <p:nvSpPr>
          <p:cNvPr id="5" name="Doughnut 4">
            <a:extLst>
              <a:ext uri="{FF2B5EF4-FFF2-40B4-BE49-F238E27FC236}">
                <a16:creationId xmlns:a16="http://schemas.microsoft.com/office/drawing/2014/main" id="{45DC63DD-8688-4343-F6FF-10242231F4C0}"/>
              </a:ext>
            </a:extLst>
          </p:cNvPr>
          <p:cNvSpPr/>
          <p:nvPr/>
        </p:nvSpPr>
        <p:spPr>
          <a:xfrm rot="16440971">
            <a:off x="3526329" y="3822426"/>
            <a:ext cx="318596" cy="790276"/>
          </a:xfrm>
          <a:prstGeom prst="donut">
            <a:avLst>
              <a:gd name="adj" fmla="val 5585"/>
            </a:avLst>
          </a:prstGeom>
          <a:solidFill>
            <a:schemeClr val="accent1">
              <a:lumMod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2"/>
              </a:solidFill>
              <a:highlight>
                <a:srgbClr val="FFFF00"/>
              </a:highlight>
            </a:endParaRPr>
          </a:p>
        </p:txBody>
      </p:sp>
    </p:spTree>
    <p:extLst>
      <p:ext uri="{BB962C8B-B14F-4D97-AF65-F5344CB8AC3E}">
        <p14:creationId xmlns:p14="http://schemas.microsoft.com/office/powerpoint/2010/main" val="9280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 For Coupons Consume</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
        <p:nvSpPr>
          <p:cNvPr id="2" name="Google Shape;1672;p197">
            <a:extLst>
              <a:ext uri="{FF2B5EF4-FFF2-40B4-BE49-F238E27FC236}">
                <a16:creationId xmlns:a16="http://schemas.microsoft.com/office/drawing/2014/main" id="{EAA2FC3A-4725-5D40-66D5-5C7A0EF3AFBF}"/>
              </a:ext>
            </a:extLst>
          </p:cNvPr>
          <p:cNvSpPr/>
          <p:nvPr/>
        </p:nvSpPr>
        <p:spPr>
          <a:xfrm>
            <a:off x="558800" y="3129439"/>
            <a:ext cx="11202800" cy="2832949"/>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
        <p:nvSpPr>
          <p:cNvPr id="3" name="Google Shape;1672;p197">
            <a:extLst>
              <a:ext uri="{FF2B5EF4-FFF2-40B4-BE49-F238E27FC236}">
                <a16:creationId xmlns:a16="http://schemas.microsoft.com/office/drawing/2014/main" id="{0580E93A-4C44-1A2D-4C3C-BF1C17BE408F}"/>
              </a:ext>
            </a:extLst>
          </p:cNvPr>
          <p:cNvSpPr/>
          <p:nvPr/>
        </p:nvSpPr>
        <p:spPr>
          <a:xfrm>
            <a:off x="558800" y="1392950"/>
            <a:ext cx="11202800" cy="776499"/>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Tree>
    <p:extLst>
      <p:ext uri="{BB962C8B-B14F-4D97-AF65-F5344CB8AC3E}">
        <p14:creationId xmlns:p14="http://schemas.microsoft.com/office/powerpoint/2010/main" val="151953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34;p30">
            <a:extLst>
              <a:ext uri="{FF2B5EF4-FFF2-40B4-BE49-F238E27FC236}">
                <a16:creationId xmlns:a16="http://schemas.microsoft.com/office/drawing/2014/main" id="{ADEA0255-CE23-005F-8CAF-499E6F1F2FE1}"/>
              </a:ext>
            </a:extLst>
          </p:cNvPr>
          <p:cNvSpPr/>
          <p:nvPr/>
        </p:nvSpPr>
        <p:spPr>
          <a:xfrm>
            <a:off x="2319560" y="1241644"/>
            <a:ext cx="4499650" cy="5176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chemeClr val="lt1"/>
                </a:solidFill>
                <a:latin typeface="Arial"/>
                <a:ea typeface="Arial"/>
                <a:cs typeface="Arial"/>
                <a:sym typeface="Arial"/>
              </a:rPr>
              <a:t>Distance</a:t>
            </a:r>
            <a:endParaRPr sz="1800" b="1" dirty="0">
              <a:solidFill>
                <a:schemeClr val="lt1"/>
              </a:solidFill>
              <a:latin typeface="Arial"/>
              <a:ea typeface="Arial"/>
              <a:cs typeface="Arial"/>
              <a:sym typeface="Arial"/>
            </a:endParaRPr>
          </a:p>
        </p:txBody>
      </p:sp>
      <p:sp>
        <p:nvSpPr>
          <p:cNvPr id="6" name="Google Shape;335;p30">
            <a:extLst>
              <a:ext uri="{FF2B5EF4-FFF2-40B4-BE49-F238E27FC236}">
                <a16:creationId xmlns:a16="http://schemas.microsoft.com/office/drawing/2014/main" id="{A168B17F-0ABA-172D-ABB3-D0F613B9ED09}"/>
              </a:ext>
            </a:extLst>
          </p:cNvPr>
          <p:cNvSpPr/>
          <p:nvPr/>
        </p:nvSpPr>
        <p:spPr>
          <a:xfrm>
            <a:off x="6872780" y="1241644"/>
            <a:ext cx="4553661" cy="5176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DE" b="1" dirty="0">
                <a:solidFill>
                  <a:schemeClr val="lt1"/>
                </a:solidFill>
                <a:latin typeface="Arial"/>
                <a:ea typeface="Arial"/>
                <a:cs typeface="Arial"/>
                <a:sym typeface="Arial"/>
              </a:rPr>
              <a:t>Discount Rate</a:t>
            </a:r>
            <a:endParaRPr sz="1800" b="1" dirty="0">
              <a:solidFill>
                <a:schemeClr val="lt1"/>
              </a:solidFill>
              <a:latin typeface="Arial"/>
              <a:ea typeface="Arial"/>
              <a:cs typeface="Arial"/>
              <a:sym typeface="Arial"/>
            </a:endParaRPr>
          </a:p>
        </p:txBody>
      </p:sp>
      <p:sp>
        <p:nvSpPr>
          <p:cNvPr id="7" name="Google Shape;336;p30">
            <a:extLst>
              <a:ext uri="{FF2B5EF4-FFF2-40B4-BE49-F238E27FC236}">
                <a16:creationId xmlns:a16="http://schemas.microsoft.com/office/drawing/2014/main" id="{120DBD94-8269-8A32-D39F-2554B10228DE}"/>
              </a:ext>
            </a:extLst>
          </p:cNvPr>
          <p:cNvSpPr/>
          <p:nvPr/>
        </p:nvSpPr>
        <p:spPr>
          <a:xfrm>
            <a:off x="2319560" y="1853712"/>
            <a:ext cx="4499650" cy="1122996"/>
          </a:xfrm>
          <a:prstGeom prst="rect">
            <a:avLst/>
          </a:prstGeom>
          <a:solidFill>
            <a:srgbClr val="C5D9E2"/>
          </a:solidFill>
          <a:ln>
            <a:noFill/>
          </a:ln>
        </p:spPr>
        <p:txBody>
          <a:bodyPr spcFirstLastPara="1" wrap="square" lIns="91425" tIns="45700" rIns="91425" bIns="45700" anchor="ctr" anchorCtr="0">
            <a:noAutofit/>
          </a:bodyPr>
          <a:lstStyle/>
          <a:p>
            <a:pPr marL="285750" indent="-285750">
              <a:buClr>
                <a:schemeClr val="dk1"/>
              </a:buClr>
              <a:buSzPts val="1600"/>
              <a:buFont typeface="Arial"/>
              <a:buChar char="•"/>
            </a:pPr>
            <a:r>
              <a:rPr lang="en-US" sz="1600" dirty="0">
                <a:solidFill>
                  <a:schemeClr val="dk1"/>
                </a:solidFill>
                <a:latin typeface="Arial"/>
                <a:cs typeface="Arial"/>
              </a:rPr>
              <a:t>Negative related</a:t>
            </a:r>
          </a:p>
        </p:txBody>
      </p:sp>
      <p:sp>
        <p:nvSpPr>
          <p:cNvPr id="8" name="Google Shape;337;p30">
            <a:extLst>
              <a:ext uri="{FF2B5EF4-FFF2-40B4-BE49-F238E27FC236}">
                <a16:creationId xmlns:a16="http://schemas.microsoft.com/office/drawing/2014/main" id="{1A066921-7259-A066-F3B5-801F48C48CB2}"/>
              </a:ext>
            </a:extLst>
          </p:cNvPr>
          <p:cNvSpPr/>
          <p:nvPr/>
        </p:nvSpPr>
        <p:spPr>
          <a:xfrm>
            <a:off x="6887645" y="1853712"/>
            <a:ext cx="4553662" cy="1122996"/>
          </a:xfrm>
          <a:prstGeom prst="rect">
            <a:avLst/>
          </a:prstGeom>
          <a:solidFill>
            <a:srgbClr val="C5D9E2"/>
          </a:solidFill>
          <a:ln>
            <a:noFill/>
          </a:ln>
        </p:spPr>
        <p:txBody>
          <a:bodyPr spcFirstLastPara="1" wrap="square" lIns="91425" tIns="45700" rIns="91425" bIns="45700" anchor="ctr" anchorCtr="0">
            <a:noAutofit/>
          </a:bodyPr>
          <a:lstStyle/>
          <a:p>
            <a:pPr marL="285750" indent="-285750">
              <a:buClr>
                <a:schemeClr val="dk1"/>
              </a:buClr>
              <a:buSzPts val="1600"/>
              <a:buFont typeface="Arial"/>
              <a:buChar char="•"/>
            </a:pPr>
            <a:r>
              <a:rPr lang="en-US" sz="1600" dirty="0">
                <a:solidFill>
                  <a:schemeClr val="dk1"/>
                </a:solidFill>
                <a:latin typeface="Arial"/>
                <a:cs typeface="Arial"/>
              </a:rPr>
              <a:t>Positive related</a:t>
            </a:r>
          </a:p>
        </p:txBody>
      </p:sp>
      <p:sp>
        <p:nvSpPr>
          <p:cNvPr id="9" name="Google Shape;338;p30">
            <a:extLst>
              <a:ext uri="{FF2B5EF4-FFF2-40B4-BE49-F238E27FC236}">
                <a16:creationId xmlns:a16="http://schemas.microsoft.com/office/drawing/2014/main" id="{44CE6141-281E-6D8C-9D4E-5D2975387F85}"/>
              </a:ext>
            </a:extLst>
          </p:cNvPr>
          <p:cNvSpPr/>
          <p:nvPr/>
        </p:nvSpPr>
        <p:spPr>
          <a:xfrm>
            <a:off x="2306701" y="3069609"/>
            <a:ext cx="4499650" cy="988652"/>
          </a:xfrm>
          <a:prstGeom prst="rect">
            <a:avLst/>
          </a:prstGeom>
          <a:solidFill>
            <a:srgbClr val="C5D9E2"/>
          </a:solidFill>
          <a:ln>
            <a:noFill/>
          </a:ln>
        </p:spPr>
        <p:txBody>
          <a:bodyPr spcFirstLastPara="1" wrap="square" lIns="91425" tIns="45700" rIns="91425" bIns="45700" anchor="ctr" anchorCtr="0">
            <a:noAutofit/>
          </a:bodyPr>
          <a:lstStyle/>
          <a:p>
            <a:pPr marL="285750" lvl="0" indent="-285750">
              <a:buClr>
                <a:schemeClr val="dk1"/>
              </a:buClr>
              <a:buSzPts val="1600"/>
              <a:buFont typeface="Arial"/>
              <a:buChar char="•"/>
            </a:pPr>
            <a:r>
              <a:rPr lang="en-US" sz="1600" dirty="0">
                <a:solidFill>
                  <a:schemeClr val="dk1"/>
                </a:solidFill>
                <a:latin typeface="Arial"/>
                <a:ea typeface="Arial"/>
                <a:cs typeface="Arial"/>
                <a:sym typeface="Arial"/>
              </a:rPr>
              <a:t>0.31</a:t>
            </a:r>
            <a:endParaRPr lang="en-US" sz="1600" dirty="0">
              <a:solidFill>
                <a:schemeClr val="dk1"/>
              </a:solidFill>
              <a:latin typeface="Arial"/>
              <a:cs typeface="Arial"/>
              <a:sym typeface="Arial"/>
            </a:endParaRPr>
          </a:p>
        </p:txBody>
      </p:sp>
      <p:sp>
        <p:nvSpPr>
          <p:cNvPr id="10" name="Google Shape;339;p30">
            <a:extLst>
              <a:ext uri="{FF2B5EF4-FFF2-40B4-BE49-F238E27FC236}">
                <a16:creationId xmlns:a16="http://schemas.microsoft.com/office/drawing/2014/main" id="{10542098-6B2B-BD2A-E902-D2EBB15FBD8E}"/>
              </a:ext>
            </a:extLst>
          </p:cNvPr>
          <p:cNvSpPr/>
          <p:nvPr/>
        </p:nvSpPr>
        <p:spPr>
          <a:xfrm>
            <a:off x="6888175" y="3068941"/>
            <a:ext cx="4543747" cy="989183"/>
          </a:xfrm>
          <a:prstGeom prst="rect">
            <a:avLst/>
          </a:prstGeom>
          <a:solidFill>
            <a:srgbClr val="C5D9E2"/>
          </a:solidFill>
          <a:ln>
            <a:noFill/>
          </a:ln>
        </p:spPr>
        <p:txBody>
          <a:bodyPr spcFirstLastPara="1" wrap="square" lIns="91425" tIns="45700" rIns="91425" bIns="45700" anchor="ctr" anchorCtr="0">
            <a:noAutofit/>
          </a:bodyPr>
          <a:lstStyle/>
          <a:p>
            <a:pPr marL="285750" lvl="0" indent="-285750">
              <a:buClr>
                <a:schemeClr val="dk1"/>
              </a:buClr>
              <a:buSzPts val="1600"/>
              <a:buFont typeface="Arial"/>
              <a:buChar char="•"/>
            </a:pPr>
            <a:r>
              <a:rPr lang="en-US" sz="1600" dirty="0">
                <a:solidFill>
                  <a:schemeClr val="dk1"/>
                </a:solidFill>
                <a:latin typeface="Arial"/>
                <a:cs typeface="Arial"/>
                <a:sym typeface="Arial"/>
              </a:rPr>
              <a:t>0.2</a:t>
            </a:r>
          </a:p>
        </p:txBody>
      </p:sp>
      <p:grpSp>
        <p:nvGrpSpPr>
          <p:cNvPr id="13" name="Google Shape;342;p30">
            <a:extLst>
              <a:ext uri="{FF2B5EF4-FFF2-40B4-BE49-F238E27FC236}">
                <a16:creationId xmlns:a16="http://schemas.microsoft.com/office/drawing/2014/main" id="{E14D74CF-51C3-F472-0EC6-4032FF63F34A}"/>
              </a:ext>
            </a:extLst>
          </p:cNvPr>
          <p:cNvGrpSpPr/>
          <p:nvPr/>
        </p:nvGrpSpPr>
        <p:grpSpPr>
          <a:xfrm>
            <a:off x="256957" y="2088782"/>
            <a:ext cx="2036825" cy="546804"/>
            <a:chOff x="148597" y="1348597"/>
            <a:chExt cx="2036825" cy="546804"/>
          </a:xfrm>
        </p:grpSpPr>
        <p:sp>
          <p:nvSpPr>
            <p:cNvPr id="14" name="Google Shape;343;p30">
              <a:extLst>
                <a:ext uri="{FF2B5EF4-FFF2-40B4-BE49-F238E27FC236}">
                  <a16:creationId xmlns:a16="http://schemas.microsoft.com/office/drawing/2014/main" id="{E7103A13-0EA5-2DA0-A105-A5EA7C8A009C}"/>
                </a:ext>
              </a:extLst>
            </p:cNvPr>
            <p:cNvSpPr/>
            <p:nvPr/>
          </p:nvSpPr>
          <p:spPr>
            <a:xfrm>
              <a:off x="440993" y="1348597"/>
              <a:ext cx="1692116" cy="546804"/>
            </a:xfrm>
            <a:prstGeom prst="homePlate">
              <a:avLst>
                <a:gd name="adj" fmla="val 50000"/>
              </a:avLst>
            </a:prstGeom>
            <a:no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 name="Google Shape;344;p30">
              <a:extLst>
                <a:ext uri="{FF2B5EF4-FFF2-40B4-BE49-F238E27FC236}">
                  <a16:creationId xmlns:a16="http://schemas.microsoft.com/office/drawing/2014/main" id="{B7C80A8A-2256-87C0-2E4B-F2EFFB38D785}"/>
                </a:ext>
              </a:extLst>
            </p:cNvPr>
            <p:cNvSpPr/>
            <p:nvPr/>
          </p:nvSpPr>
          <p:spPr>
            <a:xfrm>
              <a:off x="148597" y="1348597"/>
              <a:ext cx="546803" cy="546803"/>
            </a:xfrm>
            <a:prstGeom prst="ellipse">
              <a:avLst/>
            </a:prstGeom>
            <a:solidFill>
              <a:schemeClr val="lt1"/>
            </a:solid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345;p30">
              <a:extLst>
                <a:ext uri="{FF2B5EF4-FFF2-40B4-BE49-F238E27FC236}">
                  <a16:creationId xmlns:a16="http://schemas.microsoft.com/office/drawing/2014/main" id="{4CCA5CE7-E008-CB1D-928B-3889ED422ACB}"/>
                </a:ext>
              </a:extLst>
            </p:cNvPr>
            <p:cNvSpPr txBox="1"/>
            <p:nvPr/>
          </p:nvSpPr>
          <p:spPr>
            <a:xfrm>
              <a:off x="716155" y="1450517"/>
              <a:ext cx="1469267"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CN" sz="1600" b="1" dirty="0">
                  <a:solidFill>
                    <a:schemeClr val="accent1"/>
                  </a:solidFill>
                  <a:latin typeface="Arial"/>
                  <a:ea typeface="Arial"/>
                  <a:cs typeface="Arial"/>
                  <a:sym typeface="Arial"/>
                </a:rPr>
                <a:t>Related</a:t>
              </a:r>
              <a:endParaRPr sz="1600" b="1" dirty="0">
                <a:solidFill>
                  <a:schemeClr val="accent1"/>
                </a:solidFill>
                <a:latin typeface="Arial"/>
                <a:ea typeface="Arial"/>
                <a:cs typeface="Arial"/>
                <a:sym typeface="Arial"/>
              </a:endParaRPr>
            </a:p>
          </p:txBody>
        </p:sp>
      </p:grpSp>
      <p:sp>
        <p:nvSpPr>
          <p:cNvPr id="18" name="Google Shape;347;p30">
            <a:extLst>
              <a:ext uri="{FF2B5EF4-FFF2-40B4-BE49-F238E27FC236}">
                <a16:creationId xmlns:a16="http://schemas.microsoft.com/office/drawing/2014/main" id="{EB9FB87A-D8C7-9037-CF5B-619D5B120758}"/>
              </a:ext>
            </a:extLst>
          </p:cNvPr>
          <p:cNvSpPr/>
          <p:nvPr/>
        </p:nvSpPr>
        <p:spPr>
          <a:xfrm>
            <a:off x="2310648" y="4160508"/>
            <a:ext cx="4499650" cy="1099107"/>
          </a:xfrm>
          <a:prstGeom prst="rect">
            <a:avLst/>
          </a:prstGeom>
          <a:solidFill>
            <a:srgbClr val="E1ECF0"/>
          </a:solidFill>
          <a:ln>
            <a:noFill/>
          </a:ln>
        </p:spPr>
        <p:txBody>
          <a:bodyPr spcFirstLastPara="1" wrap="square" lIns="91425" tIns="45700" rIns="91425" bIns="45700" anchor="ctr" anchorCtr="0">
            <a:noAutofit/>
          </a:bodyPr>
          <a:lstStyle/>
          <a:p>
            <a:pPr marL="285750" indent="-285750">
              <a:buClr>
                <a:schemeClr val="dk1"/>
              </a:buClr>
              <a:buSzPts val="1600"/>
              <a:buFont typeface="Arial"/>
              <a:buChar char="•"/>
            </a:pPr>
            <a:r>
              <a:rPr lang="de-DE" sz="1600" dirty="0" err="1">
                <a:solidFill>
                  <a:schemeClr val="dk1"/>
                </a:solidFill>
                <a:latin typeface="Arial"/>
                <a:cs typeface="Arial"/>
              </a:rPr>
              <a:t>Distance</a:t>
            </a:r>
            <a:r>
              <a:rPr lang="de-DE" sz="1600" dirty="0">
                <a:solidFill>
                  <a:schemeClr val="dk1"/>
                </a:solidFill>
                <a:latin typeface="Arial"/>
                <a:cs typeface="Arial"/>
              </a:rPr>
              <a:t> </a:t>
            </a:r>
            <a:r>
              <a:rPr lang="de-DE" sz="1600" dirty="0" err="1">
                <a:solidFill>
                  <a:schemeClr val="dk1"/>
                </a:solidFill>
                <a:latin typeface="Arial"/>
                <a:cs typeface="Arial"/>
              </a:rPr>
              <a:t>is</a:t>
            </a:r>
            <a:r>
              <a:rPr lang="de-DE" sz="1600" dirty="0">
                <a:solidFill>
                  <a:schemeClr val="dk1"/>
                </a:solidFill>
                <a:latin typeface="Arial"/>
                <a:cs typeface="Arial"/>
              </a:rPr>
              <a:t> negative </a:t>
            </a:r>
            <a:r>
              <a:rPr lang="de-DE" sz="1600" dirty="0" err="1">
                <a:solidFill>
                  <a:schemeClr val="dk1"/>
                </a:solidFill>
                <a:latin typeface="Arial"/>
                <a:cs typeface="Arial"/>
              </a:rPr>
              <a:t>related</a:t>
            </a:r>
            <a:r>
              <a:rPr lang="de-DE" sz="1600" dirty="0">
                <a:solidFill>
                  <a:schemeClr val="dk1"/>
                </a:solidFill>
                <a:latin typeface="Arial"/>
                <a:cs typeface="Arial"/>
              </a:rPr>
              <a:t> </a:t>
            </a:r>
            <a:r>
              <a:rPr lang="de-DE" sz="1600" dirty="0" err="1">
                <a:solidFill>
                  <a:schemeClr val="dk1"/>
                </a:solidFill>
                <a:latin typeface="Arial"/>
                <a:cs typeface="Arial"/>
              </a:rPr>
              <a:t>to</a:t>
            </a:r>
            <a:r>
              <a:rPr lang="de-DE" sz="1600" dirty="0">
                <a:solidFill>
                  <a:schemeClr val="dk1"/>
                </a:solidFill>
                <a:latin typeface="Arial"/>
                <a:cs typeface="Arial"/>
              </a:rPr>
              <a:t> </a:t>
            </a:r>
            <a:r>
              <a:rPr lang="de-DE" sz="1600" dirty="0" err="1">
                <a:solidFill>
                  <a:schemeClr val="dk1"/>
                </a:solidFill>
                <a:latin typeface="Arial"/>
                <a:cs typeface="Arial"/>
              </a:rPr>
              <a:t>coupons</a:t>
            </a:r>
            <a:r>
              <a:rPr lang="de-DE" sz="1600" dirty="0">
                <a:solidFill>
                  <a:schemeClr val="dk1"/>
                </a:solidFill>
                <a:latin typeface="Arial"/>
                <a:cs typeface="Arial"/>
              </a:rPr>
              <a:t> </a:t>
            </a:r>
            <a:r>
              <a:rPr lang="de-DE" sz="1600" dirty="0" err="1">
                <a:solidFill>
                  <a:schemeClr val="dk1"/>
                </a:solidFill>
                <a:latin typeface="Arial"/>
                <a:cs typeface="Arial"/>
              </a:rPr>
              <a:t>consume</a:t>
            </a:r>
            <a:r>
              <a:rPr lang="de-DE" sz="1600" dirty="0">
                <a:solidFill>
                  <a:schemeClr val="dk1"/>
                </a:solidFill>
                <a:latin typeface="Arial"/>
                <a:cs typeface="Arial"/>
              </a:rPr>
              <a:t>, but </a:t>
            </a:r>
            <a:r>
              <a:rPr lang="de-DE" sz="1600" dirty="0" err="1">
                <a:solidFill>
                  <a:schemeClr val="dk1"/>
                </a:solidFill>
                <a:latin typeface="Arial"/>
                <a:cs typeface="Arial"/>
              </a:rPr>
              <a:t>the</a:t>
            </a:r>
            <a:r>
              <a:rPr lang="de-DE" sz="1600" dirty="0">
                <a:solidFill>
                  <a:schemeClr val="dk1"/>
                </a:solidFill>
                <a:latin typeface="Arial"/>
                <a:cs typeface="Arial"/>
              </a:rPr>
              <a:t> </a:t>
            </a:r>
            <a:r>
              <a:rPr lang="de-DE" sz="1600" dirty="0" err="1">
                <a:solidFill>
                  <a:schemeClr val="dk1"/>
                </a:solidFill>
                <a:latin typeface="Arial"/>
                <a:cs typeface="Arial"/>
              </a:rPr>
              <a:t>coefficient</a:t>
            </a:r>
            <a:r>
              <a:rPr lang="de-DE" sz="1600" dirty="0">
                <a:solidFill>
                  <a:schemeClr val="dk1"/>
                </a:solidFill>
                <a:latin typeface="Arial"/>
                <a:cs typeface="Arial"/>
              </a:rPr>
              <a:t> </a:t>
            </a:r>
            <a:r>
              <a:rPr lang="de-DE" sz="1600" dirty="0" err="1">
                <a:solidFill>
                  <a:schemeClr val="dk1"/>
                </a:solidFill>
                <a:latin typeface="Arial"/>
                <a:cs typeface="Arial"/>
              </a:rPr>
              <a:t>is</a:t>
            </a:r>
            <a:r>
              <a:rPr lang="de-DE" sz="1600" dirty="0">
                <a:solidFill>
                  <a:schemeClr val="dk1"/>
                </a:solidFill>
                <a:latin typeface="Arial"/>
                <a:cs typeface="Arial"/>
              </a:rPr>
              <a:t> </a:t>
            </a:r>
            <a:r>
              <a:rPr lang="de-DE" sz="1600" dirty="0" err="1">
                <a:solidFill>
                  <a:schemeClr val="dk1"/>
                </a:solidFill>
                <a:latin typeface="Arial"/>
                <a:cs typeface="Arial"/>
              </a:rPr>
              <a:t>low</a:t>
            </a:r>
            <a:endParaRPr lang="de-DE" sz="1600" dirty="0">
              <a:solidFill>
                <a:schemeClr val="dk1"/>
              </a:solidFill>
              <a:latin typeface="Arial"/>
              <a:cs typeface="Arial"/>
            </a:endParaRPr>
          </a:p>
        </p:txBody>
      </p:sp>
      <p:sp>
        <p:nvSpPr>
          <p:cNvPr id="19" name="Google Shape;348;p30">
            <a:extLst>
              <a:ext uri="{FF2B5EF4-FFF2-40B4-BE49-F238E27FC236}">
                <a16:creationId xmlns:a16="http://schemas.microsoft.com/office/drawing/2014/main" id="{73586028-E40A-2EF0-C9CE-6C0DAFE4C787}"/>
              </a:ext>
            </a:extLst>
          </p:cNvPr>
          <p:cNvSpPr/>
          <p:nvPr/>
        </p:nvSpPr>
        <p:spPr>
          <a:xfrm>
            <a:off x="6881582" y="4150357"/>
            <a:ext cx="4543747" cy="1109258"/>
          </a:xfrm>
          <a:prstGeom prst="rect">
            <a:avLst/>
          </a:prstGeom>
          <a:solidFill>
            <a:srgbClr val="E1ECF0"/>
          </a:solidFill>
          <a:ln>
            <a:noFill/>
          </a:ln>
        </p:spPr>
        <p:txBody>
          <a:bodyPr spcFirstLastPara="1" wrap="square" lIns="91425" tIns="45700" rIns="91425" bIns="45700" anchor="ctr" anchorCtr="0">
            <a:noAutofit/>
          </a:bodyPr>
          <a:lstStyle/>
          <a:p>
            <a:pPr marL="285750" indent="-285750">
              <a:buClr>
                <a:schemeClr val="dk1"/>
              </a:buClr>
              <a:buSzPts val="1600"/>
              <a:buFont typeface="Arial"/>
              <a:buChar char="•"/>
            </a:pPr>
            <a:r>
              <a:rPr lang="de-DE" sz="1600" dirty="0">
                <a:solidFill>
                  <a:schemeClr val="dk1"/>
                </a:solidFill>
                <a:latin typeface="Arial"/>
                <a:cs typeface="Arial"/>
              </a:rPr>
              <a:t>Discount rate </a:t>
            </a:r>
            <a:r>
              <a:rPr lang="de-DE" sz="1600" dirty="0" err="1">
                <a:solidFill>
                  <a:schemeClr val="dk1"/>
                </a:solidFill>
                <a:latin typeface="Arial"/>
                <a:cs typeface="Arial"/>
              </a:rPr>
              <a:t>is</a:t>
            </a:r>
            <a:r>
              <a:rPr lang="de-DE" sz="1600" dirty="0">
                <a:solidFill>
                  <a:schemeClr val="dk1"/>
                </a:solidFill>
                <a:latin typeface="Arial"/>
                <a:cs typeface="Arial"/>
              </a:rPr>
              <a:t> positive </a:t>
            </a:r>
            <a:r>
              <a:rPr lang="de-DE" sz="1600" dirty="0" err="1">
                <a:solidFill>
                  <a:schemeClr val="dk1"/>
                </a:solidFill>
                <a:latin typeface="Arial"/>
                <a:cs typeface="Arial"/>
              </a:rPr>
              <a:t>related</a:t>
            </a:r>
            <a:r>
              <a:rPr lang="de-DE" sz="1600" dirty="0">
                <a:solidFill>
                  <a:schemeClr val="dk1"/>
                </a:solidFill>
                <a:latin typeface="Arial"/>
                <a:cs typeface="Arial"/>
              </a:rPr>
              <a:t> </a:t>
            </a:r>
            <a:r>
              <a:rPr lang="de-DE" sz="1600" dirty="0" err="1">
                <a:solidFill>
                  <a:schemeClr val="dk1"/>
                </a:solidFill>
                <a:latin typeface="Arial"/>
                <a:cs typeface="Arial"/>
              </a:rPr>
              <a:t>to</a:t>
            </a:r>
            <a:r>
              <a:rPr lang="de-DE" sz="1600" dirty="0">
                <a:solidFill>
                  <a:schemeClr val="dk1"/>
                </a:solidFill>
                <a:latin typeface="Arial"/>
                <a:cs typeface="Arial"/>
              </a:rPr>
              <a:t> </a:t>
            </a:r>
            <a:r>
              <a:rPr lang="de-DE" sz="1600" dirty="0" err="1">
                <a:solidFill>
                  <a:schemeClr val="dk1"/>
                </a:solidFill>
                <a:latin typeface="Arial"/>
                <a:cs typeface="Arial"/>
              </a:rPr>
              <a:t>coupons</a:t>
            </a:r>
            <a:r>
              <a:rPr lang="de-DE" sz="1600" dirty="0">
                <a:solidFill>
                  <a:schemeClr val="dk1"/>
                </a:solidFill>
                <a:latin typeface="Arial"/>
                <a:cs typeface="Arial"/>
              </a:rPr>
              <a:t> </a:t>
            </a:r>
            <a:r>
              <a:rPr lang="de-DE" sz="1600" dirty="0" err="1">
                <a:solidFill>
                  <a:schemeClr val="dk1"/>
                </a:solidFill>
                <a:latin typeface="Arial"/>
                <a:cs typeface="Arial"/>
              </a:rPr>
              <a:t>related</a:t>
            </a:r>
            <a:r>
              <a:rPr lang="de-DE" sz="1600" dirty="0">
                <a:solidFill>
                  <a:schemeClr val="dk1"/>
                </a:solidFill>
                <a:latin typeface="Arial"/>
                <a:cs typeface="Arial"/>
              </a:rPr>
              <a:t>, but </a:t>
            </a:r>
            <a:r>
              <a:rPr lang="de-DE" sz="1600" dirty="0" err="1">
                <a:solidFill>
                  <a:schemeClr val="dk1"/>
                </a:solidFill>
                <a:latin typeface="Arial"/>
                <a:cs typeface="Arial"/>
              </a:rPr>
              <a:t>low</a:t>
            </a:r>
            <a:r>
              <a:rPr lang="de-DE" sz="1600" dirty="0">
                <a:solidFill>
                  <a:schemeClr val="dk1"/>
                </a:solidFill>
                <a:latin typeface="Arial"/>
                <a:cs typeface="Arial"/>
              </a:rPr>
              <a:t> </a:t>
            </a:r>
            <a:r>
              <a:rPr lang="de-DE" sz="1600" dirty="0" err="1">
                <a:solidFill>
                  <a:schemeClr val="dk1"/>
                </a:solidFill>
                <a:latin typeface="Arial"/>
                <a:cs typeface="Arial"/>
              </a:rPr>
              <a:t>as</a:t>
            </a:r>
            <a:r>
              <a:rPr lang="de-DE" sz="1600" dirty="0">
                <a:solidFill>
                  <a:schemeClr val="dk1"/>
                </a:solidFill>
                <a:latin typeface="Arial"/>
                <a:cs typeface="Arial"/>
              </a:rPr>
              <a:t> </a:t>
            </a:r>
            <a:r>
              <a:rPr lang="de-DE" sz="1600" dirty="0" err="1">
                <a:solidFill>
                  <a:schemeClr val="dk1"/>
                </a:solidFill>
                <a:latin typeface="Arial"/>
                <a:cs typeface="Arial"/>
              </a:rPr>
              <a:t>well</a:t>
            </a:r>
            <a:endParaRPr lang="de-DE" sz="1600" dirty="0">
              <a:solidFill>
                <a:schemeClr val="dk1"/>
              </a:solidFill>
              <a:latin typeface="Arial"/>
              <a:cs typeface="Arial"/>
            </a:endParaRPr>
          </a:p>
        </p:txBody>
      </p:sp>
      <p:grpSp>
        <p:nvGrpSpPr>
          <p:cNvPr id="20" name="Google Shape;349;p30">
            <a:extLst>
              <a:ext uri="{FF2B5EF4-FFF2-40B4-BE49-F238E27FC236}">
                <a16:creationId xmlns:a16="http://schemas.microsoft.com/office/drawing/2014/main" id="{1D7D011D-74A5-123C-C859-B3463925447D}"/>
              </a:ext>
            </a:extLst>
          </p:cNvPr>
          <p:cNvGrpSpPr/>
          <p:nvPr/>
        </p:nvGrpSpPr>
        <p:grpSpPr>
          <a:xfrm>
            <a:off x="256957" y="3304207"/>
            <a:ext cx="1997596" cy="546804"/>
            <a:chOff x="150908" y="2166519"/>
            <a:chExt cx="1997596" cy="546804"/>
          </a:xfrm>
        </p:grpSpPr>
        <p:sp>
          <p:nvSpPr>
            <p:cNvPr id="21" name="Google Shape;350;p30">
              <a:extLst>
                <a:ext uri="{FF2B5EF4-FFF2-40B4-BE49-F238E27FC236}">
                  <a16:creationId xmlns:a16="http://schemas.microsoft.com/office/drawing/2014/main" id="{4FC2BE9D-4312-EF24-32C5-61CA10958486}"/>
                </a:ext>
              </a:extLst>
            </p:cNvPr>
            <p:cNvSpPr/>
            <p:nvPr/>
          </p:nvSpPr>
          <p:spPr>
            <a:xfrm>
              <a:off x="443304" y="2166519"/>
              <a:ext cx="1705200" cy="546804"/>
            </a:xfrm>
            <a:prstGeom prst="homePlate">
              <a:avLst>
                <a:gd name="adj" fmla="val 50000"/>
              </a:avLst>
            </a:prstGeom>
            <a:no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351;p30">
              <a:extLst>
                <a:ext uri="{FF2B5EF4-FFF2-40B4-BE49-F238E27FC236}">
                  <a16:creationId xmlns:a16="http://schemas.microsoft.com/office/drawing/2014/main" id="{C2BD0ED3-E862-1A3A-9669-F4CFBEFC7AA0}"/>
                </a:ext>
              </a:extLst>
            </p:cNvPr>
            <p:cNvSpPr/>
            <p:nvPr/>
          </p:nvSpPr>
          <p:spPr>
            <a:xfrm>
              <a:off x="150908" y="2166519"/>
              <a:ext cx="546803" cy="546803"/>
            </a:xfrm>
            <a:prstGeom prst="ellipse">
              <a:avLst/>
            </a:prstGeom>
            <a:solidFill>
              <a:schemeClr val="lt1"/>
            </a:solid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352;p30">
              <a:extLst>
                <a:ext uri="{FF2B5EF4-FFF2-40B4-BE49-F238E27FC236}">
                  <a16:creationId xmlns:a16="http://schemas.microsoft.com/office/drawing/2014/main" id="{73466281-264F-750D-693D-F0248EA3802C}"/>
                </a:ext>
              </a:extLst>
            </p:cNvPr>
            <p:cNvSpPr txBox="1"/>
            <p:nvPr/>
          </p:nvSpPr>
          <p:spPr>
            <a:xfrm>
              <a:off x="658452" y="2268439"/>
              <a:ext cx="1490052"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accent1"/>
                  </a:solidFill>
                  <a:latin typeface="Arial"/>
                  <a:ea typeface="Arial"/>
                  <a:cs typeface="Arial"/>
                  <a:sym typeface="Arial"/>
                </a:rPr>
                <a:t>Coefficient</a:t>
              </a:r>
            </a:p>
          </p:txBody>
        </p:sp>
      </p:grpSp>
      <p:grpSp>
        <p:nvGrpSpPr>
          <p:cNvPr id="25" name="Google Shape;354;p30">
            <a:extLst>
              <a:ext uri="{FF2B5EF4-FFF2-40B4-BE49-F238E27FC236}">
                <a16:creationId xmlns:a16="http://schemas.microsoft.com/office/drawing/2014/main" id="{CD0EFB2D-E0AA-FD26-BCF8-CFD3D44EE018}"/>
              </a:ext>
            </a:extLst>
          </p:cNvPr>
          <p:cNvGrpSpPr/>
          <p:nvPr/>
        </p:nvGrpSpPr>
        <p:grpSpPr>
          <a:xfrm>
            <a:off x="256957" y="4394364"/>
            <a:ext cx="2036825" cy="546804"/>
            <a:chOff x="235205" y="3674466"/>
            <a:chExt cx="2036825" cy="546804"/>
          </a:xfrm>
        </p:grpSpPr>
        <p:sp>
          <p:nvSpPr>
            <p:cNvPr id="26" name="Google Shape;355;p30">
              <a:extLst>
                <a:ext uri="{FF2B5EF4-FFF2-40B4-BE49-F238E27FC236}">
                  <a16:creationId xmlns:a16="http://schemas.microsoft.com/office/drawing/2014/main" id="{AE1B1157-D830-CFA4-9EB5-9EA1C3A8DBAF}"/>
                </a:ext>
              </a:extLst>
            </p:cNvPr>
            <p:cNvSpPr/>
            <p:nvPr/>
          </p:nvSpPr>
          <p:spPr>
            <a:xfrm>
              <a:off x="527601" y="3674466"/>
              <a:ext cx="1678891" cy="546804"/>
            </a:xfrm>
            <a:prstGeom prst="homePlate">
              <a:avLst>
                <a:gd name="adj" fmla="val 50000"/>
              </a:avLst>
            </a:prstGeom>
            <a:no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Google Shape;356;p30">
              <a:extLst>
                <a:ext uri="{FF2B5EF4-FFF2-40B4-BE49-F238E27FC236}">
                  <a16:creationId xmlns:a16="http://schemas.microsoft.com/office/drawing/2014/main" id="{0646FA8C-1C97-A309-0B33-DEC50D989706}"/>
                </a:ext>
              </a:extLst>
            </p:cNvPr>
            <p:cNvSpPr/>
            <p:nvPr/>
          </p:nvSpPr>
          <p:spPr>
            <a:xfrm>
              <a:off x="235205" y="3674466"/>
              <a:ext cx="546803" cy="546803"/>
            </a:xfrm>
            <a:prstGeom prst="ellipse">
              <a:avLst/>
            </a:prstGeom>
            <a:solidFill>
              <a:schemeClr val="lt1"/>
            </a:solidFill>
            <a:ln w="19050" cap="flat" cmpd="sng">
              <a:solidFill>
                <a:srgbClr val="6FA3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357;p30">
              <a:extLst>
                <a:ext uri="{FF2B5EF4-FFF2-40B4-BE49-F238E27FC236}">
                  <a16:creationId xmlns:a16="http://schemas.microsoft.com/office/drawing/2014/main" id="{EB73A9F4-A908-81BB-5B1F-CF16A3F434E2}"/>
                </a:ext>
              </a:extLst>
            </p:cNvPr>
            <p:cNvSpPr txBox="1"/>
            <p:nvPr/>
          </p:nvSpPr>
          <p:spPr>
            <a:xfrm>
              <a:off x="802763" y="3776386"/>
              <a:ext cx="1469267"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accent1"/>
                  </a:solidFill>
                  <a:latin typeface="Arial"/>
                  <a:ea typeface="Arial"/>
                  <a:cs typeface="Arial"/>
                  <a:sym typeface="Arial"/>
                </a:rPr>
                <a:t>Insights</a:t>
              </a:r>
              <a:endParaRPr sz="1600" b="1" dirty="0">
                <a:solidFill>
                  <a:schemeClr val="accent1"/>
                </a:solidFill>
                <a:latin typeface="Arial"/>
                <a:ea typeface="Arial"/>
                <a:cs typeface="Arial"/>
                <a:sym typeface="Arial"/>
              </a:endParaRPr>
            </a:p>
          </p:txBody>
        </p:sp>
      </p:grpSp>
      <p:sp>
        <p:nvSpPr>
          <p:cNvPr id="34" name="Title 4">
            <a:extLst>
              <a:ext uri="{FF2B5EF4-FFF2-40B4-BE49-F238E27FC236}">
                <a16:creationId xmlns:a16="http://schemas.microsoft.com/office/drawing/2014/main" id="{51111C99-F340-A48B-B9C9-34FF3D22886E}"/>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IN" dirty="0">
                <a:solidFill>
                  <a:srgbClr val="004E89"/>
                </a:solidFill>
                <a:latin typeface="Arial"/>
              </a:rPr>
              <a:t>Factors Analysis For Coupons Consume</a:t>
            </a:r>
            <a:endParaRPr kumimoji="0" lang="en-IN" sz="3200" b="1" i="0" u="none" strike="noStrike" kern="1200" cap="none" spc="0" normalizeH="0" baseline="0" noProof="0" dirty="0">
              <a:ln>
                <a:noFill/>
              </a:ln>
              <a:solidFill>
                <a:srgbClr val="004E89"/>
              </a:solidFill>
              <a:effectLst/>
              <a:uLnTx/>
              <a:uFillTx/>
              <a:latin typeface="Arial"/>
              <a:ea typeface="+mj-ea"/>
              <a:cs typeface="+mj-cs"/>
            </a:endParaRPr>
          </a:p>
        </p:txBody>
      </p:sp>
      <p:sp>
        <p:nvSpPr>
          <p:cNvPr id="4" name="Textfeld 3">
            <a:extLst>
              <a:ext uri="{FF2B5EF4-FFF2-40B4-BE49-F238E27FC236}">
                <a16:creationId xmlns:a16="http://schemas.microsoft.com/office/drawing/2014/main" id="{6E511E95-0555-466D-D88C-46FAA962C74A}"/>
              </a:ext>
            </a:extLst>
          </p:cNvPr>
          <p:cNvSpPr txBox="1"/>
          <p:nvPr/>
        </p:nvSpPr>
        <p:spPr>
          <a:xfrm>
            <a:off x="2328697" y="5616356"/>
            <a:ext cx="9105769" cy="707886"/>
          </a:xfrm>
          <a:prstGeom prst="rect">
            <a:avLst/>
          </a:prstGeom>
          <a:noFill/>
          <a:ln w="38100">
            <a:solidFill>
              <a:schemeClr val="accent1"/>
            </a:solidFill>
          </a:ln>
        </p:spPr>
        <p:txBody>
          <a:bodyPr wrap="square" rtlCol="0">
            <a:spAutoFit/>
          </a:bodyPr>
          <a:lstStyle/>
          <a:p>
            <a:pPr marL="285750" indent="-285750">
              <a:buClr>
                <a:schemeClr val="dk1"/>
              </a:buClr>
              <a:buSzPts val="1600"/>
              <a:buFont typeface="Arial"/>
              <a:buChar char="•"/>
            </a:pPr>
            <a:r>
              <a:rPr lang="de-DE" sz="2000" dirty="0">
                <a:solidFill>
                  <a:schemeClr val="dk1"/>
                </a:solidFill>
                <a:latin typeface="Arial"/>
                <a:cs typeface="Arial"/>
              </a:rPr>
              <a:t>The </a:t>
            </a:r>
            <a:r>
              <a:rPr lang="de-DE" sz="2000" dirty="0" err="1">
                <a:solidFill>
                  <a:schemeClr val="dk1"/>
                </a:solidFill>
                <a:latin typeface="Arial"/>
                <a:cs typeface="Arial"/>
              </a:rPr>
              <a:t>popularity</a:t>
            </a:r>
            <a:r>
              <a:rPr lang="de-DE" sz="2000" dirty="0">
                <a:solidFill>
                  <a:schemeClr val="dk1"/>
                </a:solidFill>
                <a:latin typeface="Arial"/>
                <a:cs typeface="Arial"/>
              </a:rPr>
              <a:t> </a:t>
            </a:r>
            <a:r>
              <a:rPr lang="de-DE" sz="2000" dirty="0" err="1">
                <a:solidFill>
                  <a:schemeClr val="dk1"/>
                </a:solidFill>
                <a:latin typeface="Arial"/>
                <a:cs typeface="Arial"/>
              </a:rPr>
              <a:t>of</a:t>
            </a:r>
            <a:r>
              <a:rPr lang="de-DE" sz="2000" dirty="0">
                <a:solidFill>
                  <a:schemeClr val="dk1"/>
                </a:solidFill>
                <a:latin typeface="Arial"/>
                <a:cs typeface="Arial"/>
              </a:rPr>
              <a:t> </a:t>
            </a:r>
            <a:r>
              <a:rPr lang="de-DE" sz="2000" dirty="0" err="1">
                <a:solidFill>
                  <a:schemeClr val="dk1"/>
                </a:solidFill>
                <a:latin typeface="Arial"/>
                <a:cs typeface="Arial"/>
              </a:rPr>
              <a:t>these</a:t>
            </a:r>
            <a:r>
              <a:rPr lang="de-DE" sz="2000" dirty="0">
                <a:solidFill>
                  <a:schemeClr val="dk1"/>
                </a:solidFill>
                <a:latin typeface="Arial"/>
                <a:cs typeface="Arial"/>
              </a:rPr>
              <a:t> </a:t>
            </a:r>
            <a:r>
              <a:rPr lang="de-DE" sz="2000" dirty="0" err="1">
                <a:solidFill>
                  <a:schemeClr val="dk1"/>
                </a:solidFill>
                <a:latin typeface="Arial"/>
                <a:cs typeface="Arial"/>
              </a:rPr>
              <a:t>stores</a:t>
            </a:r>
            <a:r>
              <a:rPr lang="de-DE" sz="2000" dirty="0">
                <a:solidFill>
                  <a:schemeClr val="dk1"/>
                </a:solidFill>
                <a:latin typeface="Arial"/>
                <a:cs typeface="Arial"/>
              </a:rPr>
              <a:t> </a:t>
            </a:r>
            <a:r>
              <a:rPr lang="de-DE" sz="2000" dirty="0" err="1">
                <a:solidFill>
                  <a:schemeClr val="dk1"/>
                </a:solidFill>
                <a:latin typeface="Arial"/>
                <a:cs typeface="Arial"/>
              </a:rPr>
              <a:t>should</a:t>
            </a:r>
            <a:r>
              <a:rPr lang="de-DE" sz="2000" dirty="0">
                <a:solidFill>
                  <a:schemeClr val="dk1"/>
                </a:solidFill>
                <a:latin typeface="Arial"/>
                <a:cs typeface="Arial"/>
              </a:rPr>
              <a:t> </a:t>
            </a:r>
            <a:r>
              <a:rPr lang="de-DE" sz="2000" dirty="0" err="1">
                <a:solidFill>
                  <a:schemeClr val="dk1"/>
                </a:solidFill>
                <a:latin typeface="Arial"/>
                <a:cs typeface="Arial"/>
              </a:rPr>
              <a:t>be</a:t>
            </a:r>
            <a:r>
              <a:rPr lang="de-DE" sz="2000" dirty="0">
                <a:solidFill>
                  <a:schemeClr val="dk1"/>
                </a:solidFill>
                <a:latin typeface="Arial"/>
                <a:cs typeface="Arial"/>
              </a:rPr>
              <a:t> due </a:t>
            </a:r>
            <a:r>
              <a:rPr lang="de-DE" sz="2000" dirty="0" err="1">
                <a:solidFill>
                  <a:schemeClr val="dk1"/>
                </a:solidFill>
                <a:latin typeface="Arial"/>
                <a:cs typeface="Arial"/>
              </a:rPr>
              <a:t>to</a:t>
            </a:r>
            <a:r>
              <a:rPr lang="de-DE" sz="2000" dirty="0">
                <a:solidFill>
                  <a:schemeClr val="dk1"/>
                </a:solidFill>
                <a:latin typeface="Arial"/>
                <a:cs typeface="Arial"/>
              </a:rPr>
              <a:t> </a:t>
            </a:r>
            <a:r>
              <a:rPr lang="de-DE" sz="2000" dirty="0" err="1">
                <a:solidFill>
                  <a:schemeClr val="dk1"/>
                </a:solidFill>
                <a:latin typeface="Arial"/>
                <a:cs typeface="Arial"/>
              </a:rPr>
              <a:t>their</a:t>
            </a:r>
            <a:r>
              <a:rPr lang="de-DE" sz="2000" dirty="0">
                <a:solidFill>
                  <a:schemeClr val="dk1"/>
                </a:solidFill>
                <a:latin typeface="Arial"/>
                <a:cs typeface="Arial"/>
              </a:rPr>
              <a:t> high </a:t>
            </a:r>
            <a:r>
              <a:rPr lang="de-DE" sz="2000" dirty="0" err="1">
                <a:solidFill>
                  <a:schemeClr val="dk1"/>
                </a:solidFill>
                <a:latin typeface="Arial"/>
                <a:cs typeface="Arial"/>
              </a:rPr>
              <a:t>quality</a:t>
            </a:r>
            <a:r>
              <a:rPr lang="de-DE" sz="2000" dirty="0">
                <a:solidFill>
                  <a:schemeClr val="dk1"/>
                </a:solidFill>
                <a:latin typeface="Arial"/>
                <a:cs typeface="Arial"/>
              </a:rPr>
              <a:t> and </a:t>
            </a:r>
            <a:r>
              <a:rPr lang="de-DE" sz="2000" dirty="0" err="1">
                <a:solidFill>
                  <a:schemeClr val="dk1"/>
                </a:solidFill>
                <a:latin typeface="Arial"/>
                <a:cs typeface="Arial"/>
              </a:rPr>
              <a:t>low</a:t>
            </a:r>
            <a:r>
              <a:rPr lang="de-DE" sz="2000" dirty="0">
                <a:solidFill>
                  <a:schemeClr val="dk1"/>
                </a:solidFill>
                <a:latin typeface="Arial"/>
                <a:cs typeface="Arial"/>
              </a:rPr>
              <a:t> </a:t>
            </a:r>
            <a:r>
              <a:rPr lang="de-DE" sz="2000" dirty="0" err="1">
                <a:solidFill>
                  <a:schemeClr val="dk1"/>
                </a:solidFill>
                <a:latin typeface="Arial"/>
                <a:cs typeface="Arial"/>
              </a:rPr>
              <a:t>prices</a:t>
            </a:r>
            <a:r>
              <a:rPr lang="de-DE" sz="2000" dirty="0">
                <a:solidFill>
                  <a:schemeClr val="dk1"/>
                </a:solidFill>
                <a:latin typeface="Arial"/>
                <a:cs typeface="Arial"/>
              </a:rPr>
              <a:t>, and </a:t>
            </a:r>
            <a:r>
              <a:rPr lang="de-DE" sz="2000" dirty="0" err="1">
                <a:solidFill>
                  <a:schemeClr val="dk1"/>
                </a:solidFill>
                <a:latin typeface="Arial"/>
                <a:cs typeface="Arial"/>
              </a:rPr>
              <a:t>has</a:t>
            </a:r>
            <a:r>
              <a:rPr lang="de-DE" sz="2000" dirty="0">
                <a:solidFill>
                  <a:schemeClr val="dk1"/>
                </a:solidFill>
                <a:latin typeface="Arial"/>
                <a:cs typeface="Arial"/>
              </a:rPr>
              <a:t> </a:t>
            </a:r>
            <a:r>
              <a:rPr lang="de-DE" sz="2000" dirty="0" err="1">
                <a:solidFill>
                  <a:schemeClr val="dk1"/>
                </a:solidFill>
                <a:latin typeface="Arial"/>
                <a:cs typeface="Arial"/>
              </a:rPr>
              <a:t>little</a:t>
            </a:r>
            <a:r>
              <a:rPr lang="de-DE" sz="2000" dirty="0">
                <a:solidFill>
                  <a:schemeClr val="dk1"/>
                </a:solidFill>
                <a:latin typeface="Arial"/>
                <a:cs typeface="Arial"/>
              </a:rPr>
              <a:t> </a:t>
            </a:r>
            <a:r>
              <a:rPr lang="de-DE" sz="2000" dirty="0" err="1">
                <a:solidFill>
                  <a:schemeClr val="dk1"/>
                </a:solidFill>
                <a:latin typeface="Arial"/>
                <a:cs typeface="Arial"/>
              </a:rPr>
              <a:t>to</a:t>
            </a:r>
            <a:r>
              <a:rPr lang="de-DE" sz="2000" dirty="0">
                <a:solidFill>
                  <a:schemeClr val="dk1"/>
                </a:solidFill>
                <a:latin typeface="Arial"/>
                <a:cs typeface="Arial"/>
              </a:rPr>
              <a:t> do </a:t>
            </a:r>
            <a:r>
              <a:rPr lang="de-DE" sz="2000" dirty="0" err="1">
                <a:solidFill>
                  <a:schemeClr val="dk1"/>
                </a:solidFill>
                <a:latin typeface="Arial"/>
                <a:cs typeface="Arial"/>
              </a:rPr>
              <a:t>with</a:t>
            </a:r>
            <a:r>
              <a:rPr lang="de-DE" sz="2000" dirty="0">
                <a:solidFill>
                  <a:schemeClr val="dk1"/>
                </a:solidFill>
                <a:latin typeface="Arial"/>
                <a:cs typeface="Arial"/>
              </a:rPr>
              <a:t> </a:t>
            </a:r>
            <a:r>
              <a:rPr lang="de-DE" sz="2000" dirty="0" err="1">
                <a:solidFill>
                  <a:schemeClr val="dk1"/>
                </a:solidFill>
                <a:latin typeface="Arial"/>
                <a:cs typeface="Arial"/>
              </a:rPr>
              <a:t>distance</a:t>
            </a:r>
            <a:r>
              <a:rPr lang="de-DE" sz="2000" dirty="0">
                <a:solidFill>
                  <a:schemeClr val="dk1"/>
                </a:solidFill>
                <a:latin typeface="Arial"/>
                <a:cs typeface="Arial"/>
              </a:rPr>
              <a:t> and </a:t>
            </a:r>
            <a:r>
              <a:rPr lang="de-DE" sz="2000" dirty="0" err="1">
                <a:solidFill>
                  <a:schemeClr val="dk1"/>
                </a:solidFill>
                <a:latin typeface="Arial"/>
                <a:cs typeface="Arial"/>
              </a:rPr>
              <a:t>discounts</a:t>
            </a:r>
            <a:r>
              <a:rPr lang="de-DE" sz="2000" dirty="0">
                <a:solidFill>
                  <a:schemeClr val="dk1"/>
                </a:solidFill>
                <a:latin typeface="Arial"/>
                <a:cs typeface="Arial"/>
              </a:rPr>
              <a:t>.</a:t>
            </a:r>
          </a:p>
        </p:txBody>
      </p:sp>
      <p:pic>
        <p:nvPicPr>
          <p:cNvPr id="11" name="Graphic 10" descr="Transfer">
            <a:extLst>
              <a:ext uri="{FF2B5EF4-FFF2-40B4-BE49-F238E27FC236}">
                <a16:creationId xmlns:a16="http://schemas.microsoft.com/office/drawing/2014/main" id="{F1FE08D2-F00C-F1F4-8491-3D2BF924A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353" y="2143979"/>
            <a:ext cx="432000" cy="432000"/>
          </a:xfrm>
          <a:prstGeom prst="rect">
            <a:avLst/>
          </a:prstGeom>
        </p:spPr>
      </p:pic>
      <p:pic>
        <p:nvPicPr>
          <p:cNvPr id="17" name="Graphic 16" descr="Statistics">
            <a:extLst>
              <a:ext uri="{FF2B5EF4-FFF2-40B4-BE49-F238E27FC236}">
                <a16:creationId xmlns:a16="http://schemas.microsoft.com/office/drawing/2014/main" id="{3D8BD2EA-B27E-51D7-1C7B-ECDBC62FBD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1589" y="3359404"/>
            <a:ext cx="432000" cy="432000"/>
          </a:xfrm>
          <a:prstGeom prst="rect">
            <a:avLst/>
          </a:prstGeom>
        </p:spPr>
      </p:pic>
      <p:pic>
        <p:nvPicPr>
          <p:cNvPr id="30" name="Graphic 29" descr="Research">
            <a:extLst>
              <a:ext uri="{FF2B5EF4-FFF2-40B4-BE49-F238E27FC236}">
                <a16:creationId xmlns:a16="http://schemas.microsoft.com/office/drawing/2014/main" id="{488DCBA3-DADC-DC69-BA3E-A0EF94C793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0111" y="4480742"/>
            <a:ext cx="432000" cy="432000"/>
          </a:xfrm>
          <a:prstGeom prst="rect">
            <a:avLst/>
          </a:prstGeom>
        </p:spPr>
      </p:pic>
    </p:spTree>
    <p:extLst>
      <p:ext uri="{BB962C8B-B14F-4D97-AF65-F5344CB8AC3E}">
        <p14:creationId xmlns:p14="http://schemas.microsoft.com/office/powerpoint/2010/main" val="26852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8" grpId="0" animBg="1"/>
      <p:bldP spid="19"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647;p196">
            <a:extLst>
              <a:ext uri="{FF2B5EF4-FFF2-40B4-BE49-F238E27FC236}">
                <a16:creationId xmlns:a16="http://schemas.microsoft.com/office/drawing/2014/main" id="{6F5C0E79-FFDD-D926-E0CC-1ED9E266EBA9}"/>
              </a:ext>
            </a:extLst>
          </p:cNvPr>
          <p:cNvSpPr/>
          <p:nvPr/>
        </p:nvSpPr>
        <p:spPr>
          <a:xfrm>
            <a:off x="698533" y="143999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1</a:t>
            </a:r>
            <a:endParaRPr sz="2400">
              <a:latin typeface="Lato"/>
              <a:ea typeface="Lato"/>
              <a:cs typeface="Lato"/>
              <a:sym typeface="Lato"/>
            </a:endParaRPr>
          </a:p>
        </p:txBody>
      </p:sp>
      <p:sp>
        <p:nvSpPr>
          <p:cNvPr id="53" name="Google Shape;1648;p196">
            <a:extLst>
              <a:ext uri="{FF2B5EF4-FFF2-40B4-BE49-F238E27FC236}">
                <a16:creationId xmlns:a16="http://schemas.microsoft.com/office/drawing/2014/main" id="{D72C8E8B-5FF2-FC7C-A047-B0C5D513E9C7}"/>
              </a:ext>
            </a:extLst>
          </p:cNvPr>
          <p:cNvSpPr/>
          <p:nvPr/>
        </p:nvSpPr>
        <p:spPr>
          <a:xfrm>
            <a:off x="1564189" y="143999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pPr>
              <a:lnSpc>
                <a:spcPct val="115000"/>
              </a:lnSpc>
            </a:pPr>
            <a:r>
              <a:rPr lang="en" sz="2400" dirty="0">
                <a:solidFill>
                  <a:srgbClr val="0C2F64"/>
                </a:solidFill>
                <a:latin typeface="Lato"/>
                <a:ea typeface="Lato"/>
                <a:cs typeface="Lato"/>
                <a:sym typeface="Lato"/>
              </a:rPr>
              <a:t>Consume Distribution</a:t>
            </a:r>
            <a:endParaRPr sz="2267" dirty="0">
              <a:solidFill>
                <a:srgbClr val="0C2F64"/>
              </a:solidFill>
              <a:latin typeface="Lato"/>
              <a:ea typeface="Lato"/>
              <a:cs typeface="Lato"/>
              <a:sym typeface="Lato"/>
            </a:endParaRPr>
          </a:p>
        </p:txBody>
      </p:sp>
      <p:sp>
        <p:nvSpPr>
          <p:cNvPr id="54" name="Google Shape;1649;p196">
            <a:extLst>
              <a:ext uri="{FF2B5EF4-FFF2-40B4-BE49-F238E27FC236}">
                <a16:creationId xmlns:a16="http://schemas.microsoft.com/office/drawing/2014/main" id="{980EF671-4AEC-D15C-3881-2CFDE7BCF085}"/>
              </a:ext>
            </a:extLst>
          </p:cNvPr>
          <p:cNvSpPr/>
          <p:nvPr/>
        </p:nvSpPr>
        <p:spPr>
          <a:xfrm>
            <a:off x="698533" y="2310596"/>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2</a:t>
            </a:r>
            <a:endParaRPr sz="2400">
              <a:latin typeface="Lato"/>
              <a:ea typeface="Lato"/>
              <a:cs typeface="Lato"/>
              <a:sym typeface="Lato"/>
            </a:endParaRPr>
          </a:p>
        </p:txBody>
      </p:sp>
      <p:sp>
        <p:nvSpPr>
          <p:cNvPr id="55" name="Google Shape;1650;p196">
            <a:extLst>
              <a:ext uri="{FF2B5EF4-FFF2-40B4-BE49-F238E27FC236}">
                <a16:creationId xmlns:a16="http://schemas.microsoft.com/office/drawing/2014/main" id="{6090C350-447B-D8B1-4B9F-6637777B0F14}"/>
              </a:ext>
            </a:extLst>
          </p:cNvPr>
          <p:cNvSpPr/>
          <p:nvPr/>
        </p:nvSpPr>
        <p:spPr>
          <a:xfrm>
            <a:off x="1564189" y="2310596"/>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Factors Analysis</a:t>
            </a:r>
          </a:p>
        </p:txBody>
      </p:sp>
      <p:sp>
        <p:nvSpPr>
          <p:cNvPr id="56" name="Google Shape;1651;p196">
            <a:extLst>
              <a:ext uri="{FF2B5EF4-FFF2-40B4-BE49-F238E27FC236}">
                <a16:creationId xmlns:a16="http://schemas.microsoft.com/office/drawing/2014/main" id="{EF0A252E-FBBD-D9CC-A215-87F119050017}"/>
              </a:ext>
            </a:extLst>
          </p:cNvPr>
          <p:cNvSpPr/>
          <p:nvPr/>
        </p:nvSpPr>
        <p:spPr>
          <a:xfrm>
            <a:off x="698533" y="3181193"/>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3</a:t>
            </a:r>
            <a:endParaRPr sz="2400">
              <a:latin typeface="Lato"/>
              <a:ea typeface="Lato"/>
              <a:cs typeface="Lato"/>
              <a:sym typeface="Lato"/>
            </a:endParaRPr>
          </a:p>
        </p:txBody>
      </p:sp>
      <p:sp>
        <p:nvSpPr>
          <p:cNvPr id="57" name="Google Shape;1652;p196">
            <a:extLst>
              <a:ext uri="{FF2B5EF4-FFF2-40B4-BE49-F238E27FC236}">
                <a16:creationId xmlns:a16="http://schemas.microsoft.com/office/drawing/2014/main" id="{4AB6DC66-CBB6-D33C-7708-3A3A74C214C0}"/>
              </a:ext>
            </a:extLst>
          </p:cNvPr>
          <p:cNvSpPr/>
          <p:nvPr/>
        </p:nvSpPr>
        <p:spPr>
          <a:xfrm>
            <a:off x="1564189" y="3181193"/>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Yearly</a:t>
            </a:r>
            <a:r>
              <a:rPr lang="zh-CN" altLang="en-US" sz="2400" dirty="0">
                <a:solidFill>
                  <a:srgbClr val="073A75"/>
                </a:solidFill>
                <a:latin typeface="Lato"/>
                <a:ea typeface="Lato"/>
                <a:cs typeface="Lato"/>
                <a:sym typeface="Lato"/>
              </a:rPr>
              <a:t> </a:t>
            </a:r>
            <a:r>
              <a:rPr lang="en-US" altLang="zh-CN" sz="2400" dirty="0">
                <a:solidFill>
                  <a:srgbClr val="073A75"/>
                </a:solidFill>
                <a:latin typeface="Lato"/>
                <a:ea typeface="Lato"/>
                <a:cs typeface="Lato"/>
                <a:sym typeface="Lato"/>
              </a:rPr>
              <a:t>Overview (Q1, Q2)</a:t>
            </a:r>
            <a:endParaRPr lang="en-GB" sz="2400" dirty="0">
              <a:solidFill>
                <a:srgbClr val="073A75"/>
              </a:solidFill>
              <a:latin typeface="Lato"/>
              <a:ea typeface="Lato"/>
              <a:cs typeface="Lato"/>
              <a:sym typeface="Lato"/>
            </a:endParaRPr>
          </a:p>
        </p:txBody>
      </p:sp>
      <p:sp>
        <p:nvSpPr>
          <p:cNvPr id="58" name="Google Shape;1653;p196">
            <a:extLst>
              <a:ext uri="{FF2B5EF4-FFF2-40B4-BE49-F238E27FC236}">
                <a16:creationId xmlns:a16="http://schemas.microsoft.com/office/drawing/2014/main" id="{DD0EA0E8-E8CA-9F5C-563A-599B23B2257C}"/>
              </a:ext>
            </a:extLst>
          </p:cNvPr>
          <p:cNvSpPr/>
          <p:nvPr/>
        </p:nvSpPr>
        <p:spPr>
          <a:xfrm>
            <a:off x="698533" y="40517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4</a:t>
            </a:r>
            <a:endParaRPr sz="2400">
              <a:latin typeface="Lato"/>
              <a:ea typeface="Lato"/>
              <a:cs typeface="Lato"/>
              <a:sym typeface="Lato"/>
            </a:endParaRPr>
          </a:p>
        </p:txBody>
      </p:sp>
      <p:sp>
        <p:nvSpPr>
          <p:cNvPr id="59" name="Google Shape;1654;p196">
            <a:extLst>
              <a:ext uri="{FF2B5EF4-FFF2-40B4-BE49-F238E27FC236}">
                <a16:creationId xmlns:a16="http://schemas.microsoft.com/office/drawing/2014/main" id="{A9900AE6-0A36-D05F-9789-C2686613238A}"/>
              </a:ext>
            </a:extLst>
          </p:cNvPr>
          <p:cNvSpPr/>
          <p:nvPr/>
        </p:nvSpPr>
        <p:spPr>
          <a:xfrm>
            <a:off x="1564189" y="40517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Conclusion</a:t>
            </a:r>
          </a:p>
        </p:txBody>
      </p:sp>
      <p:sp>
        <p:nvSpPr>
          <p:cNvPr id="60" name="Google Shape;1655;p196">
            <a:extLst>
              <a:ext uri="{FF2B5EF4-FFF2-40B4-BE49-F238E27FC236}">
                <a16:creationId xmlns:a16="http://schemas.microsoft.com/office/drawing/2014/main" id="{D4278285-6AFC-4C43-8B31-0B72EB3E08C2}"/>
              </a:ext>
            </a:extLst>
          </p:cNvPr>
          <p:cNvSpPr/>
          <p:nvPr/>
        </p:nvSpPr>
        <p:spPr>
          <a:xfrm>
            <a:off x="698533" y="4922389"/>
            <a:ext cx="753200" cy="682400"/>
          </a:xfrm>
          <a:prstGeom prst="rect">
            <a:avLst/>
          </a:prstGeom>
          <a:solidFill>
            <a:srgbClr val="073A75"/>
          </a:solidFill>
          <a:ln w="9525" cap="flat" cmpd="sng">
            <a:solidFill>
              <a:srgbClr val="073A75"/>
            </a:solidFill>
            <a:prstDash val="solid"/>
            <a:round/>
            <a:headEnd type="none" w="sm" len="sm"/>
            <a:tailEnd type="none" w="sm" len="sm"/>
          </a:ln>
        </p:spPr>
        <p:txBody>
          <a:bodyPr spcFirstLastPara="1" wrap="square" lIns="121900" tIns="60933" rIns="121900" bIns="60933" anchor="ctr" anchorCtr="0">
            <a:noAutofit/>
          </a:bodyPr>
          <a:lstStyle/>
          <a:p>
            <a:pPr algn="ctr"/>
            <a:r>
              <a:rPr lang="en" sz="2400">
                <a:solidFill>
                  <a:srgbClr val="FFFFFF"/>
                </a:solidFill>
                <a:latin typeface="Lato"/>
                <a:ea typeface="Lato"/>
                <a:cs typeface="Lato"/>
                <a:sym typeface="Lato"/>
              </a:rPr>
              <a:t>5</a:t>
            </a:r>
            <a:endParaRPr sz="2400">
              <a:latin typeface="Lato"/>
              <a:ea typeface="Lato"/>
              <a:cs typeface="Lato"/>
              <a:sym typeface="Lato"/>
            </a:endParaRPr>
          </a:p>
        </p:txBody>
      </p:sp>
      <p:sp>
        <p:nvSpPr>
          <p:cNvPr id="61" name="Google Shape;1656;p196">
            <a:extLst>
              <a:ext uri="{FF2B5EF4-FFF2-40B4-BE49-F238E27FC236}">
                <a16:creationId xmlns:a16="http://schemas.microsoft.com/office/drawing/2014/main" id="{4C87862D-AF64-1788-1266-8EF07CE09F11}"/>
              </a:ext>
            </a:extLst>
          </p:cNvPr>
          <p:cNvSpPr/>
          <p:nvPr/>
        </p:nvSpPr>
        <p:spPr>
          <a:xfrm>
            <a:off x="1564189" y="4922389"/>
            <a:ext cx="10174400" cy="682400"/>
          </a:xfrm>
          <a:prstGeom prst="rect">
            <a:avLst/>
          </a:prstGeom>
          <a:solidFill>
            <a:srgbClr val="F2F2F2"/>
          </a:solidFill>
          <a:ln w="9525" cap="flat" cmpd="sng">
            <a:solidFill>
              <a:srgbClr val="FFFFFF"/>
            </a:solidFill>
            <a:prstDash val="solid"/>
            <a:round/>
            <a:headEnd type="none" w="sm" len="sm"/>
            <a:tailEnd type="none" w="sm" len="sm"/>
          </a:ln>
        </p:spPr>
        <p:txBody>
          <a:bodyPr spcFirstLastPara="1" wrap="square" lIns="121900" tIns="60933" rIns="121900" bIns="60933" anchor="ctr" anchorCtr="0">
            <a:noAutofit/>
          </a:bodyPr>
          <a:lstStyle/>
          <a:p>
            <a:r>
              <a:rPr lang="en-GB" sz="2400" dirty="0">
                <a:solidFill>
                  <a:srgbClr val="073A75"/>
                </a:solidFill>
                <a:latin typeface="Lato"/>
                <a:ea typeface="Lato"/>
                <a:cs typeface="Lato"/>
                <a:sym typeface="Lato"/>
              </a:rPr>
              <a:t>Suggestion</a:t>
            </a:r>
          </a:p>
        </p:txBody>
      </p:sp>
      <p:sp>
        <p:nvSpPr>
          <p:cNvPr id="63" name="Title 4">
            <a:extLst>
              <a:ext uri="{FF2B5EF4-FFF2-40B4-BE49-F238E27FC236}">
                <a16:creationId xmlns:a16="http://schemas.microsoft.com/office/drawing/2014/main" id="{7C520957-4590-18B4-FA05-17558950DE74}"/>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Agenda</a:t>
            </a:r>
          </a:p>
        </p:txBody>
      </p:sp>
      <p:sp>
        <p:nvSpPr>
          <p:cNvPr id="4" name="Google Shape;1672;p197">
            <a:extLst>
              <a:ext uri="{FF2B5EF4-FFF2-40B4-BE49-F238E27FC236}">
                <a16:creationId xmlns:a16="http://schemas.microsoft.com/office/drawing/2014/main" id="{FB29DD24-CC03-D880-8BEB-95501EEF82A2}"/>
              </a:ext>
            </a:extLst>
          </p:cNvPr>
          <p:cNvSpPr/>
          <p:nvPr/>
        </p:nvSpPr>
        <p:spPr>
          <a:xfrm>
            <a:off x="558800" y="1392950"/>
            <a:ext cx="11202800" cy="1625439"/>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
        <p:nvSpPr>
          <p:cNvPr id="5" name="Google Shape;1672;p197">
            <a:extLst>
              <a:ext uri="{FF2B5EF4-FFF2-40B4-BE49-F238E27FC236}">
                <a16:creationId xmlns:a16="http://schemas.microsoft.com/office/drawing/2014/main" id="{3C642CA7-B284-18A7-2B79-F38556F31E75}"/>
              </a:ext>
            </a:extLst>
          </p:cNvPr>
          <p:cNvSpPr/>
          <p:nvPr/>
        </p:nvSpPr>
        <p:spPr>
          <a:xfrm>
            <a:off x="558800" y="4026397"/>
            <a:ext cx="11202800" cy="2299212"/>
          </a:xfrm>
          <a:prstGeom prst="rect">
            <a:avLst/>
          </a:prstGeom>
          <a:solidFill>
            <a:schemeClr val="lt1">
              <a:alpha val="88630"/>
            </a:schemeClr>
          </a:solidFill>
          <a:ln>
            <a:noFill/>
          </a:ln>
        </p:spPr>
        <p:txBody>
          <a:bodyPr spcFirstLastPara="1" wrap="square" lIns="121900" tIns="60933" rIns="121900" bIns="60933" anchor="ctr" anchorCtr="0">
            <a:noAutofit/>
          </a:bodyPr>
          <a:lstStyle/>
          <a:p>
            <a:pPr algn="ctr"/>
            <a:endParaRPr sz="2400">
              <a:solidFill>
                <a:schemeClr val="lt1"/>
              </a:solidFill>
              <a:latin typeface="Lato"/>
              <a:ea typeface="Lato"/>
              <a:cs typeface="Lato"/>
              <a:sym typeface="Lato"/>
            </a:endParaRPr>
          </a:p>
        </p:txBody>
      </p:sp>
    </p:spTree>
    <p:extLst>
      <p:ext uri="{BB962C8B-B14F-4D97-AF65-F5344CB8AC3E}">
        <p14:creationId xmlns:p14="http://schemas.microsoft.com/office/powerpoint/2010/main" val="242200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9A18D5-21E0-89F4-5CA5-CE862E594912}"/>
              </a:ext>
            </a:extLst>
          </p:cNvPr>
          <p:cNvPicPr>
            <a:picLocks noGrp="1" noChangeAspect="1"/>
          </p:cNvPicPr>
          <p:nvPr>
            <p:ph idx="1"/>
          </p:nvPr>
        </p:nvPicPr>
        <p:blipFill>
          <a:blip r:embed="rId2"/>
          <a:stretch>
            <a:fillRect/>
          </a:stretch>
        </p:blipFill>
        <p:spPr>
          <a:xfrm>
            <a:off x="800557" y="1720694"/>
            <a:ext cx="3485548" cy="4351338"/>
          </a:xfrm>
        </p:spPr>
      </p:pic>
      <p:sp>
        <p:nvSpPr>
          <p:cNvPr id="7" name="Doughnut 6">
            <a:extLst>
              <a:ext uri="{FF2B5EF4-FFF2-40B4-BE49-F238E27FC236}">
                <a16:creationId xmlns:a16="http://schemas.microsoft.com/office/drawing/2014/main" id="{03C67296-81BA-6FD0-EBCB-B59713D84DC9}"/>
              </a:ext>
            </a:extLst>
          </p:cNvPr>
          <p:cNvSpPr/>
          <p:nvPr/>
        </p:nvSpPr>
        <p:spPr>
          <a:xfrm rot="15732799">
            <a:off x="1501124" y="2559661"/>
            <a:ext cx="199554" cy="187204"/>
          </a:xfrm>
          <a:prstGeom prst="donut">
            <a:avLst>
              <a:gd name="adj" fmla="val 558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2"/>
              </a:solidFill>
              <a:highlight>
                <a:srgbClr val="FFFF00"/>
              </a:highlight>
            </a:endParaRPr>
          </a:p>
        </p:txBody>
      </p:sp>
      <p:sp>
        <p:nvSpPr>
          <p:cNvPr id="10" name="Doughnut 9">
            <a:extLst>
              <a:ext uri="{FF2B5EF4-FFF2-40B4-BE49-F238E27FC236}">
                <a16:creationId xmlns:a16="http://schemas.microsoft.com/office/drawing/2014/main" id="{3FA18FC3-7F7A-9ABD-E563-E6490573B102}"/>
              </a:ext>
            </a:extLst>
          </p:cNvPr>
          <p:cNvSpPr/>
          <p:nvPr/>
        </p:nvSpPr>
        <p:spPr>
          <a:xfrm rot="15732799">
            <a:off x="2337296" y="2940659"/>
            <a:ext cx="199554" cy="187204"/>
          </a:xfrm>
          <a:prstGeom prst="donut">
            <a:avLst>
              <a:gd name="adj" fmla="val 558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accent2"/>
              </a:solidFill>
              <a:highlight>
                <a:srgbClr val="FFFF00"/>
              </a:highlight>
            </a:endParaRPr>
          </a:p>
        </p:txBody>
      </p:sp>
      <p:sp>
        <p:nvSpPr>
          <p:cNvPr id="11" name="object 19">
            <a:extLst>
              <a:ext uri="{FF2B5EF4-FFF2-40B4-BE49-F238E27FC236}">
                <a16:creationId xmlns:a16="http://schemas.microsoft.com/office/drawing/2014/main" id="{5AA84EE2-E3B2-2CC8-D50D-CDD274DACD0D}"/>
              </a:ext>
            </a:extLst>
          </p:cNvPr>
          <p:cNvSpPr/>
          <p:nvPr/>
        </p:nvSpPr>
        <p:spPr>
          <a:xfrm>
            <a:off x="5848315" y="1647657"/>
            <a:ext cx="0" cy="4737735"/>
          </a:xfrm>
          <a:custGeom>
            <a:avLst/>
            <a:gdLst/>
            <a:ahLst/>
            <a:cxnLst/>
            <a:rect l="l" t="t" r="r" b="b"/>
            <a:pathLst>
              <a:path h="4737735">
                <a:moveTo>
                  <a:pt x="0" y="0"/>
                </a:moveTo>
                <a:lnTo>
                  <a:pt x="1" y="4737697"/>
                </a:lnTo>
              </a:path>
            </a:pathLst>
          </a:custGeom>
          <a:ln w="19050">
            <a:solidFill>
              <a:srgbClr val="003362"/>
            </a:solidFill>
          </a:ln>
        </p:spPr>
        <p:txBody>
          <a:bodyPr wrap="square" lIns="0" tIns="0" rIns="0" bIns="0" rtlCol="0"/>
          <a:lstStyle/>
          <a:p>
            <a:endParaRPr/>
          </a:p>
        </p:txBody>
      </p:sp>
      <p:sp>
        <p:nvSpPr>
          <p:cNvPr id="14" name="object 25">
            <a:extLst>
              <a:ext uri="{FF2B5EF4-FFF2-40B4-BE49-F238E27FC236}">
                <a16:creationId xmlns:a16="http://schemas.microsoft.com/office/drawing/2014/main" id="{55078579-B0DF-4B48-247F-C1E08F228F69}"/>
              </a:ext>
            </a:extLst>
          </p:cNvPr>
          <p:cNvSpPr txBox="1"/>
          <p:nvPr/>
        </p:nvSpPr>
        <p:spPr>
          <a:xfrm>
            <a:off x="6443999" y="4043016"/>
            <a:ext cx="3556635" cy="1379865"/>
          </a:xfrm>
          <a:prstGeom prst="rect">
            <a:avLst/>
          </a:prstGeom>
        </p:spPr>
        <p:txBody>
          <a:bodyPr vert="horz" wrap="square" lIns="0" tIns="45720" rIns="0" bIns="0" rtlCol="0">
            <a:spAutoFit/>
          </a:bodyPr>
          <a:lstStyle/>
          <a:p>
            <a:pPr marL="184150" indent="-171450">
              <a:lnSpc>
                <a:spcPct val="100000"/>
              </a:lnSpc>
              <a:spcBef>
                <a:spcPts val="360"/>
              </a:spcBef>
              <a:buFont typeface="Arial MT"/>
              <a:buChar char="•"/>
              <a:tabLst>
                <a:tab pos="184150" algn="l"/>
              </a:tabLst>
            </a:pPr>
            <a:r>
              <a:rPr lang="en-US" sz="1600" b="1" spc="-5" dirty="0">
                <a:solidFill>
                  <a:srgbClr val="161616"/>
                </a:solidFill>
                <a:latin typeface="Arial"/>
                <a:cs typeface="Arial"/>
              </a:rPr>
              <a:t>January</a:t>
            </a:r>
            <a:r>
              <a:rPr lang="zh-CN" altLang="en-US" sz="1600" b="1" spc="-5" dirty="0">
                <a:solidFill>
                  <a:srgbClr val="161616"/>
                </a:solidFill>
                <a:latin typeface="Arial"/>
                <a:cs typeface="Arial"/>
              </a:rPr>
              <a:t> </a:t>
            </a:r>
            <a:r>
              <a:rPr lang="en-US" sz="1600" spc="-5" dirty="0">
                <a:solidFill>
                  <a:srgbClr val="161616"/>
                </a:solidFill>
                <a:latin typeface="Arial"/>
                <a:cs typeface="Arial"/>
              </a:rPr>
              <a:t>has the most consume number</a:t>
            </a:r>
          </a:p>
          <a:p>
            <a:pPr marL="184150" indent="-171450">
              <a:lnSpc>
                <a:spcPct val="100000"/>
              </a:lnSpc>
              <a:spcBef>
                <a:spcPts val="360"/>
              </a:spcBef>
              <a:buFont typeface="Arial MT"/>
              <a:buChar char="•"/>
              <a:tabLst>
                <a:tab pos="184150" algn="l"/>
              </a:tabLst>
            </a:pPr>
            <a:r>
              <a:rPr lang="en-US" sz="1600" b="1" spc="-5" dirty="0">
                <a:solidFill>
                  <a:srgbClr val="161616"/>
                </a:solidFill>
                <a:latin typeface="Arial"/>
                <a:cs typeface="Arial"/>
              </a:rPr>
              <a:t>March</a:t>
            </a:r>
            <a:r>
              <a:rPr lang="zh-CN" altLang="en-US" sz="1600" spc="-5" dirty="0">
                <a:solidFill>
                  <a:srgbClr val="161616"/>
                </a:solidFill>
                <a:latin typeface="Arial"/>
                <a:cs typeface="Arial"/>
              </a:rPr>
              <a:t> </a:t>
            </a:r>
            <a:r>
              <a:rPr lang="en-US" altLang="zh-CN" sz="1600" spc="-5" dirty="0">
                <a:solidFill>
                  <a:srgbClr val="161616"/>
                </a:solidFill>
                <a:latin typeface="Arial"/>
                <a:cs typeface="Arial"/>
              </a:rPr>
              <a:t>has the least consume number</a:t>
            </a:r>
            <a:endParaRPr lang="en-US" sz="1600" spc="-5" dirty="0">
              <a:solidFill>
                <a:srgbClr val="161616"/>
              </a:solidFill>
              <a:latin typeface="Arial"/>
              <a:cs typeface="Arial"/>
            </a:endParaRPr>
          </a:p>
          <a:p>
            <a:pPr marL="184150" indent="-171450">
              <a:lnSpc>
                <a:spcPct val="100000"/>
              </a:lnSpc>
              <a:spcBef>
                <a:spcPts val="360"/>
              </a:spcBef>
              <a:buFont typeface="Arial MT"/>
              <a:buChar char="•"/>
              <a:tabLst>
                <a:tab pos="184150" algn="l"/>
              </a:tabLst>
            </a:pPr>
            <a:r>
              <a:rPr lang="en-GB" sz="1600" dirty="0">
                <a:latin typeface="Arial MT"/>
                <a:cs typeface="Arial MT"/>
              </a:rPr>
              <a:t>Coupon usage fluctuates </a:t>
            </a:r>
            <a:r>
              <a:rPr lang="en-GB" sz="1600" b="1" dirty="0">
                <a:latin typeface="Arial MT"/>
                <a:cs typeface="Arial MT"/>
              </a:rPr>
              <a:t>a</a:t>
            </a:r>
            <a:r>
              <a:rPr lang="zh-CN" altLang="en-US" sz="1600" b="1" dirty="0">
                <a:latin typeface="Arial MT"/>
                <a:cs typeface="Arial MT"/>
              </a:rPr>
              <a:t> </a:t>
            </a:r>
            <a:r>
              <a:rPr lang="en-US" altLang="zh-CN" sz="1600" b="1" dirty="0">
                <a:latin typeface="Arial MT"/>
                <a:cs typeface="Arial MT"/>
              </a:rPr>
              <a:t>lot</a:t>
            </a:r>
            <a:endParaRPr sz="1600" b="1" dirty="0">
              <a:latin typeface="Arial MT"/>
              <a:cs typeface="Arial MT"/>
            </a:endParaRPr>
          </a:p>
        </p:txBody>
      </p:sp>
      <p:sp>
        <p:nvSpPr>
          <p:cNvPr id="15" name="object 26">
            <a:extLst>
              <a:ext uri="{FF2B5EF4-FFF2-40B4-BE49-F238E27FC236}">
                <a16:creationId xmlns:a16="http://schemas.microsoft.com/office/drawing/2014/main" id="{0A422D03-D918-4559-7104-B7D37C700728}"/>
              </a:ext>
            </a:extLst>
          </p:cNvPr>
          <p:cNvSpPr txBox="1"/>
          <p:nvPr/>
        </p:nvSpPr>
        <p:spPr>
          <a:xfrm>
            <a:off x="6441745" y="3284088"/>
            <a:ext cx="1780571" cy="289823"/>
          </a:xfrm>
          <a:prstGeom prst="rect">
            <a:avLst/>
          </a:prstGeom>
        </p:spPr>
        <p:txBody>
          <a:bodyPr vert="horz" wrap="square" lIns="0" tIns="12700" rIns="0" bIns="0" rtlCol="0">
            <a:spAutoFit/>
          </a:bodyPr>
          <a:lstStyle/>
          <a:p>
            <a:pPr marL="12700">
              <a:lnSpc>
                <a:spcPct val="100000"/>
              </a:lnSpc>
              <a:spcBef>
                <a:spcPts val="100"/>
              </a:spcBef>
            </a:pPr>
            <a:r>
              <a:rPr lang="en-US" b="1" spc="-5" dirty="0">
                <a:solidFill>
                  <a:srgbClr val="003462"/>
                </a:solidFill>
                <a:latin typeface="Arial"/>
                <a:cs typeface="Arial"/>
              </a:rPr>
              <a:t>Result</a:t>
            </a:r>
            <a:endParaRPr b="1" spc="-5" dirty="0">
              <a:solidFill>
                <a:srgbClr val="003462"/>
              </a:solidFill>
              <a:latin typeface="Arial"/>
              <a:cs typeface="Arial"/>
            </a:endParaRPr>
          </a:p>
        </p:txBody>
      </p:sp>
      <p:sp>
        <p:nvSpPr>
          <p:cNvPr id="19" name="Title 4">
            <a:extLst>
              <a:ext uri="{FF2B5EF4-FFF2-40B4-BE49-F238E27FC236}">
                <a16:creationId xmlns:a16="http://schemas.microsoft.com/office/drawing/2014/main" id="{3C1DD98A-1509-0B81-2791-3ED5C0A19991}"/>
              </a:ext>
            </a:extLst>
          </p:cNvPr>
          <p:cNvSpPr txBox="1">
            <a:spLocks/>
          </p:cNvSpPr>
          <p:nvPr/>
        </p:nvSpPr>
        <p:spPr>
          <a:xfrm>
            <a:off x="648000" y="432000"/>
            <a:ext cx="11207450" cy="540000"/>
          </a:xfrm>
          <a:prstGeom prst="rect">
            <a:avLst/>
          </a:prstGeom>
        </p:spPr>
        <p:txBody>
          <a:bodyPr vert="horz" lIns="72000" tIns="36000" rIns="72000" bIns="36000" rtlCol="0" anchor="t">
            <a:normAutofit/>
          </a:bodyPr>
          <a:lstStyle>
            <a:lvl1pPr algn="l" defTabSz="914400" rtl="0" eaLnBrk="1" latinLnBrk="0" hangingPunct="1">
              <a:spcBef>
                <a:spcPct val="0"/>
              </a:spcBef>
              <a:buNone/>
              <a:defRPr sz="3200" b="1" kern="1200" cap="none" normalizeH="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004E89"/>
                </a:solidFill>
                <a:effectLst/>
                <a:uLnTx/>
                <a:uFillTx/>
                <a:latin typeface="Arial"/>
                <a:ea typeface="+mj-ea"/>
                <a:cs typeface="+mj-cs"/>
              </a:rPr>
              <a:t>Yearly Overview (Q1, Q2)</a:t>
            </a:r>
          </a:p>
        </p:txBody>
      </p:sp>
      <p:pic>
        <p:nvPicPr>
          <p:cNvPr id="22" name="Picture 21">
            <a:extLst>
              <a:ext uri="{FF2B5EF4-FFF2-40B4-BE49-F238E27FC236}">
                <a16:creationId xmlns:a16="http://schemas.microsoft.com/office/drawing/2014/main" id="{4F6BCC48-E483-C1CA-ABF5-F75CFE0731B0}"/>
              </a:ext>
            </a:extLst>
          </p:cNvPr>
          <p:cNvPicPr>
            <a:picLocks noChangeAspect="1"/>
          </p:cNvPicPr>
          <p:nvPr/>
        </p:nvPicPr>
        <p:blipFill>
          <a:blip r:embed="rId3"/>
          <a:stretch>
            <a:fillRect/>
          </a:stretch>
        </p:blipFill>
        <p:spPr>
          <a:xfrm>
            <a:off x="8222316" y="1647657"/>
            <a:ext cx="1270810" cy="1270810"/>
          </a:xfrm>
          <a:prstGeom prst="rect">
            <a:avLst/>
          </a:prstGeom>
        </p:spPr>
      </p:pic>
    </p:spTree>
    <p:extLst>
      <p:ext uri="{BB962C8B-B14F-4D97-AF65-F5344CB8AC3E}">
        <p14:creationId xmlns:p14="http://schemas.microsoft.com/office/powerpoint/2010/main" val="32957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TotalTime>
  <Words>588</Words>
  <Application>Microsoft Macintosh PowerPoint</Application>
  <PresentationFormat>Widescreen</PresentationFormat>
  <Paragraphs>135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MT</vt:lpstr>
      <vt:lpstr>TimesNewRomanPSMT</vt:lpstr>
      <vt:lpstr>TwCenMT</vt:lpstr>
      <vt:lpstr>Arial</vt:lpstr>
      <vt:lpstr>Calibri</vt:lpstr>
      <vt:lpstr>Calibri Light</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于 慧雅</dc:creator>
  <cp:lastModifiedBy>于 慧雅</cp:lastModifiedBy>
  <cp:revision>156</cp:revision>
  <dcterms:created xsi:type="dcterms:W3CDTF">2022-08-02T18:09:47Z</dcterms:created>
  <dcterms:modified xsi:type="dcterms:W3CDTF">2023-01-06T09:14:09Z</dcterms:modified>
</cp:coreProperties>
</file>