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2" r:id="rId2"/>
  </p:sldMasterIdLst>
  <p:notesMasterIdLst>
    <p:notesMasterId r:id="rId36"/>
  </p:notesMasterIdLst>
  <p:sldIdLst>
    <p:sldId id="256" r:id="rId3"/>
    <p:sldId id="306" r:id="rId4"/>
    <p:sldId id="307" r:id="rId5"/>
    <p:sldId id="308" r:id="rId6"/>
    <p:sldId id="309" r:id="rId7"/>
    <p:sldId id="292" r:id="rId8"/>
    <p:sldId id="310" r:id="rId9"/>
    <p:sldId id="311" r:id="rId10"/>
    <p:sldId id="312" r:id="rId11"/>
    <p:sldId id="321" r:id="rId12"/>
    <p:sldId id="320" r:id="rId13"/>
    <p:sldId id="322" r:id="rId14"/>
    <p:sldId id="323" r:id="rId15"/>
    <p:sldId id="334" r:id="rId16"/>
    <p:sldId id="335" r:id="rId17"/>
    <p:sldId id="336" r:id="rId18"/>
    <p:sldId id="330" r:id="rId19"/>
    <p:sldId id="324" r:id="rId20"/>
    <p:sldId id="331" r:id="rId21"/>
    <p:sldId id="332" r:id="rId22"/>
    <p:sldId id="333" r:id="rId23"/>
    <p:sldId id="345" r:id="rId24"/>
    <p:sldId id="346" r:id="rId25"/>
    <p:sldId id="327" r:id="rId26"/>
    <p:sldId id="339" r:id="rId27"/>
    <p:sldId id="340" r:id="rId28"/>
    <p:sldId id="341" r:id="rId29"/>
    <p:sldId id="342" r:id="rId30"/>
    <p:sldId id="343" r:id="rId31"/>
    <p:sldId id="344" r:id="rId32"/>
    <p:sldId id="304" r:id="rId33"/>
    <p:sldId id="337" r:id="rId34"/>
    <p:sldId id="338" r:id="rId35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9" autoAdjust="0"/>
    <p:restoredTop sz="97026" autoAdjust="0"/>
  </p:normalViewPr>
  <p:slideViewPr>
    <p:cSldViewPr>
      <p:cViewPr>
        <p:scale>
          <a:sx n="63" d="100"/>
          <a:sy n="63" d="100"/>
        </p:scale>
        <p:origin x="-3084" y="-1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F85E-A941-458A-846A-31E695EE4E8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73320-5415-43D0-9E90-623BD668C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2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20-5415-43D0-9E90-623BD668C4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5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728191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068960"/>
            <a:ext cx="7772400" cy="29523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484C6565-EDCC-4DF7-A04F-47DDAB73DAE0}" type="datetime1">
              <a:rPr lang="zh-CN" altLang="en-US" smtClean="0"/>
              <a:t>2018/9/20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1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D9B49-7607-4D90-9221-718930219501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A9785-FA5C-421D-AA92-D24133356858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0BE1-82BD-49D2-B57C-97A702BF61C4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9330D-6069-41FE-B382-1371EDC2A50C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54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BF43F-D15F-48CC-A25D-60AC20D3FFF8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221CC-6BD1-41B7-8796-7395A88D98DF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9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C79F7-54BC-45BB-91C6-0B204D853096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1CF90-DBCA-4E25-AB6C-7750F7199647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26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B915B-406F-4F7C-8BBF-413DF5A0ADF8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F427F-E1FD-435A-A6F7-E4F40A3C2A35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7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76200"/>
            <a:ext cx="2001837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76200"/>
            <a:ext cx="58547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0DACD-ABE0-4F45-925F-0B9E7BD2F64A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1D76B-B903-4B9F-B8B2-3F29D987679D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59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76200"/>
            <a:ext cx="8001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914400"/>
            <a:ext cx="8001000" cy="5105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65224-5744-4EC4-BFEE-D079B186906B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0433-3FFC-44EB-B9C1-7CB4EE973061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76200"/>
            <a:ext cx="8001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14400"/>
            <a:ext cx="39243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914400"/>
            <a:ext cx="39243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543300"/>
            <a:ext cx="392430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D30CD-5EF3-423D-99B7-F1B3F48D522F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85E58-0D31-4F87-A275-B81328793FEF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7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81676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71538"/>
            <a:ext cx="8208912" cy="5437782"/>
          </a:xfrm>
        </p:spPr>
        <p:txBody>
          <a:bodyPr/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单击此处编辑母版文本样式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第二级</a:t>
            </a:r>
          </a:p>
          <a:p>
            <a:pPr marL="1304925" marR="0" lvl="2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第三级</a:t>
            </a:r>
          </a:p>
          <a:p>
            <a:pPr marL="1693863" marR="0" lvl="3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第四级</a:t>
            </a:r>
          </a:p>
          <a:p>
            <a:pPr marL="2093913" marR="0" lvl="4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第五级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539D7ACB-4F89-4EA8-A9A1-6569BE502402}" type="datetime1">
              <a:rPr lang="zh-CN" altLang="en-US" smtClean="0"/>
              <a:t>2018/9/20</a:t>
            </a:fld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762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0" descr="bdx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9413"/>
            <a:ext cx="609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8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539D7ACB-4F89-4EA8-A9A1-6569BE502402}" type="datetime1">
              <a:rPr lang="zh-CN" altLang="en-US" smtClean="0"/>
              <a:t>2018/9/20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733896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 i="1" u="sng" smtClean="0">
              <a:solidFill>
                <a:srgbClr val="000000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D903B-36CC-42E1-9D8E-5CFDB5C45A03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u="none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9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B50E9-B458-4326-A754-5F7F55F65C6C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162FB-1A1B-4036-89D0-D232A646752E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2503A-0790-45BE-975E-1855EE0119B2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3BC9C-39A6-4623-82DB-4385E0F69E4A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9A8E1-0D2F-4FA0-AD9D-0C69EFF571AE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A5DE7-556F-4F38-B1BB-69E8BC4346EB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0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B6CC1-AE3F-4C66-8CD0-4EF825C197B4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D569A-0DE8-4C44-B9BD-349D39BEE933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1F4D-6177-4F19-BE7F-FE9C02AA9955}" type="datetime1">
              <a:rPr lang="zh-CN" altLang="en-US">
                <a:solidFill>
                  <a:srgbClr val="003366"/>
                </a:solidFill>
              </a:rPr>
              <a:pPr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8A5E-FFE0-4FD1-86B1-8AC4CA99CF1E}" type="slidenum">
              <a:rPr lang="en-US" altLang="zh-CN">
                <a:solidFill>
                  <a:srgbClr val="003366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769CEBCE-6D3B-4D57-B435-F975EFE5051C}" type="datetime1">
              <a:rPr lang="zh-CN" altLang="en-US" smtClean="0"/>
              <a:t>2018/9/20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1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76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144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62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 i="1" u="sng" smtClean="0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 u="none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C3F971-E70B-4A35-BE34-DEC912A69B9A}" type="datetime1">
              <a:rPr lang="zh-CN" altLang="en-US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2018/9/20</a:t>
            </a:fld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u="none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392EDA-ABB2-4D1F-B4D5-03ABFEA13676}" type="slidenum">
              <a:rPr lang="en-US" altLang="zh-CN" b="1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003366"/>
              </a:solidFill>
            </a:endParaRPr>
          </a:p>
        </p:txBody>
      </p:sp>
      <p:pic>
        <p:nvPicPr>
          <p:cNvPr id="1031" name="Picture 10" descr="bdxh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9413"/>
            <a:ext cx="609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34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folHlink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folHlink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folHlink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folHlink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folHlink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folHlink"/>
          </a:solidFill>
          <a:latin typeface="黑体" pitchFamily="49" charset="-122"/>
          <a:ea typeface="黑体" pitchFamily="49" charset="-122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folHlink"/>
          </a:solidFill>
          <a:latin typeface="黑体" pitchFamily="49" charset="-122"/>
          <a:ea typeface="黑体" pitchFamily="49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folHlink"/>
          </a:solidFill>
          <a:latin typeface="黑体" pitchFamily="49" charset="-122"/>
          <a:ea typeface="黑体" pitchFamily="49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folHlink"/>
          </a:solidFill>
          <a:latin typeface="黑体" pitchFamily="49" charset="-122"/>
          <a:ea typeface="黑体" pitchFamily="49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folHlink"/>
          </a:solidFill>
          <a:latin typeface="黑体" pitchFamily="49" charset="-122"/>
          <a:ea typeface="黑体" pitchFamily="49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en.wikipedia.org/wiki/Image:Purple_dragon_book_b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en.wikipedia.org/wiki/Image:Purple_dragon_book_b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1.docx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umbia.edu/~aho/cs4115/Lectures/15-05-11_PresentationSchedule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umbia.edu/~aho/cs4115/Lectures/15-05-11_PresentationSchedule.html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编译实习课程介绍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30018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课程名称</a:t>
            </a:r>
            <a:r>
              <a:rPr lang="zh-CN" altLang="en-US" dirty="0" smtClean="0"/>
              <a:t>：编译实习</a:t>
            </a:r>
            <a:endParaRPr lang="en-US" altLang="zh-CN" dirty="0" smtClean="0"/>
          </a:p>
          <a:p>
            <a:pPr algn="l">
              <a:defRPr/>
            </a:pPr>
            <a:r>
              <a:rPr lang="zh-CN" altLang="en-US" dirty="0" smtClean="0"/>
              <a:t>授课教师：刘先华</a:t>
            </a:r>
            <a:endParaRPr lang="en-US" altLang="zh-CN" dirty="0" smtClean="0"/>
          </a:p>
          <a:p>
            <a:pPr algn="l">
              <a:defRPr/>
            </a:pPr>
            <a:r>
              <a:rPr lang="zh-CN" altLang="en-US" dirty="0"/>
              <a:t>上课</a:t>
            </a:r>
            <a:r>
              <a:rPr lang="zh-CN" altLang="en-US" dirty="0" smtClean="0"/>
              <a:t>时间：周四第</a:t>
            </a:r>
            <a:r>
              <a:rPr lang="en-US" altLang="zh-CN" dirty="0" smtClean="0"/>
              <a:t>5-6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 algn="l">
              <a:defRPr/>
            </a:pPr>
            <a:r>
              <a:rPr lang="zh-CN" altLang="en-US" dirty="0" smtClean="0"/>
              <a:t>上课地点：</a:t>
            </a:r>
            <a:r>
              <a:rPr lang="zh-CN" altLang="en-US" dirty="0"/>
              <a:t>一</a:t>
            </a:r>
            <a:r>
              <a:rPr lang="zh-CN" altLang="en-US" dirty="0" smtClean="0"/>
              <a:t>教</a:t>
            </a:r>
            <a:r>
              <a:rPr lang="en-US" altLang="zh-CN" dirty="0"/>
              <a:t>1</a:t>
            </a:r>
            <a:r>
              <a:rPr lang="en-US" altLang="zh-CN" dirty="0" smtClean="0"/>
              <a:t>02</a:t>
            </a:r>
            <a:r>
              <a:rPr lang="zh-CN" altLang="en-US" dirty="0" smtClean="0"/>
              <a:t>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9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1"/>
    </mc:Choice>
    <mc:Fallback xmlns="">
      <p:transition spd="slow" advTm="102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题  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95288" y="980728"/>
            <a:ext cx="8748712" cy="51851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002060"/>
                </a:solidFill>
              </a:rPr>
              <a:t>开发一个 小型 编译器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b="1" dirty="0" smtClean="0"/>
              <a:t>编译结果能运行在</a:t>
            </a:r>
            <a:r>
              <a:rPr lang="en-US" altLang="zh-CN" sz="3200" b="1" dirty="0" smtClean="0"/>
              <a:t>CPU</a:t>
            </a:r>
            <a:r>
              <a:rPr lang="zh-CN" altLang="en-US" sz="3200" b="1" dirty="0" smtClean="0"/>
              <a:t>模拟器上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 smtClean="0">
                <a:solidFill>
                  <a:srgbClr val="002060"/>
                </a:solidFill>
              </a:rPr>
              <a:t>1-2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人一组</a:t>
            </a:r>
            <a:r>
              <a:rPr lang="zh-CN" altLang="en-US" sz="3600" b="1" dirty="0">
                <a:solidFill>
                  <a:srgbClr val="002060"/>
                </a:solidFill>
              </a:rPr>
              <a:t>完成工作</a:t>
            </a:r>
            <a:endParaRPr lang="zh-CN" altLang="en-US" sz="36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人：完整体验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人：极限编程</a:t>
            </a:r>
            <a:r>
              <a:rPr lang="en-US" altLang="zh-CN" sz="3200" b="1" dirty="0" smtClean="0"/>
              <a:t>? </a:t>
            </a:r>
            <a:r>
              <a:rPr lang="zh-CN" altLang="en-US" sz="3200" b="1" dirty="0" smtClean="0"/>
              <a:t>滥竽充数？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b="1" dirty="0" smtClean="0"/>
              <a:t>每人能够至少讲 </a:t>
            </a:r>
            <a:r>
              <a:rPr lang="en-US" altLang="zh-CN" sz="2800" b="1" dirty="0" smtClean="0"/>
              <a:t>1-2 </a:t>
            </a:r>
            <a:r>
              <a:rPr lang="zh-CN" altLang="en-US" sz="2800" b="1" dirty="0" smtClean="0"/>
              <a:t>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 b="1" dirty="0" smtClean="0">
                <a:solidFill>
                  <a:srgbClr val="002060"/>
                </a:solidFill>
              </a:rPr>
              <a:t>便于辅导、检查</a:t>
            </a:r>
          </a:p>
        </p:txBody>
      </p:sp>
    </p:spTree>
    <p:extLst>
      <p:ext uri="{BB962C8B-B14F-4D97-AF65-F5344CB8AC3E}">
        <p14:creationId xmlns:p14="http://schemas.microsoft.com/office/powerpoint/2010/main" val="41301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如何组织实习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08721"/>
            <a:ext cx="77724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</a:rPr>
              <a:t>题目选择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/>
              <a:t>面向 </a:t>
            </a:r>
            <a:r>
              <a:rPr lang="en-US" altLang="zh-CN" sz="2400" b="1" dirty="0" smtClean="0"/>
              <a:t>RISC-V</a:t>
            </a:r>
            <a:r>
              <a:rPr lang="zh-CN" altLang="en-US" sz="2400" b="1" dirty="0" smtClean="0"/>
              <a:t>处理器的 </a:t>
            </a:r>
            <a:r>
              <a:rPr lang="en-US" altLang="zh-CN" sz="2400" b="1" dirty="0" err="1" smtClean="0"/>
              <a:t>MiniC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编译器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2060"/>
                </a:solidFill>
              </a:rPr>
              <a:t>教材：参考 国内外其他学校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次检查点</a:t>
            </a:r>
          </a:p>
        </p:txBody>
      </p:sp>
      <p:pic>
        <p:nvPicPr>
          <p:cNvPr id="6" name="Picture 9" descr="200px-Purple_dragon_book_b">
            <a:hlinkClick r:id="rId2" tooltip="Purple dragon book b.jpg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0" y="3240741"/>
            <a:ext cx="1261296" cy="1911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编译原理 技术与工具(第二版)(英文版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91" y="3267591"/>
            <a:ext cx="1319505" cy="1885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5301209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defRPr/>
            </a:pP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Compiler Implementation in C , 2nd edition. Andrew 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Jens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Palsberg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Cambridge University Press, 2002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defRPr/>
            </a:pP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defRPr/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现代编译器的 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实现（第二版），电子工业</a:t>
            </a:r>
            <a:r>
              <a:rPr lang="zh-CN" alt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出版社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96" y="3212976"/>
            <a:ext cx="1480527" cy="193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588" y="3212976"/>
            <a:ext cx="1368152" cy="193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79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Mini-C </a:t>
            </a:r>
            <a:r>
              <a:rPr lang="zh-CN" altLang="en-US" dirty="0"/>
              <a:t>编译器描述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08720"/>
            <a:ext cx="7772400" cy="53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输入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符合 </a:t>
            </a:r>
            <a:r>
              <a:rPr lang="en-US" altLang="zh-CN" b="1" dirty="0" smtClean="0">
                <a:solidFill>
                  <a:srgbClr val="002060"/>
                </a:solidFill>
              </a:rPr>
              <a:t>Mini-C </a:t>
            </a:r>
            <a:r>
              <a:rPr lang="zh-CN" altLang="en-US" b="1" dirty="0" smtClean="0">
                <a:solidFill>
                  <a:srgbClr val="002060"/>
                </a:solidFill>
              </a:rPr>
              <a:t>语言规范的源程序 </a:t>
            </a:r>
            <a:r>
              <a:rPr lang="en-US" altLang="zh-CN" b="1" dirty="0" smtClean="0">
                <a:solidFill>
                  <a:srgbClr val="002060"/>
                </a:solidFill>
              </a:rPr>
              <a:t>P</a:t>
            </a:r>
          </a:p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输出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对 </a:t>
            </a:r>
            <a:r>
              <a:rPr lang="en-US" altLang="zh-CN" b="1" dirty="0" smtClean="0">
                <a:solidFill>
                  <a:srgbClr val="002060"/>
                </a:solidFill>
              </a:rPr>
              <a:t>P </a:t>
            </a:r>
            <a:r>
              <a:rPr lang="zh-CN" altLang="en-US" b="1" dirty="0" smtClean="0">
                <a:solidFill>
                  <a:srgbClr val="002060"/>
                </a:solidFill>
              </a:rPr>
              <a:t>进行编译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检查 </a:t>
            </a:r>
            <a:r>
              <a:rPr lang="en-US" altLang="zh-CN" b="1" dirty="0" smtClean="0">
                <a:solidFill>
                  <a:srgbClr val="002060"/>
                </a:solidFill>
              </a:rPr>
              <a:t>P </a:t>
            </a:r>
            <a:r>
              <a:rPr lang="zh-CN" altLang="en-US" b="1" dirty="0" smtClean="0">
                <a:solidFill>
                  <a:srgbClr val="002060"/>
                </a:solidFill>
              </a:rPr>
              <a:t>的词法、语法、语义，并开展优化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生成能在 </a:t>
            </a:r>
            <a:r>
              <a:rPr lang="en-US" altLang="zh-CN" b="1" dirty="0" smtClean="0">
                <a:solidFill>
                  <a:srgbClr val="002060"/>
                </a:solidFill>
              </a:rPr>
              <a:t>RISC-V </a:t>
            </a:r>
            <a:r>
              <a:rPr lang="zh-CN" altLang="en-US" b="1" dirty="0" smtClean="0">
                <a:solidFill>
                  <a:srgbClr val="002060"/>
                </a:solidFill>
              </a:rPr>
              <a:t>模拟器上运行的目标码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中间包括多个环节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类型检查、生成基本中间代码、寄存器分配、映射为机器指令</a:t>
            </a:r>
          </a:p>
        </p:txBody>
      </p:sp>
    </p:spTree>
    <p:extLst>
      <p:ext uri="{BB962C8B-B14F-4D97-AF65-F5344CB8AC3E}">
        <p14:creationId xmlns:p14="http://schemas.microsoft.com/office/powerpoint/2010/main" val="40786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如何开展工作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4000" y="908721"/>
            <a:ext cx="8926513" cy="5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尽快熟悉工作环境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2060"/>
                </a:solidFill>
              </a:rPr>
              <a:t>RISC-V GCC/QEMU…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建议</a:t>
            </a:r>
            <a:r>
              <a:rPr lang="en-US" altLang="zh-CN" b="1" dirty="0" smtClean="0">
                <a:solidFill>
                  <a:srgbClr val="002060"/>
                </a:solidFill>
              </a:rPr>
              <a:t>Linux</a:t>
            </a:r>
            <a:r>
              <a:rPr lang="zh-CN" altLang="en-US" b="1" dirty="0" smtClean="0">
                <a:solidFill>
                  <a:srgbClr val="002060"/>
                </a:solidFill>
              </a:rPr>
              <a:t>环境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实战：</a:t>
            </a:r>
            <a:r>
              <a:rPr lang="en-US" altLang="zh-CN" b="1" dirty="0" smtClean="0">
                <a:solidFill>
                  <a:srgbClr val="002060"/>
                </a:solidFill>
              </a:rPr>
              <a:t>Mini-C </a:t>
            </a:r>
            <a:r>
              <a:rPr lang="zh-CN" altLang="en-US" b="1" dirty="0" smtClean="0">
                <a:solidFill>
                  <a:srgbClr val="002060"/>
                </a:solidFill>
              </a:rPr>
              <a:t>编译器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不需要完整实现</a:t>
            </a:r>
            <a:r>
              <a:rPr lang="en-US" altLang="zh-CN" b="1" dirty="0" smtClean="0">
                <a:solidFill>
                  <a:srgbClr val="002060"/>
                </a:solidFill>
              </a:rPr>
              <a:t>C</a:t>
            </a:r>
            <a:r>
              <a:rPr lang="zh-CN" altLang="en-US" b="1" dirty="0" smtClean="0">
                <a:solidFill>
                  <a:srgbClr val="002060"/>
                </a:solidFill>
              </a:rPr>
              <a:t>语言语法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借助工具（</a:t>
            </a:r>
            <a:r>
              <a:rPr lang="en-US" altLang="zh-CN" b="1" dirty="0" smtClean="0">
                <a:solidFill>
                  <a:srgbClr val="002060"/>
                </a:solidFill>
              </a:rPr>
              <a:t>Lex/YACC)</a:t>
            </a:r>
            <a:r>
              <a:rPr lang="zh-CN" altLang="en-US" b="1" dirty="0" smtClean="0">
                <a:solidFill>
                  <a:srgbClr val="002060"/>
                </a:solidFill>
              </a:rPr>
              <a:t> 完成词法分析器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471487" lvl="1" indent="0" eaLnBrk="1" hangingPunct="1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                   </a:t>
            </a:r>
            <a:r>
              <a:rPr lang="zh-CN" altLang="en-US" b="1" dirty="0" smtClean="0">
                <a:solidFill>
                  <a:srgbClr val="002060"/>
                </a:solidFill>
              </a:rPr>
              <a:t>与 语法分析器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生成目标码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28937"/>
            <a:ext cx="1909647" cy="150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15" y="1988840"/>
            <a:ext cx="2016224" cy="150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42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如何组织实习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08721"/>
            <a:ext cx="77724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题目选择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 smtClean="0"/>
              <a:t>面向 </a:t>
            </a:r>
            <a:r>
              <a:rPr lang="en-US" altLang="zh-CN" b="1" dirty="0" smtClean="0"/>
              <a:t>MIPS </a:t>
            </a:r>
            <a:r>
              <a:rPr lang="zh-CN" altLang="en-US" b="1" dirty="0" smtClean="0"/>
              <a:t>模拟器的 </a:t>
            </a:r>
            <a:r>
              <a:rPr lang="en-US" altLang="zh-CN" b="1" dirty="0" err="1" smtClean="0"/>
              <a:t>MiniJava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编译器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教材：参考 国内外其他学校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利用 </a:t>
            </a:r>
            <a:r>
              <a:rPr lang="en-US" altLang="zh-CN" b="1" dirty="0" smtClean="0">
                <a:solidFill>
                  <a:srgbClr val="002060"/>
                </a:solidFill>
              </a:rPr>
              <a:t>Java </a:t>
            </a:r>
            <a:r>
              <a:rPr lang="zh-CN" altLang="en-US" b="1" dirty="0" smtClean="0">
                <a:solidFill>
                  <a:srgbClr val="002060"/>
                </a:solidFill>
              </a:rPr>
              <a:t>语言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 smtClean="0">
                <a:solidFill>
                  <a:srgbClr val="002060"/>
                </a:solidFill>
              </a:rPr>
              <a:t>5 </a:t>
            </a:r>
            <a:r>
              <a:rPr lang="zh-CN" altLang="en-US" b="1" dirty="0" smtClean="0">
                <a:solidFill>
                  <a:srgbClr val="002060"/>
                </a:solidFill>
              </a:rPr>
              <a:t>次检查：更多的过程控制点</a:t>
            </a:r>
          </a:p>
        </p:txBody>
      </p:sp>
      <p:pic>
        <p:nvPicPr>
          <p:cNvPr id="6" name="Picture 9" descr="200px-Purple_dragon_book_b">
            <a:hlinkClick r:id="rId2" tooltip="Purple dragon book b.jpg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29628"/>
            <a:ext cx="1261296" cy="1911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编译原理 技术与工具(第二版)(英文版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47" y="4356478"/>
            <a:ext cx="1319505" cy="1885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“tiger book compiler”的图片搜索结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3" y="4329628"/>
            <a:ext cx="1476803" cy="19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MiniJava</a:t>
            </a:r>
            <a:r>
              <a:rPr lang="en-US" altLang="zh-CN" dirty="0"/>
              <a:t> </a:t>
            </a:r>
            <a:r>
              <a:rPr lang="zh-CN" altLang="en-US" dirty="0"/>
              <a:t>编译器描述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08720"/>
            <a:ext cx="7772400" cy="53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输入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符合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MiniJava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语言规范的源程序 </a:t>
            </a:r>
            <a:r>
              <a:rPr lang="en-US" altLang="zh-CN" b="1" dirty="0" smtClean="0">
                <a:solidFill>
                  <a:srgbClr val="002060"/>
                </a:solidFill>
              </a:rPr>
              <a:t>P</a:t>
            </a:r>
          </a:p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输出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对 </a:t>
            </a:r>
            <a:r>
              <a:rPr lang="en-US" altLang="zh-CN" b="1" dirty="0" smtClean="0">
                <a:solidFill>
                  <a:srgbClr val="002060"/>
                </a:solidFill>
              </a:rPr>
              <a:t>P </a:t>
            </a:r>
            <a:r>
              <a:rPr lang="zh-CN" altLang="en-US" b="1" dirty="0" smtClean="0">
                <a:solidFill>
                  <a:srgbClr val="002060"/>
                </a:solidFill>
              </a:rPr>
              <a:t>进行编译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检查 </a:t>
            </a:r>
            <a:r>
              <a:rPr lang="en-US" altLang="zh-CN" b="1" dirty="0" smtClean="0">
                <a:solidFill>
                  <a:srgbClr val="002060"/>
                </a:solidFill>
              </a:rPr>
              <a:t>P </a:t>
            </a:r>
            <a:r>
              <a:rPr lang="zh-CN" altLang="en-US" b="1" dirty="0" smtClean="0">
                <a:solidFill>
                  <a:srgbClr val="002060"/>
                </a:solidFill>
              </a:rPr>
              <a:t>的词法、语法、语义，并开展优化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生成能在 </a:t>
            </a:r>
            <a:r>
              <a:rPr lang="en-US" altLang="zh-CN" b="1" dirty="0" smtClean="0">
                <a:solidFill>
                  <a:srgbClr val="002060"/>
                </a:solidFill>
              </a:rPr>
              <a:t>SPIM </a:t>
            </a:r>
            <a:r>
              <a:rPr lang="zh-CN" altLang="en-US" b="1" dirty="0" smtClean="0">
                <a:solidFill>
                  <a:srgbClr val="002060"/>
                </a:solidFill>
              </a:rPr>
              <a:t>模拟器上运行的目标码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中间包括多个环节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类型检查、生成基本中间代码、寄存器分配、映射为机器指令</a:t>
            </a:r>
          </a:p>
        </p:txBody>
      </p:sp>
    </p:spTree>
    <p:extLst>
      <p:ext uri="{BB962C8B-B14F-4D97-AF65-F5344CB8AC3E}">
        <p14:creationId xmlns:p14="http://schemas.microsoft.com/office/powerpoint/2010/main" val="420231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如何开展工作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4000" y="908721"/>
            <a:ext cx="8926513" cy="5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尽快熟悉工作环境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2060"/>
                </a:solidFill>
              </a:rPr>
              <a:t>JDK</a:t>
            </a:r>
          </a:p>
          <a:p>
            <a:pPr lvl="1" eaLnBrk="1" hangingPunct="1"/>
            <a:r>
              <a:rPr lang="en-US" altLang="zh-CN" b="1" dirty="0" smtClean="0">
                <a:solidFill>
                  <a:srgbClr val="002060"/>
                </a:solidFill>
              </a:rPr>
              <a:t>Eclipse? Command line?</a:t>
            </a:r>
          </a:p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实战：</a:t>
            </a:r>
            <a:r>
              <a:rPr lang="en-US" altLang="zh-CN" b="1" dirty="0" err="1" smtClean="0">
                <a:solidFill>
                  <a:srgbClr val="002060"/>
                </a:solidFill>
              </a:rPr>
              <a:t>MiniJava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编译器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复杂，但比完整的 </a:t>
            </a:r>
            <a:r>
              <a:rPr lang="en-US" altLang="zh-CN" b="1" dirty="0" smtClean="0">
                <a:solidFill>
                  <a:srgbClr val="002060"/>
                </a:solidFill>
              </a:rPr>
              <a:t>Java </a:t>
            </a:r>
            <a:r>
              <a:rPr lang="zh-CN" altLang="en-US" b="1" dirty="0" smtClean="0">
                <a:solidFill>
                  <a:srgbClr val="002060"/>
                </a:solidFill>
              </a:rPr>
              <a:t>语言简单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借助工具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JavaCC</a:t>
            </a:r>
            <a:r>
              <a:rPr lang="en-US" altLang="zh-CN" b="1" dirty="0" smtClean="0">
                <a:solidFill>
                  <a:srgbClr val="002060"/>
                </a:solidFill>
              </a:rPr>
              <a:t> </a:t>
            </a:r>
            <a:r>
              <a:rPr lang="zh-CN" altLang="en-US" b="1" dirty="0" smtClean="0">
                <a:solidFill>
                  <a:srgbClr val="002060"/>
                </a:solidFill>
              </a:rPr>
              <a:t>完成词法分析器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471487" lvl="1" indent="0" eaLnBrk="1" hangingPunct="1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</a:rPr>
              <a:t>                   </a:t>
            </a:r>
            <a:r>
              <a:rPr lang="zh-CN" altLang="en-US" b="1" dirty="0" smtClean="0">
                <a:solidFill>
                  <a:srgbClr val="002060"/>
                </a:solidFill>
              </a:rPr>
              <a:t>与 语法分析器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2060"/>
                </a:solidFill>
              </a:rPr>
              <a:t>生成目标码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28937"/>
            <a:ext cx="1909647" cy="150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15" y="2465590"/>
            <a:ext cx="2016224" cy="150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5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402502" y="73069"/>
            <a:ext cx="6414389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9.20  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chemeClr val="folHlink"/>
                </a:solidFill>
              </a:rPr>
              <a:t>课程介绍，题目介绍</a:t>
            </a:r>
            <a:r>
              <a:rPr lang="en-US" altLang="zh-CN" sz="2400" b="1" dirty="0">
                <a:solidFill>
                  <a:schemeClr val="folHlink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folHlink"/>
                </a:solidFill>
              </a:rPr>
              <a:t>MiniC+MiniJava</a:t>
            </a:r>
            <a:r>
              <a:rPr lang="en-US" altLang="zh-CN" sz="2400" b="1" dirty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9.27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Lex/Flex + YACC/Bison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10.11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文法和参考</a:t>
            </a:r>
            <a:r>
              <a:rPr lang="zh-CN" altLang="en-US" sz="2400" b="1" dirty="0"/>
              <a:t>代码</a:t>
            </a:r>
            <a:r>
              <a:rPr lang="zh-CN" altLang="en-US" sz="2400" b="1" dirty="0" smtClean="0"/>
              <a:t>说明，环境安装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10.18    </a:t>
            </a:r>
            <a:r>
              <a:rPr lang="zh-CN" altLang="en-US" sz="2400" b="1" dirty="0" smtClean="0"/>
              <a:t>交流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答疑（文法讨论、词语法分析）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10.25    </a:t>
            </a:r>
            <a:r>
              <a:rPr lang="zh-CN" altLang="en-US" sz="2400" b="1" dirty="0" smtClean="0"/>
              <a:t>交流</a:t>
            </a:r>
            <a:r>
              <a:rPr lang="zh-CN" altLang="en-US" sz="2400" b="1" dirty="0"/>
              <a:t>、答疑</a:t>
            </a:r>
            <a:r>
              <a:rPr lang="zh-CN" altLang="en-US" sz="2400" b="1" dirty="0" smtClean="0"/>
              <a:t>（表达式和控制流翻译）</a:t>
            </a:r>
            <a:endParaRPr lang="zh-CN" altLang="en-US" sz="24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11.01     </a:t>
            </a:r>
            <a:r>
              <a:rPr lang="zh-CN" altLang="en-US" sz="2400" b="1" dirty="0" smtClean="0"/>
              <a:t>点评，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MiniC2EEyore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11.08     </a:t>
            </a:r>
            <a:r>
              <a:rPr lang="zh-CN" altLang="en-US" sz="2400" b="1" dirty="0" smtClean="0"/>
              <a:t>点评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MiniC2EEyore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11.15     </a:t>
            </a:r>
            <a:r>
              <a:rPr lang="zh-CN" altLang="en-US" sz="2400" b="1" dirty="0" smtClean="0"/>
              <a:t>交流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答疑（语法树构建、活性分析）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/>
              <a:t>11.22     </a:t>
            </a:r>
            <a:r>
              <a:rPr lang="zh-CN" altLang="en-US" sz="2400" b="1" dirty="0" smtClean="0"/>
              <a:t>交流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答疑（寄存器分配、代码输出）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11.29     </a:t>
            </a:r>
            <a:r>
              <a:rPr lang="zh-CN" altLang="en-US" sz="2400" b="1" dirty="0" smtClean="0"/>
              <a:t>点评</a:t>
            </a:r>
            <a:r>
              <a:rPr lang="zh-CN" altLang="en-US" sz="2400" b="1" dirty="0"/>
              <a:t>，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EEyore2Tigger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/>
              <a:t>12.06     </a:t>
            </a:r>
            <a:r>
              <a:rPr lang="zh-CN" altLang="en-US" sz="2400" b="1" dirty="0" smtClean="0"/>
              <a:t>交流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答疑（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处理，汇编生成）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12.13     </a:t>
            </a:r>
            <a:r>
              <a:rPr lang="zh-CN" altLang="en-US" sz="2400" b="1" dirty="0" smtClean="0"/>
              <a:t>交流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答疑（优化）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12.20     </a:t>
            </a:r>
            <a:r>
              <a:rPr lang="zh-CN" altLang="en-US" sz="2400" b="1" dirty="0" smtClean="0"/>
              <a:t>点评</a:t>
            </a:r>
            <a:r>
              <a:rPr lang="zh-CN" altLang="en-US" sz="2400" b="1" dirty="0"/>
              <a:t>， </a:t>
            </a:r>
            <a:r>
              <a:rPr lang="en-US" altLang="zh-CN" sz="2400" b="1" dirty="0">
                <a:solidFill>
                  <a:srgbClr val="FF0000"/>
                </a:solidFill>
              </a:rPr>
              <a:t>Tigger2RISCV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/>
              <a:t>12.27     </a:t>
            </a:r>
            <a:r>
              <a:rPr lang="zh-CN" altLang="en-US" sz="2400" b="1" dirty="0" smtClean="0"/>
              <a:t>交流、答疑（实习报告）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01.03     </a:t>
            </a:r>
            <a:r>
              <a:rPr lang="zh-CN" altLang="en-US" sz="2400" b="1" dirty="0" smtClean="0"/>
              <a:t>总结、</a:t>
            </a:r>
            <a:r>
              <a:rPr lang="en-US" altLang="zh-CN" sz="2400" b="1" dirty="0" smtClean="0"/>
              <a:t>PRE</a:t>
            </a:r>
            <a:endParaRPr lang="zh-CN" altLang="en-US" sz="2400" b="1" dirty="0"/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-45424" y="1498123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72089" y="81007"/>
            <a:ext cx="15621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明确任务</a:t>
            </a:r>
          </a:p>
          <a:p>
            <a:pPr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规划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题目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62564" y="1483637"/>
            <a:ext cx="164465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词法分析</a:t>
            </a:r>
            <a:endParaRPr lang="en-US" altLang="zh-CN" sz="26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语法分析</a:t>
            </a:r>
            <a:endParaRPr lang="en-US" altLang="zh-CN" sz="26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类型</a:t>
            </a: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检查</a:t>
            </a:r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-10374" y="2809373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78427" y="3131933"/>
            <a:ext cx="2305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中间代码生成</a:t>
            </a:r>
          </a:p>
        </p:txBody>
      </p:sp>
      <p:sp>
        <p:nvSpPr>
          <p:cNvPr id="17418" name="Line 16"/>
          <p:cNvSpPr>
            <a:spLocks noChangeShapeType="1"/>
          </p:cNvSpPr>
          <p:nvPr/>
        </p:nvSpPr>
        <p:spPr bwMode="auto">
          <a:xfrm>
            <a:off x="-8911" y="5805264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273663" y="4910544"/>
            <a:ext cx="2381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目标代码生成</a:t>
            </a:r>
          </a:p>
        </p:txBody>
      </p: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337799" y="5787802"/>
            <a:ext cx="1511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实习报告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227627" y="3760583"/>
            <a:ext cx="2174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（代码优化）</a:t>
            </a:r>
          </a:p>
        </p:txBody>
      </p:sp>
      <p:sp>
        <p:nvSpPr>
          <p:cNvPr id="17423" name="Line 21"/>
          <p:cNvSpPr>
            <a:spLocks noChangeShapeType="1"/>
          </p:cNvSpPr>
          <p:nvPr/>
        </p:nvSpPr>
        <p:spPr bwMode="auto">
          <a:xfrm>
            <a:off x="-11367" y="4910544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AutoShape 23"/>
          <p:cNvSpPr>
            <a:spLocks noChangeArrowheads="1"/>
          </p:cNvSpPr>
          <p:nvPr/>
        </p:nvSpPr>
        <p:spPr bwMode="auto">
          <a:xfrm>
            <a:off x="6272070" y="6323548"/>
            <a:ext cx="1135820" cy="324702"/>
          </a:xfrm>
          <a:prstGeom prst="leftArrow">
            <a:avLst>
              <a:gd name="adj1" fmla="val 50000"/>
              <a:gd name="adj2" fmla="val 75556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427" name="AutoShape 26"/>
          <p:cNvSpPr>
            <a:spLocks noChangeArrowheads="1"/>
          </p:cNvSpPr>
          <p:nvPr/>
        </p:nvSpPr>
        <p:spPr bwMode="auto">
          <a:xfrm>
            <a:off x="6818414" y="2472372"/>
            <a:ext cx="1998477" cy="142875"/>
          </a:xfrm>
          <a:prstGeom prst="leftArrow">
            <a:avLst>
              <a:gd name="adj1" fmla="val 50000"/>
              <a:gd name="adj2" fmla="val 75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7429" name="Rectangle 28"/>
          <p:cNvSpPr>
            <a:spLocks noChangeArrowheads="1"/>
          </p:cNvSpPr>
          <p:nvPr/>
        </p:nvSpPr>
        <p:spPr bwMode="auto">
          <a:xfrm>
            <a:off x="7339650" y="2523376"/>
            <a:ext cx="17000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rgbClr val="FF3300"/>
                </a:solidFill>
                <a:ea typeface="华文新魏" pitchFamily="2" charset="-122"/>
              </a:rPr>
              <a:t>检查点</a:t>
            </a:r>
            <a:r>
              <a:rPr lang="en-US" altLang="zh-CN" sz="2600" b="1" dirty="0" smtClean="0">
                <a:solidFill>
                  <a:srgbClr val="FF3300"/>
                </a:solidFill>
                <a:ea typeface="华文新魏" pitchFamily="2" charset="-122"/>
              </a:rPr>
              <a:t>A</a:t>
            </a:r>
            <a:endParaRPr lang="zh-CN" altLang="en-US" sz="2600" b="1" dirty="0">
              <a:solidFill>
                <a:srgbClr val="FF3300"/>
              </a:solidFill>
              <a:ea typeface="华文新魏" pitchFamily="2" charset="-122"/>
            </a:endParaRPr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6830387" y="2926085"/>
            <a:ext cx="1998477" cy="142875"/>
          </a:xfrm>
          <a:prstGeom prst="leftArrow">
            <a:avLst>
              <a:gd name="adj1" fmla="val 50000"/>
              <a:gd name="adj2" fmla="val 75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6821995" y="4366245"/>
            <a:ext cx="1998477" cy="142875"/>
          </a:xfrm>
          <a:prstGeom prst="leftArrow">
            <a:avLst>
              <a:gd name="adj1" fmla="val 50000"/>
              <a:gd name="adj2" fmla="val 75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6830387" y="5590381"/>
            <a:ext cx="1998477" cy="142875"/>
          </a:xfrm>
          <a:prstGeom prst="leftArrow">
            <a:avLst>
              <a:gd name="adj1" fmla="val 50000"/>
              <a:gd name="adj2" fmla="val 75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339650" y="5877272"/>
            <a:ext cx="191287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rgbClr val="FF3300"/>
                </a:solidFill>
                <a:ea typeface="华文新魏" pitchFamily="2" charset="-122"/>
              </a:rPr>
              <a:t>最终提交</a:t>
            </a:r>
            <a:endParaRPr lang="en-US" altLang="zh-CN" sz="2600" b="1" dirty="0" smtClean="0">
              <a:solidFill>
                <a:srgbClr val="FF3300"/>
              </a:solidFill>
              <a:ea typeface="华文新魏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ea typeface="华文新魏" pitchFamily="2" charset="-122"/>
              </a:rPr>
              <a:t>12.31 23:59</a:t>
            </a:r>
            <a:endParaRPr lang="zh-CN" altLang="en-US" sz="2600" b="1" dirty="0">
              <a:solidFill>
                <a:srgbClr val="FF3300"/>
              </a:solidFill>
              <a:ea typeface="华文新魏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336468" y="3976007"/>
            <a:ext cx="17000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rgbClr val="FF3300"/>
                </a:solidFill>
                <a:ea typeface="华文新魏" pitchFamily="2" charset="-122"/>
              </a:rPr>
              <a:t>检查点</a:t>
            </a:r>
            <a:r>
              <a:rPr lang="en-US" altLang="zh-CN" sz="2600" b="1" dirty="0" smtClean="0">
                <a:solidFill>
                  <a:srgbClr val="FF3300"/>
                </a:solidFill>
                <a:ea typeface="华文新魏" pitchFamily="2" charset="-122"/>
              </a:rPr>
              <a:t>B</a:t>
            </a:r>
            <a:endParaRPr lang="zh-CN" altLang="en-US" sz="2600" b="1" dirty="0">
              <a:solidFill>
                <a:srgbClr val="FF3300"/>
              </a:solidFill>
              <a:ea typeface="华文新魏" pitchFamily="2" charset="-122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7380312" y="5168013"/>
            <a:ext cx="17000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 smtClean="0">
                <a:solidFill>
                  <a:srgbClr val="FF3300"/>
                </a:solidFill>
                <a:ea typeface="华文新魏" pitchFamily="2" charset="-122"/>
              </a:rPr>
              <a:t>检查点</a:t>
            </a:r>
            <a:r>
              <a:rPr lang="en-US" altLang="zh-CN" sz="2600" b="1" dirty="0" smtClean="0">
                <a:solidFill>
                  <a:srgbClr val="FF3300"/>
                </a:solidFill>
                <a:ea typeface="华文新魏" pitchFamily="2" charset="-122"/>
              </a:rPr>
              <a:t>C</a:t>
            </a:r>
            <a:endParaRPr lang="zh-CN" altLang="en-US" sz="2600" b="1" dirty="0">
              <a:solidFill>
                <a:srgbClr val="FF3300"/>
              </a:solidFill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7039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75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75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75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75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75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75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75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75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75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75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大致进度安排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08912" cy="5328592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第</a:t>
            </a:r>
            <a:r>
              <a:rPr lang="en-US" altLang="zh-CN" sz="2400" dirty="0">
                <a:solidFill>
                  <a:srgbClr val="002060"/>
                </a:solidFill>
              </a:rPr>
              <a:t>1–2 </a:t>
            </a:r>
            <a:r>
              <a:rPr lang="zh-CN" altLang="en-US" sz="2400" dirty="0">
                <a:solidFill>
                  <a:srgbClr val="002060"/>
                </a:solidFill>
              </a:rPr>
              <a:t>周：努力学习编译原理，并预习语法制导翻译部分，并尝试学习安装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riscv-gcc</a:t>
            </a:r>
            <a:r>
              <a:rPr lang="zh-CN" altLang="en-US" sz="2400" dirty="0" smtClean="0">
                <a:solidFill>
                  <a:srgbClr val="002060"/>
                </a:solidFill>
              </a:rPr>
              <a:t>及配套工具。</a:t>
            </a:r>
            <a:endParaRPr lang="zh-CN" altLang="en-US" sz="2400" dirty="0">
              <a:solidFill>
                <a:srgbClr val="002060"/>
              </a:solidFill>
            </a:endParaRPr>
          </a:p>
          <a:p>
            <a:r>
              <a:rPr lang="zh-CN" altLang="en-US" sz="2400" dirty="0">
                <a:solidFill>
                  <a:srgbClr val="002060"/>
                </a:solidFill>
              </a:rPr>
              <a:t>第</a:t>
            </a:r>
            <a:r>
              <a:rPr lang="en-US" altLang="zh-CN" sz="2400" dirty="0">
                <a:solidFill>
                  <a:srgbClr val="002060"/>
                </a:solidFill>
              </a:rPr>
              <a:t>3–7 </a:t>
            </a:r>
            <a:r>
              <a:rPr lang="zh-CN" altLang="en-US" sz="2400" dirty="0">
                <a:solidFill>
                  <a:srgbClr val="002060"/>
                </a:solidFill>
              </a:rPr>
              <a:t>周：完成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MiniC</a:t>
            </a:r>
            <a:r>
              <a:rPr lang="en-US" altLang="zh-CN" sz="2400" dirty="0" smtClean="0">
                <a:solidFill>
                  <a:srgbClr val="002060"/>
                </a:solidFill>
              </a:rPr>
              <a:t>-&gt;Eeyore</a:t>
            </a:r>
            <a:r>
              <a:rPr lang="zh-CN" altLang="en-US" sz="2400" dirty="0">
                <a:solidFill>
                  <a:srgbClr val="002060"/>
                </a:solidFill>
              </a:rPr>
              <a:t>。具体地说</a:t>
            </a:r>
            <a:r>
              <a:rPr lang="zh-CN" altLang="en-US" sz="2400" dirty="0" smtClean="0">
                <a:solidFill>
                  <a:srgbClr val="002060"/>
                </a:solidFill>
              </a:rPr>
              <a:t>，</a:t>
            </a:r>
            <a:r>
              <a:rPr lang="zh-CN" altLang="en-US" sz="2400" dirty="0">
                <a:solidFill>
                  <a:srgbClr val="002060"/>
                </a:solidFill>
              </a:rPr>
              <a:t>建议</a:t>
            </a:r>
            <a:r>
              <a:rPr lang="zh-CN" altLang="en-US" sz="2400" dirty="0" smtClean="0">
                <a:solidFill>
                  <a:srgbClr val="002060"/>
                </a:solidFill>
              </a:rPr>
              <a:t>第</a:t>
            </a:r>
            <a:r>
              <a:rPr lang="en-US" altLang="zh-CN" sz="2400" dirty="0" smtClean="0">
                <a:solidFill>
                  <a:srgbClr val="002060"/>
                </a:solidFill>
              </a:rPr>
              <a:t>3 </a:t>
            </a:r>
            <a:r>
              <a:rPr lang="zh-CN" altLang="en-US" sz="2400" dirty="0">
                <a:solidFill>
                  <a:srgbClr val="002060"/>
                </a:solidFill>
              </a:rPr>
              <a:t>周实现符号表与类型检查，第</a:t>
            </a:r>
            <a:r>
              <a:rPr lang="en-US" altLang="zh-CN" sz="2400" dirty="0" smtClean="0">
                <a:solidFill>
                  <a:srgbClr val="002060"/>
                </a:solidFill>
              </a:rPr>
              <a:t>4</a:t>
            </a:r>
            <a:r>
              <a:rPr lang="zh-CN" altLang="en-US" sz="2400" dirty="0" smtClean="0">
                <a:solidFill>
                  <a:srgbClr val="002060"/>
                </a:solidFill>
              </a:rPr>
              <a:t>周完成</a:t>
            </a:r>
            <a:r>
              <a:rPr lang="zh-CN" altLang="en-US" sz="2400" dirty="0">
                <a:solidFill>
                  <a:srgbClr val="002060"/>
                </a:solidFill>
              </a:rPr>
              <a:t>词法分析，第</a:t>
            </a:r>
            <a:r>
              <a:rPr lang="en-US" altLang="zh-CN" sz="2400" dirty="0">
                <a:solidFill>
                  <a:srgbClr val="002060"/>
                </a:solidFill>
              </a:rPr>
              <a:t>5 </a:t>
            </a:r>
            <a:r>
              <a:rPr lang="zh-CN" altLang="en-US" sz="2400" dirty="0">
                <a:solidFill>
                  <a:srgbClr val="002060"/>
                </a:solidFill>
              </a:rPr>
              <a:t>周完成文法书写，第</a:t>
            </a:r>
            <a:r>
              <a:rPr lang="en-US" altLang="zh-CN" sz="2400" dirty="0">
                <a:solidFill>
                  <a:srgbClr val="002060"/>
                </a:solidFill>
              </a:rPr>
              <a:t>6 </a:t>
            </a:r>
            <a:r>
              <a:rPr lang="zh-CN" altLang="en-US" sz="2400" dirty="0">
                <a:solidFill>
                  <a:srgbClr val="002060"/>
                </a:solidFill>
              </a:rPr>
              <a:t>周处理表达式翻译，第</a:t>
            </a:r>
            <a:r>
              <a:rPr lang="en-US" altLang="zh-CN" sz="2400" dirty="0">
                <a:solidFill>
                  <a:srgbClr val="002060"/>
                </a:solidFill>
              </a:rPr>
              <a:t>7 </a:t>
            </a:r>
            <a:r>
              <a:rPr lang="zh-CN" altLang="en-US" sz="2400" dirty="0">
                <a:solidFill>
                  <a:srgbClr val="002060"/>
                </a:solidFill>
              </a:rPr>
              <a:t>周处理控制流翻译。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第</a:t>
            </a:r>
            <a:r>
              <a:rPr lang="en-US" altLang="zh-CN" sz="2400" dirty="0">
                <a:solidFill>
                  <a:srgbClr val="002060"/>
                </a:solidFill>
              </a:rPr>
              <a:t>8–11 </a:t>
            </a:r>
            <a:r>
              <a:rPr lang="zh-CN" altLang="en-US" sz="2400" dirty="0">
                <a:solidFill>
                  <a:srgbClr val="002060"/>
                </a:solidFill>
              </a:rPr>
              <a:t>周：完成</a:t>
            </a:r>
            <a:r>
              <a:rPr lang="en-US" altLang="zh-CN" sz="2400" dirty="0" smtClean="0">
                <a:solidFill>
                  <a:srgbClr val="002060"/>
                </a:solidFill>
              </a:rPr>
              <a:t>Eeyore</a:t>
            </a:r>
            <a:r>
              <a:rPr lang="en-US" altLang="zh-CN" sz="2400" dirty="0">
                <a:solidFill>
                  <a:srgbClr val="002060"/>
                </a:solidFill>
              </a:rPr>
              <a:t>-&gt;</a:t>
            </a:r>
            <a:r>
              <a:rPr lang="en-US" altLang="zh-CN" sz="2400" dirty="0" smtClean="0">
                <a:solidFill>
                  <a:srgbClr val="002060"/>
                </a:solidFill>
              </a:rPr>
              <a:t>Tigger</a:t>
            </a:r>
            <a:r>
              <a:rPr lang="zh-CN" altLang="en-US" sz="2400" dirty="0">
                <a:solidFill>
                  <a:srgbClr val="002060"/>
                </a:solidFill>
              </a:rPr>
              <a:t>。具体地说</a:t>
            </a:r>
            <a:r>
              <a:rPr lang="zh-CN" altLang="en-US" sz="2400" dirty="0" smtClean="0">
                <a:solidFill>
                  <a:srgbClr val="002060"/>
                </a:solidFill>
              </a:rPr>
              <a:t>，</a:t>
            </a:r>
            <a:r>
              <a:rPr lang="zh-CN" altLang="en-US" sz="2400" dirty="0">
                <a:solidFill>
                  <a:srgbClr val="002060"/>
                </a:solidFill>
              </a:rPr>
              <a:t>建议</a:t>
            </a:r>
            <a:r>
              <a:rPr lang="zh-CN" altLang="en-US" sz="2400" dirty="0" smtClean="0">
                <a:solidFill>
                  <a:srgbClr val="002060"/>
                </a:solidFill>
              </a:rPr>
              <a:t>第</a:t>
            </a:r>
            <a:r>
              <a:rPr lang="en-US" altLang="zh-CN" sz="2400" dirty="0" smtClean="0">
                <a:solidFill>
                  <a:srgbClr val="002060"/>
                </a:solidFill>
              </a:rPr>
              <a:t>8 </a:t>
            </a:r>
            <a:r>
              <a:rPr lang="zh-CN" altLang="en-US" sz="2400" dirty="0">
                <a:solidFill>
                  <a:srgbClr val="002060"/>
                </a:solidFill>
              </a:rPr>
              <a:t>周完成</a:t>
            </a:r>
            <a:r>
              <a:rPr lang="en-US" altLang="zh-CN" sz="2400" dirty="0">
                <a:solidFill>
                  <a:srgbClr val="002060"/>
                </a:solidFill>
              </a:rPr>
              <a:t>Eeyore </a:t>
            </a:r>
            <a:r>
              <a:rPr lang="zh-CN" altLang="en-US" sz="2400" dirty="0">
                <a:solidFill>
                  <a:srgbClr val="002060"/>
                </a:solidFill>
              </a:rPr>
              <a:t>的语法树构建，第</a:t>
            </a:r>
            <a:r>
              <a:rPr lang="en-US" altLang="zh-CN" sz="2400" dirty="0" smtClean="0">
                <a:solidFill>
                  <a:srgbClr val="002060"/>
                </a:solidFill>
              </a:rPr>
              <a:t>9</a:t>
            </a:r>
            <a:r>
              <a:rPr lang="zh-CN" altLang="en-US" sz="2400" dirty="0" smtClean="0">
                <a:solidFill>
                  <a:srgbClr val="002060"/>
                </a:solidFill>
              </a:rPr>
              <a:t>周</a:t>
            </a:r>
            <a:r>
              <a:rPr lang="zh-CN" altLang="en-US" sz="2400" dirty="0">
                <a:solidFill>
                  <a:srgbClr val="002060"/>
                </a:solidFill>
              </a:rPr>
              <a:t>实现活性分析，第</a:t>
            </a:r>
            <a:r>
              <a:rPr lang="en-US" altLang="zh-CN" sz="2400" dirty="0">
                <a:solidFill>
                  <a:srgbClr val="002060"/>
                </a:solidFill>
              </a:rPr>
              <a:t>10 </a:t>
            </a:r>
            <a:r>
              <a:rPr lang="zh-CN" altLang="en-US" sz="2400" dirty="0">
                <a:solidFill>
                  <a:srgbClr val="002060"/>
                </a:solidFill>
              </a:rPr>
              <a:t>周实现寄存器分配，第</a:t>
            </a:r>
            <a:r>
              <a:rPr lang="en-US" altLang="zh-CN" sz="2400" dirty="0">
                <a:solidFill>
                  <a:srgbClr val="002060"/>
                </a:solidFill>
              </a:rPr>
              <a:t>11 </a:t>
            </a:r>
            <a:r>
              <a:rPr lang="zh-CN" altLang="en-US" sz="2400" dirty="0">
                <a:solidFill>
                  <a:srgbClr val="002060"/>
                </a:solidFill>
              </a:rPr>
              <a:t>周输出</a:t>
            </a:r>
            <a:r>
              <a:rPr lang="en-US" altLang="zh-CN" sz="2400" dirty="0">
                <a:solidFill>
                  <a:srgbClr val="002060"/>
                </a:solidFill>
              </a:rPr>
              <a:t>Tigger </a:t>
            </a:r>
            <a:r>
              <a:rPr lang="zh-CN" altLang="en-US" sz="2400" dirty="0">
                <a:solidFill>
                  <a:srgbClr val="002060"/>
                </a:solidFill>
              </a:rPr>
              <a:t>代码。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第</a:t>
            </a:r>
            <a:r>
              <a:rPr lang="en-US" altLang="zh-CN" sz="2400" dirty="0">
                <a:solidFill>
                  <a:srgbClr val="002060"/>
                </a:solidFill>
              </a:rPr>
              <a:t>12–13 </a:t>
            </a:r>
            <a:r>
              <a:rPr lang="zh-CN" altLang="en-US" sz="2400" dirty="0">
                <a:solidFill>
                  <a:srgbClr val="002060"/>
                </a:solidFill>
              </a:rPr>
              <a:t>周：完成</a:t>
            </a:r>
            <a:r>
              <a:rPr lang="en-US" altLang="zh-CN" sz="2400" dirty="0" smtClean="0">
                <a:solidFill>
                  <a:srgbClr val="002060"/>
                </a:solidFill>
              </a:rPr>
              <a:t>Tigger</a:t>
            </a:r>
            <a:r>
              <a:rPr lang="en-US" altLang="zh-CN" sz="2400" dirty="0">
                <a:solidFill>
                  <a:srgbClr val="002060"/>
                </a:solidFill>
              </a:rPr>
              <a:t>-&gt;</a:t>
            </a:r>
            <a:r>
              <a:rPr lang="en-US" altLang="zh-CN" sz="2400" dirty="0" smtClean="0">
                <a:solidFill>
                  <a:srgbClr val="002060"/>
                </a:solidFill>
              </a:rPr>
              <a:t>RISC-V</a:t>
            </a:r>
            <a:r>
              <a:rPr lang="zh-CN" altLang="en-US" sz="2400" dirty="0">
                <a:solidFill>
                  <a:srgbClr val="002060"/>
                </a:solidFill>
              </a:rPr>
              <a:t>。包括熟悉</a:t>
            </a:r>
            <a:r>
              <a:rPr lang="en-US" altLang="zh-CN" sz="2400" dirty="0">
                <a:solidFill>
                  <a:srgbClr val="002060"/>
                </a:solidFill>
              </a:rPr>
              <a:t>RISC-V </a:t>
            </a:r>
            <a:r>
              <a:rPr lang="zh-CN" altLang="en-US" sz="2400" dirty="0">
                <a:solidFill>
                  <a:srgbClr val="002060"/>
                </a:solidFill>
              </a:rPr>
              <a:t>汇编和输入输出格式处理。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第</a:t>
            </a:r>
            <a:r>
              <a:rPr lang="en-US" altLang="zh-CN" sz="2400" dirty="0">
                <a:solidFill>
                  <a:srgbClr val="002060"/>
                </a:solidFill>
              </a:rPr>
              <a:t>14 </a:t>
            </a:r>
            <a:r>
              <a:rPr lang="zh-CN" altLang="en-US" sz="2400" dirty="0">
                <a:solidFill>
                  <a:srgbClr val="002060"/>
                </a:solidFill>
              </a:rPr>
              <a:t>周</a:t>
            </a:r>
            <a:r>
              <a:rPr lang="zh-CN" altLang="en-US" sz="2400" dirty="0" smtClean="0">
                <a:solidFill>
                  <a:srgbClr val="002060"/>
                </a:solidFill>
              </a:rPr>
              <a:t>：撰写</a:t>
            </a:r>
            <a:r>
              <a:rPr lang="zh-CN" altLang="en-US" sz="2400" dirty="0">
                <a:solidFill>
                  <a:srgbClr val="002060"/>
                </a:solidFill>
              </a:rPr>
              <a:t>实验报告。</a:t>
            </a: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9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654914" y="73069"/>
            <a:ext cx="6161977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09.20  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chemeClr val="folHlink"/>
                </a:solidFill>
              </a:rPr>
              <a:t>课程介绍，题目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介绍</a:t>
            </a:r>
            <a:endParaRPr lang="en-US" altLang="zh-CN" sz="24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09.27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Lex/Flex + YACC/Bison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10.11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点评，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JavaCC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JJTree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/JTB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10.18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类型</a:t>
            </a:r>
            <a:r>
              <a:rPr lang="zh-CN" altLang="en-US" sz="2400" b="1" dirty="0">
                <a:solidFill>
                  <a:srgbClr val="FF0000"/>
                </a:solidFill>
              </a:rPr>
              <a:t>检查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</a:rPr>
              <a:t>框架介绍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10.25    </a:t>
            </a:r>
            <a:r>
              <a:rPr lang="zh-CN" altLang="en-US" sz="2400" b="1" dirty="0" smtClean="0"/>
              <a:t>交流</a:t>
            </a:r>
            <a:r>
              <a:rPr lang="zh-CN" altLang="en-US" sz="2400" b="1" dirty="0"/>
              <a:t>、答疑</a:t>
            </a:r>
            <a:endParaRPr lang="zh-CN" altLang="en-US" sz="24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11.01    </a:t>
            </a:r>
            <a:r>
              <a:rPr lang="zh-CN" altLang="en-US" sz="2400" b="1" dirty="0" smtClean="0"/>
              <a:t>点评</a:t>
            </a:r>
            <a:r>
              <a:rPr lang="zh-CN" altLang="en-US" sz="2400" b="1" dirty="0"/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Java2Piglet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11.08    </a:t>
            </a:r>
            <a:r>
              <a:rPr lang="zh-CN" altLang="en-US" sz="2400" b="1" dirty="0" smtClean="0"/>
              <a:t>交流</a:t>
            </a:r>
            <a:r>
              <a:rPr lang="zh-CN" altLang="en-US" sz="2400" b="1" dirty="0"/>
              <a:t>、答疑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11.15    </a:t>
            </a:r>
            <a:r>
              <a:rPr lang="zh-CN" altLang="en-US" sz="2400" b="1" dirty="0" smtClean="0"/>
              <a:t>点评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Piglet2Spiglet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/>
              <a:t>11.22     </a:t>
            </a:r>
            <a:r>
              <a:rPr lang="zh-CN" altLang="en-US" sz="2400" b="1" dirty="0" smtClean="0"/>
              <a:t>交流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答疑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11.29     </a:t>
            </a:r>
            <a:r>
              <a:rPr lang="zh-CN" altLang="en-US" sz="2400" b="1" dirty="0" smtClean="0"/>
              <a:t>点评</a:t>
            </a:r>
            <a:r>
              <a:rPr lang="zh-CN" altLang="en-US" sz="2400" b="1" dirty="0"/>
              <a:t>，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Spiglet2Kanga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（寄存器分配）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/>
              <a:t>12.06     </a:t>
            </a:r>
            <a:r>
              <a:rPr lang="zh-CN" altLang="en-US" sz="2400" b="1" dirty="0" smtClean="0"/>
              <a:t>交流</a:t>
            </a:r>
            <a:r>
              <a:rPr lang="zh-CN" altLang="en-US" sz="2400" b="1" dirty="0"/>
              <a:t>、</a:t>
            </a:r>
            <a:r>
              <a:rPr lang="zh-CN" altLang="en-US" sz="2400" b="1" dirty="0" smtClean="0"/>
              <a:t>答疑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12.13     </a:t>
            </a:r>
            <a:r>
              <a:rPr lang="zh-CN" altLang="en-US" sz="2400" b="1" dirty="0" smtClean="0"/>
              <a:t>点评</a:t>
            </a:r>
            <a:r>
              <a:rPr lang="zh-CN" altLang="en-US" sz="2400" b="1" dirty="0"/>
              <a:t>， </a:t>
            </a:r>
            <a:r>
              <a:rPr lang="en-US" altLang="zh-CN" sz="2400" b="1" dirty="0">
                <a:solidFill>
                  <a:srgbClr val="FF0000"/>
                </a:solidFill>
              </a:rPr>
              <a:t>Kanga2MIPS</a:t>
            </a:r>
            <a:r>
              <a:rPr lang="zh-CN" altLang="en-US" sz="2400" b="1" dirty="0">
                <a:solidFill>
                  <a:srgbClr val="FF0000"/>
                </a:solidFill>
              </a:rPr>
              <a:t>（机器指令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12.20     </a:t>
            </a:r>
            <a:r>
              <a:rPr lang="zh-CN" altLang="en-US" sz="2400" b="1" dirty="0" smtClean="0"/>
              <a:t>交流、答疑、优化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/>
              <a:t>12.27     </a:t>
            </a:r>
            <a:r>
              <a:rPr lang="zh-CN" altLang="en-US" sz="2400" b="1" dirty="0" smtClean="0"/>
              <a:t>交流、答疑、实习报告说明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01.03     </a:t>
            </a:r>
            <a:r>
              <a:rPr lang="zh-CN" altLang="en-US" sz="2400" b="1" dirty="0" smtClean="0"/>
              <a:t>交流、答疑、总结</a:t>
            </a:r>
            <a:endParaRPr lang="zh-CN" altLang="en-US" sz="2400" b="1" dirty="0"/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-45424" y="1498123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72089" y="81007"/>
            <a:ext cx="15621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明确任务</a:t>
            </a:r>
          </a:p>
          <a:p>
            <a:pPr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规划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题目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62564" y="1483637"/>
            <a:ext cx="164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类型检查</a:t>
            </a:r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-10374" y="2809373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78427" y="3131933"/>
            <a:ext cx="2305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中间代码生成</a:t>
            </a:r>
          </a:p>
        </p:txBody>
      </p:sp>
      <p:sp>
        <p:nvSpPr>
          <p:cNvPr id="17417" name="Line 14"/>
          <p:cNvSpPr>
            <a:spLocks noChangeShapeType="1"/>
          </p:cNvSpPr>
          <p:nvPr/>
        </p:nvSpPr>
        <p:spPr bwMode="auto">
          <a:xfrm>
            <a:off x="2654914" y="3602082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8" name="Line 16"/>
          <p:cNvSpPr>
            <a:spLocks noChangeShapeType="1"/>
          </p:cNvSpPr>
          <p:nvPr/>
        </p:nvSpPr>
        <p:spPr bwMode="auto">
          <a:xfrm>
            <a:off x="-8911" y="5805264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273663" y="4910544"/>
            <a:ext cx="2381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目标代码生成</a:t>
            </a:r>
          </a:p>
        </p:txBody>
      </p: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337799" y="5787802"/>
            <a:ext cx="1511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实习报告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227627" y="3760583"/>
            <a:ext cx="2174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（代码优化）</a:t>
            </a:r>
          </a:p>
        </p:txBody>
      </p:sp>
      <p:sp>
        <p:nvSpPr>
          <p:cNvPr id="17422" name="Line 20"/>
          <p:cNvSpPr>
            <a:spLocks noChangeShapeType="1"/>
          </p:cNvSpPr>
          <p:nvPr/>
        </p:nvSpPr>
        <p:spPr bwMode="auto">
          <a:xfrm>
            <a:off x="2654914" y="3241719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3" name="Line 21"/>
          <p:cNvSpPr>
            <a:spLocks noChangeShapeType="1"/>
          </p:cNvSpPr>
          <p:nvPr/>
        </p:nvSpPr>
        <p:spPr bwMode="auto">
          <a:xfrm>
            <a:off x="-11367" y="4910544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4" name="AutoShape 23"/>
          <p:cNvSpPr>
            <a:spLocks noChangeArrowheads="1"/>
          </p:cNvSpPr>
          <p:nvPr/>
        </p:nvSpPr>
        <p:spPr bwMode="auto">
          <a:xfrm>
            <a:off x="7550466" y="6327021"/>
            <a:ext cx="1278397" cy="258464"/>
          </a:xfrm>
          <a:prstGeom prst="leftArrow">
            <a:avLst>
              <a:gd name="adj1" fmla="val 50000"/>
              <a:gd name="adj2" fmla="val 75556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427" name="AutoShape 26"/>
          <p:cNvSpPr>
            <a:spLocks noChangeArrowheads="1"/>
          </p:cNvSpPr>
          <p:nvPr/>
        </p:nvSpPr>
        <p:spPr bwMode="auto">
          <a:xfrm>
            <a:off x="5750267" y="1992406"/>
            <a:ext cx="3078596" cy="142875"/>
          </a:xfrm>
          <a:prstGeom prst="leftArrow">
            <a:avLst>
              <a:gd name="adj1" fmla="val 50000"/>
              <a:gd name="adj2" fmla="val 75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7429" name="Rectangle 28"/>
          <p:cNvSpPr>
            <a:spLocks noChangeArrowheads="1"/>
          </p:cNvSpPr>
          <p:nvPr/>
        </p:nvSpPr>
        <p:spPr bwMode="auto">
          <a:xfrm>
            <a:off x="8342554" y="1061"/>
            <a:ext cx="54081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3300"/>
                </a:solidFill>
                <a:ea typeface="华文新魏" pitchFamily="2" charset="-122"/>
              </a:rPr>
              <a:t>检查点</a:t>
            </a:r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6818416" y="2974383"/>
            <a:ext cx="1998477" cy="142875"/>
          </a:xfrm>
          <a:prstGeom prst="leftArrow">
            <a:avLst>
              <a:gd name="adj1" fmla="val 50000"/>
              <a:gd name="adj2" fmla="val 75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6818416" y="5545677"/>
            <a:ext cx="2010448" cy="142875"/>
          </a:xfrm>
          <a:prstGeom prst="leftArrow">
            <a:avLst>
              <a:gd name="adj1" fmla="val 50000"/>
              <a:gd name="adj2" fmla="val 75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4" name="AutoShape 26"/>
          <p:cNvSpPr>
            <a:spLocks noChangeArrowheads="1"/>
          </p:cNvSpPr>
          <p:nvPr/>
        </p:nvSpPr>
        <p:spPr bwMode="auto">
          <a:xfrm>
            <a:off x="6818415" y="3787292"/>
            <a:ext cx="1998477" cy="142875"/>
          </a:xfrm>
          <a:prstGeom prst="leftArrow">
            <a:avLst>
              <a:gd name="adj1" fmla="val 50000"/>
              <a:gd name="adj2" fmla="val 75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6818414" y="4711744"/>
            <a:ext cx="1998477" cy="142875"/>
          </a:xfrm>
          <a:prstGeom prst="leftArrow">
            <a:avLst>
              <a:gd name="adj1" fmla="val 50000"/>
              <a:gd name="adj2" fmla="val 7555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936727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7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75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75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75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75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75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75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75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75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75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75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联系老师和助教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endParaRPr lang="en-US" altLang="zh-CN" dirty="0">
              <a:solidFill>
                <a:srgbClr val="002060"/>
              </a:solidFill>
            </a:endParaRPr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dirty="0">
                <a:solidFill>
                  <a:srgbClr val="002060"/>
                </a:solidFill>
              </a:rPr>
              <a:t>刘先华</a:t>
            </a:r>
            <a:endParaRPr lang="en-US" altLang="zh-CN" dirty="0">
              <a:solidFill>
                <a:srgbClr val="002060"/>
              </a:solidFill>
            </a:endParaRPr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dirty="0">
                <a:solidFill>
                  <a:srgbClr val="002060"/>
                </a:solidFill>
              </a:rPr>
              <a:t>北京大学理科一号楼八层</a:t>
            </a:r>
            <a:r>
              <a:rPr lang="en-US" altLang="zh-CN" dirty="0">
                <a:solidFill>
                  <a:srgbClr val="002060"/>
                </a:solidFill>
              </a:rPr>
              <a:t>1818</a:t>
            </a:r>
          </a:p>
          <a:p>
            <a:pPr marL="469900" lvl="1" indent="-469900">
              <a:buFont typeface="Wingdings" pitchFamily="2" charset="2"/>
              <a:buChar char="o"/>
            </a:pPr>
            <a:r>
              <a:rPr lang="en-US" altLang="zh-CN" dirty="0">
                <a:solidFill>
                  <a:srgbClr val="002060"/>
                </a:solidFill>
              </a:rPr>
              <a:t>liuxianhua@pku.edu.cn</a:t>
            </a:r>
          </a:p>
          <a:p>
            <a:pPr marL="469900" lvl="1" indent="-469900">
              <a:buFont typeface="Wingdings" pitchFamily="2" charset="2"/>
              <a:buChar char="o"/>
            </a:pPr>
            <a:r>
              <a:rPr lang="en-US" altLang="zh-CN" dirty="0">
                <a:solidFill>
                  <a:srgbClr val="002060"/>
                </a:solidFill>
              </a:rPr>
              <a:t>62759129/62756231</a:t>
            </a:r>
          </a:p>
          <a:p>
            <a:pPr marL="469900" lvl="1" indent="-469900">
              <a:buFont typeface="Wingdings" pitchFamily="2" charset="2"/>
              <a:buChar char="o"/>
            </a:pPr>
            <a:endParaRPr lang="en-US" altLang="zh-CN" dirty="0">
              <a:solidFill>
                <a:srgbClr val="002060"/>
              </a:solidFill>
            </a:endParaRPr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dirty="0">
                <a:solidFill>
                  <a:srgbClr val="002060"/>
                </a:solidFill>
              </a:rPr>
              <a:t>助教</a:t>
            </a:r>
            <a:r>
              <a:rPr lang="zh-CN" altLang="en-US" dirty="0" smtClean="0">
                <a:solidFill>
                  <a:srgbClr val="002060"/>
                </a:solidFill>
              </a:rPr>
              <a:t>：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dirty="0" smtClean="0">
                <a:solidFill>
                  <a:srgbClr val="002060"/>
                </a:solidFill>
              </a:rPr>
              <a:t>李硕珂</a:t>
            </a:r>
            <a:r>
              <a:rPr lang="zh-CN" altLang="en-US" dirty="0">
                <a:solidFill>
                  <a:srgbClr val="002060"/>
                </a:solidFill>
              </a:rPr>
              <a:t>，</a:t>
            </a:r>
            <a:r>
              <a:rPr lang="en-US" altLang="zh-CN" dirty="0" smtClean="0">
                <a:solidFill>
                  <a:srgbClr val="002060"/>
                </a:solidFill>
              </a:rPr>
              <a:t>lishuoke@mprc.pku.edu.cn</a:t>
            </a:r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dirty="0" smtClean="0">
                <a:solidFill>
                  <a:srgbClr val="002060"/>
                </a:solidFill>
              </a:rPr>
              <a:t>曹德福，</a:t>
            </a:r>
            <a:r>
              <a:rPr lang="en-US" altLang="zh-CN" dirty="0" smtClean="0">
                <a:solidFill>
                  <a:srgbClr val="002060"/>
                </a:solidFill>
              </a:rPr>
              <a:t>caodefu@mprc.pku.edu.cn</a:t>
            </a:r>
            <a:endParaRPr lang="en-US" altLang="zh-CN" dirty="0">
              <a:solidFill>
                <a:srgbClr val="002060"/>
              </a:solidFill>
            </a:endParaRPr>
          </a:p>
          <a:p>
            <a:pPr marL="469900" lvl="1" indent="-469900">
              <a:buFont typeface="Wingdings" pitchFamily="2" charset="2"/>
              <a:buChar char="o"/>
            </a:pPr>
            <a:endParaRPr lang="en-US" altLang="zh-CN" dirty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3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辅导与检查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4213" y="836712"/>
            <a:ext cx="7772400" cy="587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教师</a:t>
            </a:r>
            <a:r>
              <a:rPr lang="en-US" altLang="zh-CN" b="1" dirty="0" smtClean="0">
                <a:solidFill>
                  <a:srgbClr val="002060"/>
                </a:solidFill>
              </a:rPr>
              <a:t>+</a:t>
            </a:r>
            <a:r>
              <a:rPr lang="zh-CN" altLang="en-US" b="1" dirty="0" smtClean="0">
                <a:solidFill>
                  <a:srgbClr val="002060"/>
                </a:solidFill>
              </a:rPr>
              <a:t>助教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辅导方式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论坛交流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阶段检查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上课点评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检查方式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电子方式提交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课程网站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约定时间</a:t>
            </a:r>
            <a:r>
              <a:rPr lang="zh-CN" altLang="en-US" b="1" dirty="0">
                <a:solidFill>
                  <a:srgbClr val="002060"/>
                </a:solidFill>
              </a:rPr>
              <a:t>和地点</a:t>
            </a:r>
            <a:endParaRPr lang="zh-CN" altLang="en-US" b="1" dirty="0" smtClean="0">
              <a:solidFill>
                <a:srgbClr val="00206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集中或顺序，</a:t>
            </a:r>
            <a:r>
              <a:rPr lang="zh-CN" altLang="en-US" b="1" dirty="0">
                <a:solidFill>
                  <a:srgbClr val="002060"/>
                </a:solidFill>
              </a:rPr>
              <a:t>采用</a:t>
            </a:r>
            <a:r>
              <a:rPr lang="zh-CN" altLang="en-US" b="1" dirty="0" smtClean="0">
                <a:solidFill>
                  <a:srgbClr val="002060"/>
                </a:solidFill>
              </a:rPr>
              <a:t>现场询问</a:t>
            </a:r>
            <a:r>
              <a:rPr lang="en-US" altLang="zh-CN" b="1" dirty="0">
                <a:solidFill>
                  <a:srgbClr val="002060"/>
                </a:solidFill>
              </a:rPr>
              <a:t>+</a:t>
            </a:r>
            <a:r>
              <a:rPr lang="zh-CN" altLang="en-US" b="1" dirty="0" smtClean="0">
                <a:solidFill>
                  <a:srgbClr val="002060"/>
                </a:solidFill>
              </a:rPr>
              <a:t>检查的形式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周四下午</a:t>
            </a:r>
            <a:r>
              <a:rPr lang="en-US" altLang="zh-CN" b="1" dirty="0" smtClean="0">
                <a:solidFill>
                  <a:srgbClr val="002060"/>
                </a:solidFill>
              </a:rPr>
              <a:t>13:00-15:00, </a:t>
            </a:r>
            <a:r>
              <a:rPr lang="zh-CN" altLang="en-US" b="1" dirty="0" smtClean="0">
                <a:solidFill>
                  <a:srgbClr val="002060"/>
                </a:solidFill>
              </a:rPr>
              <a:t>上课教室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周五下午，理</a:t>
            </a:r>
            <a:r>
              <a:rPr lang="en-US" altLang="zh-CN" b="1" dirty="0" smtClean="0">
                <a:solidFill>
                  <a:srgbClr val="002060"/>
                </a:solidFill>
              </a:rPr>
              <a:t>1#1818</a:t>
            </a:r>
            <a:endParaRPr lang="zh-CN" alt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6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成绩如何计算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5800" y="1052737"/>
            <a:ext cx="8062913" cy="54004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2060"/>
                </a:solidFill>
              </a:rPr>
              <a:t>5</a:t>
            </a:r>
            <a:r>
              <a:rPr lang="zh-CN" altLang="en-US" b="1" dirty="0" smtClean="0">
                <a:solidFill>
                  <a:srgbClr val="002060"/>
                </a:solidFill>
              </a:rPr>
              <a:t>次 平时作业：程序</a:t>
            </a:r>
            <a:br>
              <a:rPr lang="zh-CN" altLang="en-US" b="1" dirty="0" smtClean="0">
                <a:solidFill>
                  <a:srgbClr val="002060"/>
                </a:solidFill>
              </a:rPr>
            </a:br>
            <a:r>
              <a:rPr lang="en-US" altLang="zh-CN" b="1" dirty="0" smtClean="0">
                <a:solidFill>
                  <a:srgbClr val="002060"/>
                </a:solidFill>
              </a:rPr>
              <a:t>5 * 15 = 75%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2060"/>
                </a:solidFill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</a:rPr>
              <a:t>个 实习报告：文档</a:t>
            </a:r>
            <a:r>
              <a:rPr lang="en-US" altLang="zh-CN" b="1" dirty="0" smtClean="0">
                <a:solidFill>
                  <a:srgbClr val="002060"/>
                </a:solidFill>
              </a:rPr>
              <a:t>+</a:t>
            </a:r>
            <a:r>
              <a:rPr lang="zh-CN" altLang="en-US" b="1" dirty="0" smtClean="0">
                <a:solidFill>
                  <a:srgbClr val="002060"/>
                </a:solidFill>
              </a:rPr>
              <a:t>代码</a:t>
            </a:r>
            <a:r>
              <a:rPr lang="en-US" altLang="zh-CN" b="1" dirty="0" smtClean="0">
                <a:solidFill>
                  <a:srgbClr val="002060"/>
                </a:solidFill>
              </a:rPr>
              <a:t>+</a:t>
            </a:r>
            <a:r>
              <a:rPr lang="zh-CN" altLang="en-US" b="1" dirty="0" smtClean="0">
                <a:solidFill>
                  <a:srgbClr val="002060"/>
                </a:solidFill>
              </a:rPr>
              <a:t>体会</a:t>
            </a:r>
            <a:r>
              <a:rPr lang="en-US" altLang="zh-CN" b="1" dirty="0" smtClean="0">
                <a:solidFill>
                  <a:srgbClr val="002060"/>
                </a:solidFill>
              </a:rPr>
              <a:t>+</a:t>
            </a:r>
            <a:r>
              <a:rPr lang="zh-CN" altLang="en-US" b="1" dirty="0" smtClean="0">
                <a:solidFill>
                  <a:srgbClr val="002060"/>
                </a:solidFill>
              </a:rPr>
              <a:t>建议</a:t>
            </a:r>
            <a:br>
              <a:rPr lang="zh-CN" altLang="en-US" b="1" dirty="0" smtClean="0">
                <a:solidFill>
                  <a:srgbClr val="002060"/>
                </a:solidFill>
              </a:rPr>
            </a:br>
            <a:r>
              <a:rPr lang="en-US" altLang="zh-CN" b="1" dirty="0" smtClean="0">
                <a:solidFill>
                  <a:srgbClr val="002060"/>
                </a:solidFill>
              </a:rPr>
              <a:t>1 * 15 = 15%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平时成绩占</a:t>
            </a:r>
            <a:r>
              <a:rPr lang="en-US" altLang="zh-CN" b="1" dirty="0" smtClean="0">
                <a:solidFill>
                  <a:srgbClr val="002060"/>
                </a:solidFill>
              </a:rPr>
              <a:t>10</a:t>
            </a:r>
            <a:r>
              <a:rPr lang="zh-CN" altLang="en-US" b="1" dirty="0" smtClean="0">
                <a:solidFill>
                  <a:srgbClr val="002060"/>
                </a:solidFill>
              </a:rPr>
              <a:t>分</a:t>
            </a:r>
            <a:endParaRPr lang="zh-CN" altLang="en-US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  <a:r>
              <a:rPr lang="zh-CN" altLang="en-US" dirty="0" smtClean="0"/>
              <a:t>信息（</a:t>
            </a:r>
            <a:r>
              <a:rPr lang="en-US" altLang="zh-CN" dirty="0" err="1" smtClean="0"/>
              <a:t>MiniC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350" y="1484784"/>
            <a:ext cx="87486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编译原理及实践</a:t>
            </a:r>
            <a:endParaRPr kumimoji="1" lang="en-US" altLang="zh-CN" sz="2400" b="1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kumimoji="1" lang="en-US" altLang="zh-CN" sz="2400" b="1" dirty="0" err="1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Compiler.Construction-Principles.and</a:t>
            </a:r>
            <a:r>
              <a:rPr kumimoji="1" lang="en-US" altLang="zh-CN" sz="24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 Practice</a:t>
            </a:r>
          </a:p>
          <a:p>
            <a:r>
              <a:rPr kumimoji="1" lang="en-US" altLang="zh-CN" sz="24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By Kenneth </a:t>
            </a:r>
            <a:r>
              <a:rPr kumimoji="1" lang="en-US" altLang="zh-CN" sz="2400" b="1" dirty="0" err="1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C.Louden</a:t>
            </a:r>
            <a:endParaRPr kumimoji="1" lang="en-US" altLang="zh-CN" sz="2400" b="1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5350" y="2876510"/>
            <a:ext cx="86406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RISCV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https://www.riscv.org/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Gem5 Simulator</a:t>
            </a:r>
            <a:endParaRPr lang="fr-FR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http://www.gem5.org/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QEMU Simulator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http://www.qemu.org/</a:t>
            </a:r>
          </a:p>
        </p:txBody>
      </p:sp>
    </p:spTree>
    <p:extLst>
      <p:ext uri="{BB962C8B-B14F-4D97-AF65-F5344CB8AC3E}">
        <p14:creationId xmlns:p14="http://schemas.microsoft.com/office/powerpoint/2010/main" val="396163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  <a:r>
              <a:rPr lang="zh-CN" altLang="en-US" dirty="0" smtClean="0"/>
              <a:t>信息（</a:t>
            </a:r>
            <a:r>
              <a:rPr lang="en-US" altLang="zh-CN" dirty="0" err="1" smtClean="0"/>
              <a:t>MiniJava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7338" y="980728"/>
            <a:ext cx="88566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defRPr/>
            </a:pP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Implementation in Java , 2nd edition. Andrew </a:t>
            </a:r>
          </a:p>
          <a:p>
            <a:pPr marL="571500" indent="-571500">
              <a:defRPr/>
            </a:pPr>
            <a:r>
              <a:rPr lang="en-US" altLang="zh-CN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Jens </a:t>
            </a:r>
            <a:r>
              <a:rPr lang="en-US" altLang="zh-CN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Palsberg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Cambridge University Press, 2002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defRPr/>
            </a:pP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现代编译器的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实现（第二版），电子工业出版社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  <a:p>
            <a:endParaRPr kumimoji="1" lang="en-US" altLang="zh-CN" sz="2400" b="1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850" y="3835623"/>
            <a:ext cx="84824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Java Compiler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Compiler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https</a:t>
            </a:r>
            <a:r>
              <a:rPr lang="en-US" altLang="zh-CN" sz="2400" b="1" dirty="0">
                <a:solidFill>
                  <a:srgbClr val="002060"/>
                </a:solidFill>
              </a:rPr>
              <a:t>://javacc.java.net/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zh-CN" sz="2400" b="1" dirty="0" smtClean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400" b="1" dirty="0" smtClean="0">
                <a:solidFill>
                  <a:srgbClr val="002060"/>
                </a:solidFill>
              </a:rPr>
              <a:t>UCLA </a:t>
            </a:r>
            <a:r>
              <a:rPr lang="fr-FR" altLang="zh-CN" sz="2400" b="1" dirty="0">
                <a:solidFill>
                  <a:srgbClr val="002060"/>
                </a:solidFill>
              </a:rPr>
              <a:t>CS 132 Compiler </a:t>
            </a:r>
            <a:r>
              <a:rPr lang="fr-FR" altLang="zh-CN" sz="2400" b="1" dirty="0" smtClean="0">
                <a:solidFill>
                  <a:srgbClr val="002060"/>
                </a:solidFill>
              </a:rPr>
              <a:t>Construction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http</a:t>
            </a:r>
            <a:r>
              <a:rPr lang="en-US" altLang="zh-CN" sz="2400" b="1" dirty="0">
                <a:solidFill>
                  <a:srgbClr val="002060"/>
                </a:solidFill>
              </a:rPr>
              <a:t>://www.cs.ucla.edu/~palsberg/course/cs132/W10/index.html</a:t>
            </a:r>
          </a:p>
        </p:txBody>
      </p:sp>
    </p:spTree>
    <p:extLst>
      <p:ext uri="{BB962C8B-B14F-4D97-AF65-F5344CB8AC3E}">
        <p14:creationId xmlns:p14="http://schemas.microsoft.com/office/powerpoint/2010/main" val="331438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可能的一些扩展性尝试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Base Version is for RISC-V ISA</a:t>
            </a:r>
          </a:p>
          <a:p>
            <a:pPr lvl="1"/>
            <a:r>
              <a:rPr lang="en-US" altLang="zh-CN" dirty="0" smtClean="0">
                <a:solidFill>
                  <a:srgbClr val="002060"/>
                </a:solidFill>
              </a:rPr>
              <a:t>Performance Evaluation &amp; Optimization</a:t>
            </a:r>
          </a:p>
          <a:p>
            <a:r>
              <a:rPr lang="en-US" altLang="zh-CN" dirty="0" smtClean="0">
                <a:solidFill>
                  <a:srgbClr val="002060"/>
                </a:solidFill>
              </a:rPr>
              <a:t>Extension</a:t>
            </a:r>
          </a:p>
          <a:p>
            <a:pPr lvl="1"/>
            <a:r>
              <a:rPr lang="en-US" altLang="zh-CN" dirty="0" smtClean="0">
                <a:solidFill>
                  <a:srgbClr val="002060"/>
                </a:solidFill>
              </a:rPr>
              <a:t>C </a:t>
            </a:r>
            <a:r>
              <a:rPr lang="en-US" altLang="zh-CN" smtClean="0">
                <a:solidFill>
                  <a:srgbClr val="002060"/>
                </a:solidFill>
              </a:rPr>
              <a:t>Lang Extension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lvl="1"/>
            <a:r>
              <a:rPr lang="en-US" altLang="zh-CN" dirty="0">
                <a:solidFill>
                  <a:srgbClr val="002060"/>
                </a:solidFill>
              </a:rPr>
              <a:t>HW/SW Co-design</a:t>
            </a:r>
          </a:p>
          <a:p>
            <a:pPr lvl="1"/>
            <a:r>
              <a:rPr lang="en-US" altLang="zh-CN" dirty="0" smtClean="0">
                <a:solidFill>
                  <a:srgbClr val="002060"/>
                </a:solidFill>
              </a:rPr>
              <a:t>Your own ISA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76750" y="6492875"/>
            <a:ext cx="1447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0" latinLnBrk="0" hangingPunct="0">
              <a:defRPr sz="1600" b="1" i="1" u="sng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1pPr>
            <a:lvl2pPr marL="742950" indent="-285750" algn="l" defTabSz="914400" rtl="0" eaLnBrk="0" latinLnBrk="0" hangingPunct="0">
              <a:defRPr sz="1600" b="1" i="1" u="sng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2pPr>
            <a:lvl3pPr marL="1143000" indent="-228600" algn="l" defTabSz="914400" rtl="0" eaLnBrk="0" latinLnBrk="0" hangingPunct="0">
              <a:defRPr sz="1600" b="1" i="1" u="sng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3pPr>
            <a:lvl4pPr marL="1600200" indent="-228600" algn="l" defTabSz="914400" rtl="0" eaLnBrk="0" latinLnBrk="0" hangingPunct="0">
              <a:defRPr sz="1600" b="1" i="1" u="sng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4pPr>
            <a:lvl5pPr marL="2057400" indent="-228600" algn="l" defTabSz="914400" rtl="0" eaLnBrk="0" latinLnBrk="0" hangingPunct="0">
              <a:defRPr sz="1600" b="1" i="1" u="sng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b="1" i="1" u="sng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b="1" i="1" u="sng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b="1" i="1" u="sng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600" b="1" i="1" u="sng" kern="1200">
                <a:solidFill>
                  <a:schemeClr val="tx1"/>
                </a:solidFill>
                <a:latin typeface="Verdana" pitchFamily="34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1800" i="0" u="none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— 3 —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8982" y="3212976"/>
            <a:ext cx="1403185" cy="16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可选题目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类：</a:t>
            </a:r>
            <a:r>
              <a:rPr lang="en-US" altLang="zh-CN" smtClean="0"/>
              <a:t>MiniJava</a:t>
            </a:r>
            <a:r>
              <a:rPr lang="zh-CN" altLang="en-US" smtClean="0"/>
              <a:t>在其他平台上的编译器</a:t>
            </a:r>
            <a:endParaRPr lang="en-US" altLang="zh-CN" smtClean="0"/>
          </a:p>
          <a:p>
            <a:pPr lvl="1"/>
            <a:r>
              <a:rPr lang="zh-CN" altLang="en-US" smtClean="0"/>
              <a:t>例如</a:t>
            </a:r>
            <a:r>
              <a:rPr lang="en-US" altLang="zh-CN" smtClean="0"/>
              <a:t>Android</a:t>
            </a:r>
            <a:r>
              <a:rPr lang="zh-CN" altLang="en-US" smtClean="0"/>
              <a:t>、</a:t>
            </a:r>
            <a:r>
              <a:rPr lang="en-US" altLang="zh-CN" smtClean="0"/>
              <a:t>iOS</a:t>
            </a:r>
            <a:r>
              <a:rPr lang="zh-CN" altLang="en-US" smtClean="0"/>
              <a:t>等平台的</a:t>
            </a:r>
            <a:r>
              <a:rPr lang="en-US" altLang="zh-CN" smtClean="0"/>
              <a:t>MiniJava</a:t>
            </a:r>
            <a:r>
              <a:rPr lang="zh-CN" altLang="en-US" smtClean="0"/>
              <a:t>编译器</a:t>
            </a:r>
            <a:endParaRPr lang="en-US" altLang="zh-CN" smtClean="0"/>
          </a:p>
          <a:p>
            <a:pPr lvl="1"/>
            <a:r>
              <a:rPr lang="zh-CN" altLang="en-US" smtClean="0"/>
              <a:t>面向</a:t>
            </a:r>
            <a:r>
              <a:rPr lang="en-US" altLang="zh-CN" smtClean="0"/>
              <a:t>ARM/RISC-V</a:t>
            </a:r>
            <a:r>
              <a:rPr lang="zh-CN" altLang="en-US" smtClean="0"/>
              <a:t>指令系统架构的编译器</a:t>
            </a:r>
            <a:endParaRPr lang="en-US" altLang="zh-CN" smtClean="0"/>
          </a:p>
          <a:p>
            <a:pPr lvl="1"/>
            <a:r>
              <a:rPr lang="zh-CN" altLang="en-US" smtClean="0"/>
              <a:t>和操作系统实习、体系结构实习结合</a:t>
            </a:r>
            <a:endParaRPr lang="en-US" altLang="zh-CN" smtClean="0"/>
          </a:p>
          <a:p>
            <a:pPr lvl="1"/>
            <a:r>
              <a:rPr lang="zh-CN" altLang="en-US" smtClean="0"/>
              <a:t>其它合理性变化或调整</a:t>
            </a:r>
            <a:endParaRPr lang="en-US" altLang="zh-CN" smtClean="0"/>
          </a:p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类：其他语言的编译或解释器</a:t>
            </a:r>
            <a:endParaRPr lang="en-US" altLang="zh-CN" smtClean="0"/>
          </a:p>
          <a:p>
            <a:pPr lvl="1"/>
            <a:r>
              <a:rPr lang="zh-CN" altLang="en-US" smtClean="0"/>
              <a:t>例如：</a:t>
            </a:r>
            <a:r>
              <a:rPr lang="en-US" altLang="zh-CN" smtClean="0"/>
              <a:t>Ruby</a:t>
            </a:r>
            <a:r>
              <a:rPr lang="zh-CN" altLang="en-US" smtClean="0"/>
              <a:t>、</a:t>
            </a:r>
            <a:r>
              <a:rPr lang="en-US" altLang="zh-CN" smtClean="0"/>
              <a:t>Python</a:t>
            </a:r>
            <a:r>
              <a:rPr lang="zh-CN" altLang="en-US" smtClean="0"/>
              <a:t>、</a:t>
            </a:r>
            <a:r>
              <a:rPr lang="en-US" altLang="zh-CN" smtClean="0"/>
              <a:t>Scheme</a:t>
            </a:r>
            <a:r>
              <a:rPr lang="zh-CN" altLang="en-US" smtClean="0"/>
              <a:t>、</a:t>
            </a:r>
            <a:r>
              <a:rPr lang="en-US" altLang="zh-CN" smtClean="0"/>
              <a:t>Clojure</a:t>
            </a:r>
          </a:p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类：自选题目</a:t>
            </a:r>
            <a:endParaRPr lang="en-US" altLang="zh-CN" smtClean="0"/>
          </a:p>
          <a:p>
            <a:pPr lvl="1"/>
            <a:r>
              <a:rPr lang="zh-CN" altLang="en-US" smtClean="0"/>
              <a:t>包括但不限于语言转换、程序分析、代码优化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所有题目都需要和老师沟通并确认</a:t>
            </a:r>
          </a:p>
        </p:txBody>
      </p:sp>
    </p:spTree>
    <p:extLst>
      <p:ext uri="{BB962C8B-B14F-4D97-AF65-F5344CB8AC3E}">
        <p14:creationId xmlns:p14="http://schemas.microsoft.com/office/powerpoint/2010/main" val="3744191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往年实施情况</a:t>
            </a:r>
          </a:p>
        </p:txBody>
      </p:sp>
      <p:graphicFrame>
        <p:nvGraphicFramePr>
          <p:cNvPr id="6147" name="对象 5"/>
          <p:cNvGraphicFramePr>
            <a:graphicFrameLocks noChangeAspect="1"/>
          </p:cNvGraphicFramePr>
          <p:nvPr/>
        </p:nvGraphicFramePr>
        <p:xfrm>
          <a:off x="-833438" y="981075"/>
          <a:ext cx="10729913" cy="528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5417831" imgH="2678184" progId="Word.Document.12">
                  <p:embed/>
                </p:oleObj>
              </mc:Choice>
              <mc:Fallback>
                <p:oleObj name="文档" r:id="rId4" imgW="5417831" imgH="267818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33438" y="981075"/>
                        <a:ext cx="10729913" cy="528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4544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一些其它实例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105400"/>
          </a:xfrm>
        </p:spPr>
        <p:txBody>
          <a:bodyPr/>
          <a:lstStyle/>
          <a:p>
            <a:r>
              <a:rPr lang="en-US" altLang="zh-CN" sz="2800" smtClean="0"/>
              <a:t>(3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)GDFA</a:t>
            </a:r>
            <a:r>
              <a:rPr lang="zh-CN" altLang="en-US" sz="2800" smtClean="0"/>
              <a:t>在</a:t>
            </a:r>
            <a:r>
              <a:rPr lang="en-US" altLang="zh-CN" sz="2800" smtClean="0"/>
              <a:t>GCC</a:t>
            </a:r>
            <a:r>
              <a:rPr lang="zh-CN" altLang="en-US" sz="2800" smtClean="0"/>
              <a:t>后端的实现</a:t>
            </a:r>
          </a:p>
          <a:p>
            <a:r>
              <a:rPr lang="en-US" altLang="zh-CN" sz="2800" smtClean="0"/>
              <a:t>(3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</a:t>
            </a:r>
            <a:r>
              <a:rPr lang="zh-CN" altLang="en-US" sz="2800" smtClean="0"/>
              <a:t>基于</a:t>
            </a:r>
            <a:r>
              <a:rPr lang="en-US" altLang="zh-CN" sz="2800" smtClean="0"/>
              <a:t>GCC</a:t>
            </a:r>
            <a:r>
              <a:rPr lang="zh-CN" altLang="en-US" sz="2800" smtClean="0"/>
              <a:t>的代码特例化技术研究与实现</a:t>
            </a:r>
          </a:p>
          <a:p>
            <a:r>
              <a:rPr lang="en-US" altLang="zh-CN" sz="2800" smtClean="0"/>
              <a:t>(3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</a:t>
            </a:r>
            <a:r>
              <a:rPr lang="zh-CN" altLang="en-US" sz="2800" smtClean="0"/>
              <a:t>基于</a:t>
            </a:r>
            <a:r>
              <a:rPr lang="en-US" altLang="zh-CN" sz="2800" smtClean="0"/>
              <a:t>OpenMP</a:t>
            </a:r>
            <a:r>
              <a:rPr lang="zh-CN" altLang="en-US" sz="2800" smtClean="0"/>
              <a:t>的循环并行调度优化</a:t>
            </a:r>
          </a:p>
          <a:p>
            <a:endParaRPr lang="en-US" altLang="zh-CN" sz="2800" smtClean="0"/>
          </a:p>
          <a:p>
            <a:r>
              <a:rPr lang="en-US" altLang="zh-CN" sz="2800" smtClean="0"/>
              <a:t>(3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</a:t>
            </a:r>
            <a:r>
              <a:rPr lang="zh-CN" altLang="en-US" sz="2800" smtClean="0"/>
              <a:t>基于</a:t>
            </a:r>
            <a:r>
              <a:rPr lang="en-US" altLang="zh-CN" sz="2800" smtClean="0"/>
              <a:t>LLVM</a:t>
            </a:r>
            <a:r>
              <a:rPr lang="zh-CN" altLang="en-US" sz="2800" smtClean="0"/>
              <a:t>的圈复杂度计算工具的设计与实现</a:t>
            </a:r>
            <a:endParaRPr lang="en-US" altLang="zh-CN" sz="2800" smtClean="0"/>
          </a:p>
          <a:p>
            <a:r>
              <a:rPr lang="en-US" altLang="zh-CN" sz="2800" smtClean="0"/>
              <a:t>(3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)LLVM Optimization Pass Designing</a:t>
            </a:r>
          </a:p>
          <a:p>
            <a:r>
              <a:rPr lang="en-US" altLang="zh-CN" sz="2800" smtClean="0"/>
              <a:t>(1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)Static Race Detection on LLVM IR</a:t>
            </a:r>
          </a:p>
          <a:p>
            <a:endParaRPr lang="en-US" altLang="zh-CN" sz="2800" smtClean="0"/>
          </a:p>
          <a:p>
            <a:r>
              <a:rPr lang="en-US" altLang="zh-CN" sz="2800" smtClean="0"/>
              <a:t>(2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)JOS</a:t>
            </a:r>
            <a:r>
              <a:rPr lang="zh-CN" altLang="en-US" sz="2800" smtClean="0"/>
              <a:t>操作系统动态链接功能的实现</a:t>
            </a:r>
          </a:p>
          <a:p>
            <a:endParaRPr lang="en-US" altLang="zh-CN" sz="2800" smtClean="0"/>
          </a:p>
          <a:p>
            <a:endParaRPr lang="zh-CN" altLang="en-US" sz="280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7FA9FF1-7C99-4F21-890E-B36C518F5E6F}" type="slidenum">
              <a:rPr lang="en-US" altLang="zh-CN" sz="1400" i="0" u="none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pPr eaLnBrk="1" hangingPunct="1"/>
              <a:t>27</a:t>
            </a:fld>
            <a:endParaRPr lang="en-US" altLang="zh-CN" sz="1400" i="0" u="none" smtClean="0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148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一些其它实例（续）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105400"/>
          </a:xfrm>
        </p:spPr>
        <p:txBody>
          <a:bodyPr/>
          <a:lstStyle/>
          <a:p>
            <a:r>
              <a:rPr lang="en-US" altLang="zh-CN" sz="2800" smtClean="0"/>
              <a:t>(3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)Android</a:t>
            </a:r>
            <a:r>
              <a:rPr lang="zh-CN" altLang="en-US" sz="2800" smtClean="0"/>
              <a:t>应用静态污点分析和其中的回调库函数</a:t>
            </a:r>
          </a:p>
          <a:p>
            <a:r>
              <a:rPr lang="en-US" altLang="zh-CN" sz="2800" smtClean="0"/>
              <a:t>(4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</a:t>
            </a:r>
            <a:r>
              <a:rPr lang="zh-CN" altLang="en-US" sz="2800" smtClean="0"/>
              <a:t>基于控制流检测的程序安全执行检测技术</a:t>
            </a:r>
            <a:endParaRPr lang="en-US" altLang="zh-CN" sz="2800" smtClean="0"/>
          </a:p>
          <a:p>
            <a:r>
              <a:rPr lang="en-US" altLang="zh-CN" sz="2800" smtClean="0"/>
              <a:t>(3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)Memory leak fixing in C language</a:t>
            </a:r>
          </a:p>
          <a:p>
            <a:endParaRPr kumimoji="1" lang="en-US" altLang="zh-CN" sz="2800" smtClean="0"/>
          </a:p>
          <a:p>
            <a:r>
              <a:rPr lang="en-US" altLang="zh-CN" sz="2800" smtClean="0"/>
              <a:t>(3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)Comparing Pointer Analysis Effectiveness</a:t>
            </a:r>
          </a:p>
          <a:p>
            <a:r>
              <a:rPr lang="en-US" altLang="zh-CN" sz="2800" smtClean="0"/>
              <a:t>(2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</a:t>
            </a:r>
            <a:r>
              <a:rPr lang="zh-CN" altLang="en-US" sz="2800" smtClean="0"/>
              <a:t>针对</a:t>
            </a:r>
            <a:r>
              <a:rPr lang="en-US" altLang="zh-CN" sz="2800" smtClean="0"/>
              <a:t>Scratch Pad Memory</a:t>
            </a:r>
            <a:r>
              <a:rPr lang="zh-CN" altLang="en-US" sz="2800" smtClean="0"/>
              <a:t>的数据重用分析</a:t>
            </a:r>
            <a:endParaRPr lang="en-US" altLang="zh-CN" sz="2800" smtClean="0"/>
          </a:p>
          <a:p>
            <a:endParaRPr kumimoji="1" lang="en-US" altLang="zh-CN" sz="2800" smtClean="0"/>
          </a:p>
          <a:p>
            <a:r>
              <a:rPr lang="en-US" altLang="zh-CN" sz="2800" smtClean="0"/>
              <a:t>(2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</a:t>
            </a:r>
            <a:r>
              <a:rPr lang="zh-CN" altLang="en-US" sz="2800" smtClean="0"/>
              <a:t>一种将指令式语言到函数式语言的转换器</a:t>
            </a:r>
          </a:p>
          <a:p>
            <a:r>
              <a:rPr lang="en-US" altLang="zh-CN" sz="2800" smtClean="0"/>
              <a:t>(2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</a:t>
            </a:r>
            <a:r>
              <a:rPr lang="zh-CN" altLang="en-US" sz="2800" smtClean="0"/>
              <a:t>一个三地址码到</a:t>
            </a:r>
            <a:r>
              <a:rPr lang="en-US" altLang="zh-CN" sz="2800" smtClean="0"/>
              <a:t>C</a:t>
            </a:r>
            <a:r>
              <a:rPr lang="zh-CN" altLang="en-US" sz="2800" smtClean="0"/>
              <a:t>语言的转换器</a:t>
            </a:r>
          </a:p>
          <a:p>
            <a:r>
              <a:rPr kumimoji="1" lang="en-US" altLang="zh-CN" sz="2800" smtClean="0"/>
              <a:t>(2</a:t>
            </a:r>
            <a:r>
              <a:rPr kumimoji="1" lang="zh-CN" altLang="en-US" sz="2800" smtClean="0"/>
              <a:t>人</a:t>
            </a:r>
            <a:r>
              <a:rPr kumimoji="1" lang="en-US" altLang="zh-CN" sz="2800" smtClean="0"/>
              <a:t>)Optimizing Page</a:t>
            </a:r>
            <a:r>
              <a:rPr kumimoji="1" lang="zh-CN" altLang="en-US" sz="2800" smtClean="0"/>
              <a:t> </a:t>
            </a:r>
            <a:r>
              <a:rPr kumimoji="1" lang="en-US" altLang="zh-CN" sz="2800" smtClean="0"/>
              <a:t>Transform</a:t>
            </a:r>
            <a:r>
              <a:rPr kumimoji="1" lang="zh-CN" altLang="en-US" sz="2800" smtClean="0"/>
              <a:t> </a:t>
            </a:r>
            <a:r>
              <a:rPr kumimoji="1" lang="en-US" altLang="zh-CN" sz="2800" smtClean="0"/>
              <a:t>Language</a:t>
            </a:r>
          </a:p>
          <a:p>
            <a:r>
              <a:rPr lang="en-US" altLang="zh-CN" sz="2800" smtClean="0"/>
              <a:t>(1</a:t>
            </a:r>
            <a:r>
              <a:rPr lang="zh-CN" altLang="en-US" sz="2800" smtClean="0"/>
              <a:t>人</a:t>
            </a:r>
            <a:r>
              <a:rPr lang="en-US" altLang="zh-CN" sz="2800" smtClean="0"/>
              <a:t>)</a:t>
            </a:r>
            <a:r>
              <a:rPr lang="zh-CN" altLang="en-US" sz="2800" smtClean="0"/>
              <a:t>面向</a:t>
            </a:r>
            <a:r>
              <a:rPr lang="en-US" altLang="zh-CN" sz="2800" smtClean="0"/>
              <a:t>SQL</a:t>
            </a:r>
            <a:r>
              <a:rPr lang="zh-CN" altLang="en-US" sz="2800" smtClean="0"/>
              <a:t>数据库查询语言的分析优化</a:t>
            </a:r>
            <a:endParaRPr lang="en-US" altLang="zh-CN" sz="2800" smtClean="0"/>
          </a:p>
          <a:p>
            <a:endParaRPr lang="zh-CN" altLang="en-US" sz="2800" smtClean="0"/>
          </a:p>
          <a:p>
            <a:endParaRPr lang="en-US" altLang="zh-CN" sz="2800" smtClean="0"/>
          </a:p>
          <a:p>
            <a:endParaRPr lang="zh-CN" altLang="en-US" sz="2800" smtClean="0"/>
          </a:p>
          <a:p>
            <a:endParaRPr lang="zh-CN" altLang="en-US" sz="280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0932AF5-E85A-4EFA-8192-33C7569DBBB0}" type="slidenum">
              <a:rPr lang="en-US" altLang="zh-CN" sz="1400" i="0" u="none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pPr eaLnBrk="1" hangingPunct="1"/>
              <a:t>28</a:t>
            </a:fld>
            <a:endParaRPr lang="en-US" altLang="zh-CN" sz="1400" i="0" u="none" smtClean="0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804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70875" cy="685800"/>
          </a:xfrm>
        </p:spPr>
        <p:txBody>
          <a:bodyPr/>
          <a:lstStyle/>
          <a:p>
            <a:r>
              <a:rPr lang="en-US" altLang="zh-CN" sz="3200" smtClean="0">
                <a:cs typeface="Times New Roman" pitchFamily="18" charset="0"/>
              </a:rPr>
              <a:t>Examples from Aho's Class</a:t>
            </a:r>
            <a:endParaRPr lang="zh-CN" altLang="en-US" sz="3200" smtClean="0">
              <a:cs typeface="Times New Roman" pitchFamily="18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105400"/>
          </a:xfrm>
        </p:spPr>
        <p:txBody>
          <a:bodyPr/>
          <a:lstStyle/>
          <a:p>
            <a:r>
              <a:rPr lang="en-US" altLang="zh-CN" sz="1800" smtClean="0">
                <a:hlinkClick r:id="rId2"/>
              </a:rPr>
              <a:t>http://www.cs.columbia.edu/~aho/cs4115/Lectures/15-05-11_PresentationSchedule.html</a:t>
            </a:r>
            <a:endParaRPr lang="en-US" altLang="zh-CN" sz="1800" smtClean="0"/>
          </a:p>
          <a:p>
            <a:r>
              <a:rPr lang="en-US" altLang="zh-CN" sz="2400" smtClean="0"/>
              <a:t>Words: Teaching programming</a:t>
            </a:r>
          </a:p>
          <a:p>
            <a:r>
              <a:rPr lang="en-US" altLang="zh-CN" sz="2400" smtClean="0"/>
              <a:t>MPL: Music Processing Language</a:t>
            </a:r>
          </a:p>
          <a:p>
            <a:r>
              <a:rPr lang="en-US" altLang="zh-CN" sz="2400" smtClean="0"/>
              <a:t>Ripple: Stream processing</a:t>
            </a:r>
          </a:p>
          <a:p>
            <a:r>
              <a:rPr lang="en-US" altLang="zh-CN" sz="2400" smtClean="0"/>
              <a:t>Lever: Processing and posting information</a:t>
            </a:r>
          </a:p>
          <a:p>
            <a:r>
              <a:rPr lang="en-US" altLang="zh-CN" sz="2400" smtClean="0"/>
              <a:t>narratr: a language for creating text adventures</a:t>
            </a:r>
          </a:p>
          <a:p>
            <a:r>
              <a:rPr lang="en-US" altLang="zh-CN" sz="2400" smtClean="0"/>
              <a:t>StratMaster: Algorithmic trading</a:t>
            </a:r>
          </a:p>
          <a:p>
            <a:r>
              <a:rPr lang="en-US" altLang="zh-CN" sz="2400" smtClean="0"/>
              <a:t>Wikify: Processing Wikipedia pages</a:t>
            </a:r>
          </a:p>
          <a:p>
            <a:r>
              <a:rPr lang="en-US" altLang="zh-CN" sz="2400" smtClean="0"/>
              <a:t>Parsel: Audio signal processing</a:t>
            </a:r>
          </a:p>
          <a:p>
            <a:r>
              <a:rPr lang="en-US" altLang="zh-CN" sz="2400" smtClean="0"/>
              <a:t>Adele: ASCII-art processing</a:t>
            </a:r>
          </a:p>
          <a:p>
            <a:r>
              <a:rPr lang="en-US" altLang="zh-CN" sz="2400" smtClean="0"/>
              <a:t>Lessa: music composition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6605E19-3B41-4754-B109-DBFB4B1291D4}" type="slidenum">
              <a:rPr lang="en-US" altLang="zh-CN" sz="1400" i="0" u="none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pPr eaLnBrk="1" hangingPunct="1"/>
              <a:t>29</a:t>
            </a:fld>
            <a:endParaRPr lang="en-US" altLang="zh-CN" sz="1400" i="0" u="none" smtClean="0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1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 程 介 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zh-CN" altLang="en-US" dirty="0" smtClean="0">
                <a:solidFill>
                  <a:srgbClr val="002060"/>
                </a:solidFill>
              </a:rPr>
              <a:t>一</a:t>
            </a:r>
            <a:r>
              <a:rPr lang="zh-CN" altLang="en-US" dirty="0">
                <a:solidFill>
                  <a:srgbClr val="002060"/>
                </a:solidFill>
              </a:rPr>
              <a:t>、为什么要进行编译实习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二、如何组织实习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三、如何辅导与检查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四、成绩如何计算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五、其它信息</a:t>
            </a:r>
          </a:p>
          <a:p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70875" cy="685800"/>
          </a:xfrm>
        </p:spPr>
        <p:txBody>
          <a:bodyPr/>
          <a:lstStyle/>
          <a:p>
            <a:r>
              <a:rPr lang="en-US" altLang="zh-CN" sz="3200" smtClean="0">
                <a:cs typeface="Times New Roman" pitchFamily="18" charset="0"/>
              </a:rPr>
              <a:t>Examples from Aho's Class(cont.)</a:t>
            </a:r>
            <a:endParaRPr lang="zh-CN" altLang="en-US" sz="3200" smtClean="0">
              <a:cs typeface="Times New Roman" pitchFamily="18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105400"/>
          </a:xfrm>
        </p:spPr>
        <p:txBody>
          <a:bodyPr/>
          <a:lstStyle/>
          <a:p>
            <a:r>
              <a:rPr lang="en-US" altLang="zh-CN" sz="1800" smtClean="0">
                <a:hlinkClick r:id="rId2"/>
              </a:rPr>
              <a:t>http://www.cs.columbia.edu/~aho/cs4115/Lectures/15-05-11_PresentationSchedule.html</a:t>
            </a:r>
            <a:endParaRPr lang="en-US" altLang="zh-CN" sz="1800" smtClean="0"/>
          </a:p>
          <a:p>
            <a:r>
              <a:rPr lang="en-US" altLang="zh-CN" sz="2400" smtClean="0"/>
              <a:t>Cellular Automaton Language</a:t>
            </a:r>
          </a:p>
          <a:p>
            <a:r>
              <a:rPr lang="en-US" altLang="zh-CN" sz="2400" smtClean="0"/>
              <a:t>GEM the Entertainment Maker</a:t>
            </a:r>
          </a:p>
          <a:p>
            <a:r>
              <a:rPr lang="en-US" altLang="zh-CN" sz="2400" smtClean="0"/>
              <a:t>JSQL: JSON Query Language</a:t>
            </a:r>
          </a:p>
          <a:p>
            <a:r>
              <a:rPr lang="en-US" altLang="zh-CN" sz="2400" smtClean="0"/>
              <a:t>Skit: Settlers of Catan Customization Kit</a:t>
            </a:r>
          </a:p>
          <a:p>
            <a:r>
              <a:rPr lang="en-US" altLang="zh-CN" sz="2400" smtClean="0"/>
              <a:t>CalPhy: introductory physics problems</a:t>
            </a:r>
          </a:p>
          <a:p>
            <a:r>
              <a:rPr lang="en-US" altLang="zh-CN" sz="2400" smtClean="0"/>
              <a:t>Turnt: a language for turn-based games</a:t>
            </a:r>
          </a:p>
          <a:p>
            <a:r>
              <a:rPr lang="en-US" altLang="zh-CN" sz="2400" smtClean="0"/>
              <a:t>Apollo: Algorithmic music composition</a:t>
            </a:r>
          </a:p>
          <a:p>
            <a:r>
              <a:rPr lang="en-US" altLang="zh-CN" sz="2400" smtClean="0"/>
              <a:t>LifePlanner: Scheduling language</a:t>
            </a:r>
          </a:p>
          <a:p>
            <a:r>
              <a:rPr lang="en-US" altLang="zh-CN" sz="2400" smtClean="0"/>
              <a:t>GEO: Processing shapes</a:t>
            </a:r>
          </a:p>
          <a:p>
            <a:r>
              <a:rPr lang="en-US" altLang="zh-CN" sz="2400" smtClean="0"/>
              <a:t>Instat: Instagram analysis language</a:t>
            </a:r>
          </a:p>
          <a:p>
            <a:r>
              <a:rPr lang="en-US" altLang="zh-CN" sz="2400" smtClean="0"/>
              <a:t>PipelineScript: Complex data analyses</a:t>
            </a:r>
            <a:endParaRPr lang="zh-CN" altLang="en-US" sz="240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 u="sng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30681CE-9749-4C1B-B8AF-529F1A689F15}" type="slidenum">
              <a:rPr lang="en-US" altLang="zh-CN" sz="1400" i="0" u="none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pPr eaLnBrk="1" hangingPunct="1"/>
              <a:t>30</a:t>
            </a:fld>
            <a:endParaRPr lang="en-US" altLang="zh-CN" sz="1400" i="0" u="none" smtClean="0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2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271838" y="4117975"/>
            <a:ext cx="252412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 题 ？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342077" y="1907357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行楷" panose="02010800040101010101" pitchFamily="2" charset="-122"/>
                <a:ea typeface="华文行楷" panose="02010800040101010101" pitchFamily="2" charset="-122"/>
              </a:rPr>
              <a:t>非常投入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369690" y="1299344"/>
            <a:ext cx="2808287" cy="1625600"/>
          </a:xfrm>
          <a:prstGeom prst="irregularSeal1">
            <a:avLst/>
          </a:prstGeom>
          <a:solidFill>
            <a:schemeClr val="hlink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非常收获！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752" y="1934344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行楷" panose="02010800040101010101" pitchFamily="2" charset="-122"/>
                <a:ea typeface="华文行楷" panose="02010800040101010101" pitchFamily="2" charset="-122"/>
              </a:rPr>
              <a:t>非常投入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850202" y="1829569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华文行楷" panose="02010800040101010101" pitchFamily="2" charset="-122"/>
                <a:ea typeface="华文行楷" panose="02010800040101010101" pitchFamily="2" charset="-122"/>
              </a:rPr>
              <a:t>非常投入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536127" y="1777182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非常投入</a:t>
            </a:r>
          </a:p>
        </p:txBody>
      </p:sp>
    </p:spTree>
    <p:extLst>
      <p:ext uri="{BB962C8B-B14F-4D97-AF65-F5344CB8AC3E}">
        <p14:creationId xmlns:p14="http://schemas.microsoft.com/office/powerpoint/2010/main" val="57827842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71538"/>
            <a:ext cx="7992888" cy="543778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课程</a:t>
            </a:r>
            <a:r>
              <a:rPr lang="zh-CN" altLang="en-US" sz="2400" dirty="0">
                <a:solidFill>
                  <a:srgbClr val="002060"/>
                </a:solidFill>
              </a:rPr>
              <a:t>介绍</a:t>
            </a:r>
            <a:r>
              <a:rPr lang="zh-CN" altLang="en-US" sz="2400" dirty="0" smtClean="0">
                <a:solidFill>
                  <a:srgbClr val="002060"/>
                </a:solidFill>
              </a:rPr>
              <a:t>。对</a:t>
            </a:r>
            <a:r>
              <a:rPr lang="zh-CN" altLang="en-US" sz="2400" dirty="0">
                <a:solidFill>
                  <a:srgbClr val="002060"/>
                </a:solidFill>
              </a:rPr>
              <a:t>课程的目的和主要内容进行</a:t>
            </a:r>
            <a:r>
              <a:rPr lang="zh-CN" altLang="en-US" sz="2400" dirty="0" smtClean="0">
                <a:solidFill>
                  <a:srgbClr val="002060"/>
                </a:solidFill>
              </a:rPr>
              <a:t>说明</a:t>
            </a:r>
            <a:r>
              <a:rPr lang="zh-CN" altLang="en-US" sz="2400" dirty="0">
                <a:solidFill>
                  <a:srgbClr val="002060"/>
                </a:solidFill>
              </a:rPr>
              <a:t>，</a:t>
            </a:r>
            <a:r>
              <a:rPr lang="zh-CN" altLang="en-US" sz="2400" dirty="0" smtClean="0">
                <a:solidFill>
                  <a:srgbClr val="002060"/>
                </a:solidFill>
              </a:rPr>
              <a:t>确定课程考核</a:t>
            </a:r>
            <a:r>
              <a:rPr lang="zh-CN" altLang="en-US" sz="2400" dirty="0">
                <a:solidFill>
                  <a:srgbClr val="002060"/>
                </a:solidFill>
              </a:rPr>
              <a:t>要求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回顾</a:t>
            </a:r>
            <a:r>
              <a:rPr lang="zh-CN" altLang="en-US" sz="2400" dirty="0">
                <a:solidFill>
                  <a:srgbClr val="002060"/>
                </a:solidFill>
              </a:rPr>
              <a:t>及相关基础</a:t>
            </a:r>
            <a:r>
              <a:rPr lang="zh-CN" altLang="en-US" sz="2400" dirty="0" smtClean="0">
                <a:solidFill>
                  <a:srgbClr val="002060"/>
                </a:solidFill>
              </a:rPr>
              <a:t>技术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实践</a:t>
            </a:r>
            <a:r>
              <a:rPr lang="zh-CN" altLang="en-US" sz="2400" dirty="0">
                <a:solidFill>
                  <a:srgbClr val="002060"/>
                </a:solidFill>
              </a:rPr>
              <a:t>环节和设计</a:t>
            </a:r>
            <a:r>
              <a:rPr lang="zh-CN" altLang="en-US" sz="2400" dirty="0" smtClean="0">
                <a:solidFill>
                  <a:srgbClr val="002060"/>
                </a:solidFill>
              </a:rPr>
              <a:t>辅导：词法和语法分析的设计及实践。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处理器</a:t>
            </a:r>
            <a:r>
              <a:rPr lang="zh-CN" altLang="en-US" sz="2400" dirty="0">
                <a:solidFill>
                  <a:srgbClr val="002060"/>
                </a:solidFill>
              </a:rPr>
              <a:t>指令系统和程序二进制接口</a:t>
            </a:r>
            <a:r>
              <a:rPr lang="zh-CN" altLang="en-US" sz="2400" dirty="0" smtClean="0">
                <a:solidFill>
                  <a:srgbClr val="002060"/>
                </a:solidFill>
              </a:rPr>
              <a:t>。编译设计人员需要关心的处理器指令系统的相关问题，程序二进制接口对编译、操作系统设计人员的影响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实践环节和设计辅导：语义分析和符号表设计、中间表示设计等。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运行</a:t>
            </a:r>
            <a:r>
              <a:rPr lang="zh-CN" altLang="en-US" sz="2400" dirty="0">
                <a:solidFill>
                  <a:srgbClr val="002060"/>
                </a:solidFill>
              </a:rPr>
              <a:t>时刻支持和函数库</a:t>
            </a:r>
            <a:r>
              <a:rPr lang="zh-CN" altLang="en-US" sz="2400" dirty="0" smtClean="0">
                <a:solidFill>
                  <a:srgbClr val="002060"/>
                </a:solidFill>
              </a:rPr>
              <a:t>。讨论运行时刻环境和语言之间的关联性，介绍函数库对于语言和程序开发的支持。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67ED0B89-E56F-47A4-B8BB-4136D3AF2490}" type="slidenum">
              <a:rPr lang="zh-CN" altLang="en-US" smtClean="0"/>
              <a:pPr algn="r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8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zh-CN" altLang="en-US" sz="2400" dirty="0" smtClean="0">
                <a:solidFill>
                  <a:srgbClr val="002060"/>
                </a:solidFill>
              </a:rPr>
              <a:t>实践</a:t>
            </a:r>
            <a:r>
              <a:rPr lang="zh-CN" altLang="en-US" sz="2400" dirty="0">
                <a:solidFill>
                  <a:srgbClr val="002060"/>
                </a:solidFill>
              </a:rPr>
              <a:t>环节和设计辅导：二进制接口的设计</a:t>
            </a:r>
            <a:r>
              <a:rPr lang="zh-CN" altLang="en-US" sz="2400" dirty="0" smtClean="0">
                <a:solidFill>
                  <a:srgbClr val="002060"/>
                </a:solidFill>
              </a:rPr>
              <a:t>讨论。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sz="2400" dirty="0" smtClean="0">
                <a:solidFill>
                  <a:srgbClr val="002060"/>
                </a:solidFill>
              </a:rPr>
              <a:t>代码生成</a:t>
            </a:r>
            <a:r>
              <a:rPr lang="zh-CN" altLang="en-US" sz="2400" dirty="0">
                <a:solidFill>
                  <a:srgbClr val="002060"/>
                </a:solidFill>
              </a:rPr>
              <a:t>和</a:t>
            </a:r>
            <a:r>
              <a:rPr lang="zh-CN" altLang="en-US" sz="2400" dirty="0" smtClean="0">
                <a:solidFill>
                  <a:srgbClr val="002060"/>
                </a:solidFill>
              </a:rPr>
              <a:t>优化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sz="2400" dirty="0" smtClean="0">
                <a:solidFill>
                  <a:srgbClr val="002060"/>
                </a:solidFill>
              </a:rPr>
              <a:t>中期</a:t>
            </a:r>
            <a:r>
              <a:rPr lang="zh-CN" altLang="en-US" sz="2400" dirty="0">
                <a:solidFill>
                  <a:srgbClr val="002060"/>
                </a:solidFill>
              </a:rPr>
              <a:t>检查和</a:t>
            </a:r>
            <a:r>
              <a:rPr lang="zh-CN" altLang="en-US" sz="2400" dirty="0" smtClean="0">
                <a:solidFill>
                  <a:srgbClr val="002060"/>
                </a:solidFill>
              </a:rPr>
              <a:t>指导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sz="2400" dirty="0" smtClean="0">
                <a:solidFill>
                  <a:srgbClr val="002060"/>
                </a:solidFill>
              </a:rPr>
              <a:t>实践</a:t>
            </a:r>
            <a:r>
              <a:rPr lang="zh-CN" altLang="en-US" sz="2400" dirty="0">
                <a:solidFill>
                  <a:srgbClr val="002060"/>
                </a:solidFill>
              </a:rPr>
              <a:t>环节和设计辅导：对代码生成及</a:t>
            </a:r>
            <a:r>
              <a:rPr lang="zh-CN" altLang="en-US" sz="2400" dirty="0" smtClean="0">
                <a:solidFill>
                  <a:srgbClr val="002060"/>
                </a:solidFill>
              </a:rPr>
              <a:t>优化进行讨论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sz="2400" dirty="0" smtClean="0">
                <a:solidFill>
                  <a:srgbClr val="002060"/>
                </a:solidFill>
              </a:rPr>
              <a:t>装载</a:t>
            </a:r>
            <a:r>
              <a:rPr lang="zh-CN" altLang="en-US" sz="2400" dirty="0">
                <a:solidFill>
                  <a:srgbClr val="002060"/>
                </a:solidFill>
              </a:rPr>
              <a:t>与链接技术</a:t>
            </a:r>
            <a:r>
              <a:rPr lang="zh-CN" altLang="en-US" sz="2400" dirty="0" smtClean="0">
                <a:solidFill>
                  <a:srgbClr val="002060"/>
                </a:solidFill>
              </a:rPr>
              <a:t>。对</a:t>
            </a:r>
            <a:r>
              <a:rPr lang="zh-CN" altLang="en-US" sz="2400" dirty="0">
                <a:solidFill>
                  <a:srgbClr val="002060"/>
                </a:solidFill>
              </a:rPr>
              <a:t>静态链接、动态链接和装载的基本原理及典型技术进行分析和讨论。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sz="2400" dirty="0" smtClean="0">
                <a:solidFill>
                  <a:srgbClr val="002060"/>
                </a:solidFill>
              </a:rPr>
              <a:t>实践</a:t>
            </a:r>
            <a:r>
              <a:rPr lang="zh-CN" altLang="en-US" sz="2400" dirty="0">
                <a:solidFill>
                  <a:srgbClr val="002060"/>
                </a:solidFill>
              </a:rPr>
              <a:t>环节和设计辅导：对编译器和处理器、操作系统、函数库接口进行讨论和规划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sz="2400" dirty="0" smtClean="0">
                <a:solidFill>
                  <a:srgbClr val="002060"/>
                </a:solidFill>
              </a:rPr>
              <a:t>模拟</a:t>
            </a:r>
            <a:r>
              <a:rPr lang="zh-CN" altLang="en-US" sz="2400" dirty="0">
                <a:solidFill>
                  <a:srgbClr val="002060"/>
                </a:solidFill>
              </a:rPr>
              <a:t>和性能评测的基本原理</a:t>
            </a:r>
            <a:r>
              <a:rPr lang="zh-CN" altLang="en-US" sz="2400" dirty="0" smtClean="0">
                <a:solidFill>
                  <a:srgbClr val="002060"/>
                </a:solidFill>
              </a:rPr>
              <a:t>。介绍</a:t>
            </a:r>
            <a:r>
              <a:rPr lang="zh-CN" altLang="en-US" sz="2400" dirty="0">
                <a:solidFill>
                  <a:srgbClr val="002060"/>
                </a:solidFill>
              </a:rPr>
              <a:t>性能评测的基本原则、常用方法和工具。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zh-CN" altLang="en-US" sz="2400" dirty="0" smtClean="0">
                <a:solidFill>
                  <a:srgbClr val="002060"/>
                </a:solidFill>
              </a:rPr>
              <a:t>期末</a:t>
            </a:r>
            <a:r>
              <a:rPr lang="zh-CN" altLang="en-US" sz="2400" dirty="0">
                <a:solidFill>
                  <a:srgbClr val="002060"/>
                </a:solidFill>
              </a:rPr>
              <a:t>测试和</a:t>
            </a:r>
            <a:r>
              <a:rPr lang="zh-CN" altLang="en-US" sz="2400" dirty="0" smtClean="0">
                <a:solidFill>
                  <a:srgbClr val="002060"/>
                </a:solidFill>
              </a:rPr>
              <a:t>答辩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67ED0B89-E56F-47A4-B8BB-4136D3AF2490}" type="slidenum">
              <a:rPr lang="zh-CN" altLang="en-US" smtClean="0"/>
              <a:pPr algn="r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9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为什么要进行编译实习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endParaRPr lang="en-US" altLang="zh-CN" b="1" dirty="0" smtClean="0">
              <a:ea typeface="楷体_GB2312" pitchFamily="49" charset="-122"/>
            </a:endParaRPr>
          </a:p>
          <a:p>
            <a:pPr algn="ctr" eaLnBrk="1" hangingPunct="1">
              <a:lnSpc>
                <a:spcPct val="80000"/>
              </a:lnSpc>
              <a:buNone/>
            </a:pPr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3" y="1333922"/>
            <a:ext cx="8112134" cy="375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ea typeface="楷体_GB2312" pitchFamily="49" charset="-122"/>
              </a:rPr>
              <a:t>宋</a:t>
            </a:r>
            <a:r>
              <a:rPr lang="zh-CN" altLang="zh-CN" sz="3600" b="1" dirty="0" smtClean="0">
                <a:ea typeface="楷体_GB2312" pitchFamily="49" charset="-122"/>
              </a:rPr>
              <a:t>·</a:t>
            </a:r>
            <a:r>
              <a:rPr lang="zh-CN" altLang="en-US" sz="3600" b="1" dirty="0" smtClean="0">
                <a:ea typeface="楷体_GB2312" pitchFamily="49" charset="-122"/>
              </a:rPr>
              <a:t>陆游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3600" b="1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ea typeface="华文新魏" pitchFamily="2" charset="-122"/>
              </a:rPr>
              <a:t>古人学问无遗力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ea typeface="华文新魏" pitchFamily="2" charset="-122"/>
              </a:rPr>
              <a:t>少壮工夫老始成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4000" b="1" dirty="0" smtClean="0">
                <a:ea typeface="华文新魏" pitchFamily="2" charset="-122"/>
              </a:rPr>
              <a:t>纸上得来终觉浅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4000" b="1" dirty="0" smtClean="0">
                <a:solidFill>
                  <a:schemeClr val="folHlink"/>
                </a:solidFill>
                <a:ea typeface="华文新魏" pitchFamily="2" charset="-122"/>
              </a:rPr>
              <a:t>绝知此事要躬行</a:t>
            </a:r>
            <a:endParaRPr lang="zh-CN" altLang="en-US" sz="3600" b="1" dirty="0" smtClean="0">
              <a:solidFill>
                <a:schemeClr val="folHlink"/>
              </a:solidFill>
              <a:ea typeface="华文新魏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1521" y="1052736"/>
            <a:ext cx="8640959" cy="5616624"/>
            <a:chOff x="687717" y="120942"/>
            <a:chExt cx="8132755" cy="642671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0"/>
            <a:stretch/>
          </p:blipFill>
          <p:spPr>
            <a:xfrm>
              <a:off x="687717" y="120942"/>
              <a:ext cx="8132755" cy="642671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6372200" y="620688"/>
              <a:ext cx="122413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4" y="823216"/>
            <a:ext cx="8400165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3" y="4711648"/>
            <a:ext cx="208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写编译器！</a:t>
            </a:r>
            <a:endParaRPr lang="zh-CN" altLang="en-US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1" y="4725144"/>
            <a:ext cx="208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写编译器！</a:t>
            </a:r>
            <a:endParaRPr lang="zh-CN" altLang="en-US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4228" y="4746188"/>
            <a:ext cx="208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BUG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！</a:t>
            </a:r>
            <a:endParaRPr lang="zh-CN" altLang="en-US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4725144"/>
            <a:ext cx="28083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还是写</a:t>
            </a: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编译器</a:t>
            </a:r>
            <a:r>
              <a:rPr lang="zh-CN" altLang="en-US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！</a:t>
            </a:r>
            <a:endParaRPr lang="zh-CN" altLang="en-US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41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by doing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980728"/>
            <a:ext cx="48958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765078"/>
            <a:ext cx="3752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90553"/>
            <a:ext cx="842486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555875" y="4533553"/>
            <a:ext cx="5976938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527050" y="4822478"/>
            <a:ext cx="801846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4350" y="5109815"/>
            <a:ext cx="6769100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7358063" y="5097115"/>
            <a:ext cx="1296987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06413" y="5398740"/>
            <a:ext cx="6513512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31813" y="5686078"/>
            <a:ext cx="8018462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65150" y="5973415"/>
            <a:ext cx="801846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09588" y="6230590"/>
            <a:ext cx="792162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7380288" y="5398740"/>
            <a:ext cx="1296987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79512" y="1052513"/>
            <a:ext cx="8964488" cy="51117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任何人  想  仅仅通过单纯的阅读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        而  不把所学到的知识</a:t>
            </a:r>
            <a:r>
              <a:rPr lang="zh-CN" altLang="en-US" b="1" dirty="0" smtClean="0">
                <a:solidFill>
                  <a:srgbClr val="FF0000"/>
                </a:solidFill>
              </a:rPr>
              <a:t>应用于特定问题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        并  强迫自己</a:t>
            </a:r>
            <a:r>
              <a:rPr lang="zh-CN" altLang="en-US" b="1" dirty="0" smtClean="0">
                <a:solidFill>
                  <a:srgbClr val="FF0000"/>
                </a:solidFill>
              </a:rPr>
              <a:t>反复进行思考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        就  掌握一门学问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如果说  不是不可能的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        那也是困难的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 dirty="0" smtClean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凡是    人们自己</a:t>
            </a:r>
            <a:r>
              <a:rPr lang="zh-CN" altLang="en-US" b="1" dirty="0" smtClean="0">
                <a:solidFill>
                  <a:srgbClr val="FF0000"/>
                </a:solidFill>
              </a:rPr>
              <a:t>亲身探索</a:t>
            </a:r>
            <a:r>
              <a:rPr lang="zh-CN" altLang="en-US" b="1" dirty="0" smtClean="0">
                <a:solidFill>
                  <a:srgbClr val="002060"/>
                </a:solidFill>
              </a:rPr>
              <a:t>、体会到的东西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2060"/>
                </a:solidFill>
              </a:rPr>
              <a:t>        学得最好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ED0B89-E56F-47A4-B8BB-4136D3AF24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4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5750" y="980729"/>
            <a:ext cx="8890000" cy="568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巩固所学习的编译知识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/>
              <a:t>“编译”是计算机学科最具“科学”基础的部分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 smtClean="0"/>
              <a:t>语言、自动机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深入理解编程语言：新语言？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深入理解处理器：多核编程？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学习典型开发工具：新工具？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体会大项目流程：软件工程？</a:t>
            </a:r>
          </a:p>
        </p:txBody>
      </p:sp>
    </p:spTree>
    <p:extLst>
      <p:ext uri="{BB962C8B-B14F-4D97-AF65-F5344CB8AC3E}">
        <p14:creationId xmlns:p14="http://schemas.microsoft.com/office/powerpoint/2010/main" val="44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学、做、说、写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67ED0B89-E56F-47A4-B8BB-4136D3AF24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3218" y="1470343"/>
            <a:ext cx="8564563" cy="310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学： 学习 编译知识、开发工具、开发流程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做： 开发 编译器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说： 讲解 自己的工作</a:t>
            </a:r>
            <a:r>
              <a:rPr lang="en-US" altLang="zh-CN" b="1" smtClean="0"/>
              <a:t>(</a:t>
            </a:r>
            <a:r>
              <a:rPr lang="zh-CN" altLang="en-US" b="1" smtClean="0"/>
              <a:t>各个检查点</a:t>
            </a:r>
            <a:r>
              <a:rPr lang="en-US" altLang="zh-CN" b="1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写： 撰写 基于 自己工作 的 报告</a:t>
            </a:r>
            <a:endParaRPr lang="zh-CN" altLang="en-US" b="1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1743" y="5038299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行楷" panose="02010800040101010101" pitchFamily="2" charset="-122"/>
                <a:ea typeface="华文行楷" panose="02010800040101010101" pitchFamily="2" charset="-122"/>
              </a:rPr>
              <a:t>非常投入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79356" y="4430286"/>
            <a:ext cx="2808287" cy="1625600"/>
          </a:xfrm>
          <a:prstGeom prst="irregularSeal1">
            <a:avLst/>
          </a:prstGeom>
          <a:solidFill>
            <a:schemeClr val="hlink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非常收获！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-78582" y="5065286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行楷" panose="02010800040101010101" pitchFamily="2" charset="-122"/>
                <a:ea typeface="华文行楷" panose="02010800040101010101" pitchFamily="2" charset="-122"/>
              </a:rPr>
              <a:t>非常投入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59868" y="4960511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华文行楷" panose="02010800040101010101" pitchFamily="2" charset="-122"/>
                <a:ea typeface="华文行楷" panose="02010800040101010101" pitchFamily="2" charset="-122"/>
              </a:rPr>
              <a:t>非常投入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445793" y="4908124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非常投入</a:t>
            </a:r>
          </a:p>
        </p:txBody>
      </p:sp>
    </p:spTree>
    <p:extLst>
      <p:ext uri="{BB962C8B-B14F-4D97-AF65-F5344CB8AC3E}">
        <p14:creationId xmlns:p14="http://schemas.microsoft.com/office/powerpoint/2010/main" val="6398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可能的主要</a:t>
            </a:r>
            <a:r>
              <a:rPr lang="zh-CN" altLang="en-US" dirty="0"/>
              <a:t>挑战是什么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80729"/>
            <a:ext cx="7772400" cy="518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工作量大</a:t>
            </a:r>
          </a:p>
          <a:p>
            <a:pPr lvl="1" eaLnBrk="1" hangingPunct="1"/>
            <a:r>
              <a:rPr lang="zh-CN" altLang="en-US" b="1" dirty="0" smtClean="0"/>
              <a:t>可能比以往的作业的工作量大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时间投入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目标不清楚</a:t>
            </a:r>
          </a:p>
          <a:p>
            <a:pPr lvl="1" eaLnBrk="1" hangingPunct="1"/>
            <a:r>
              <a:rPr lang="zh-CN" altLang="en-US" b="1" dirty="0" smtClean="0"/>
              <a:t>词法和语法不用自己实现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主要是类型分析、中间</a:t>
            </a:r>
            <a:r>
              <a:rPr lang="zh-CN" altLang="en-US" b="1" dirty="0"/>
              <a:t>代码</a:t>
            </a:r>
            <a:r>
              <a:rPr lang="zh-CN" altLang="en-US" b="1" dirty="0" smtClean="0"/>
              <a:t>、寄存器分配、机器代码生成等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信心不足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zh-CN" altLang="en-US" b="1" dirty="0" smtClean="0"/>
              <a:t>超越自我</a:t>
            </a:r>
          </a:p>
        </p:txBody>
      </p:sp>
    </p:spTree>
    <p:extLst>
      <p:ext uri="{BB962C8B-B14F-4D97-AF65-F5344CB8AC3E}">
        <p14:creationId xmlns:p14="http://schemas.microsoft.com/office/powerpoint/2010/main" val="28096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北京大学2013年职称晋升申请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北京大学2013年职称晋升申请</Template>
  <TotalTime>1032</TotalTime>
  <Words>1658</Words>
  <Application>Microsoft Office PowerPoint</Application>
  <PresentationFormat>全屏显示(4:3)</PresentationFormat>
  <Paragraphs>349</Paragraphs>
  <Slides>33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北京大学2013年职称晋升申请</vt:lpstr>
      <vt:lpstr>Profile</vt:lpstr>
      <vt:lpstr>文档</vt:lpstr>
      <vt:lpstr>编译实习课程介绍</vt:lpstr>
      <vt:lpstr>联系老师和助教</vt:lpstr>
      <vt:lpstr>课 程 介 绍</vt:lpstr>
      <vt:lpstr>为什么要进行编译实习</vt:lpstr>
      <vt:lpstr>Learning by doing</vt:lpstr>
      <vt:lpstr>PowerPoint 演示文稿</vt:lpstr>
      <vt:lpstr>课程目的</vt:lpstr>
      <vt:lpstr>学、做、说、写</vt:lpstr>
      <vt:lpstr>可能的主要挑战是什么</vt:lpstr>
      <vt:lpstr>题  目</vt:lpstr>
      <vt:lpstr>如何组织实习</vt:lpstr>
      <vt:lpstr>Mini-C 编译器描述</vt:lpstr>
      <vt:lpstr>如何开展工作</vt:lpstr>
      <vt:lpstr>如何组织实习</vt:lpstr>
      <vt:lpstr>MiniJava 编译器描述</vt:lpstr>
      <vt:lpstr>如何开展工作</vt:lpstr>
      <vt:lpstr>PowerPoint 演示文稿</vt:lpstr>
      <vt:lpstr>大致进度安排</vt:lpstr>
      <vt:lpstr>PowerPoint 演示文稿</vt:lpstr>
      <vt:lpstr>辅导与检查</vt:lpstr>
      <vt:lpstr>成绩如何计算</vt:lpstr>
      <vt:lpstr>其它信息（MiniC）</vt:lpstr>
      <vt:lpstr>其它信息（MiniJava）</vt:lpstr>
      <vt:lpstr>可能的一些扩展性尝试</vt:lpstr>
      <vt:lpstr>可选题目</vt:lpstr>
      <vt:lpstr>往年实施情况</vt:lpstr>
      <vt:lpstr>一些其它实例</vt:lpstr>
      <vt:lpstr>一些其它实例（续）</vt:lpstr>
      <vt:lpstr>Examples from Aho's Class</vt:lpstr>
      <vt:lpstr>Examples from Aho's Class(cont.)</vt:lpstr>
      <vt:lpstr>PowerPoint 演示文稿</vt:lpstr>
      <vt:lpstr>主要内容</vt:lpstr>
      <vt:lpstr>主要内容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实习课程讲义</dc:title>
  <dc:creator>Xianhua</dc:creator>
  <cp:lastModifiedBy>cat</cp:lastModifiedBy>
  <cp:revision>103</cp:revision>
  <dcterms:created xsi:type="dcterms:W3CDTF">2013-05-07T02:27:45Z</dcterms:created>
  <dcterms:modified xsi:type="dcterms:W3CDTF">2018-09-20T04:33:33Z</dcterms:modified>
</cp:coreProperties>
</file>