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303" r:id="rId3"/>
    <p:sldId id="304" r:id="rId4"/>
    <p:sldId id="26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3" r:id="rId13"/>
    <p:sldId id="314" r:id="rId14"/>
    <p:sldId id="312" r:id="rId15"/>
    <p:sldId id="315" r:id="rId16"/>
    <p:sldId id="316" r:id="rId17"/>
    <p:sldId id="285" r:id="rId18"/>
    <p:sldId id="317" r:id="rId19"/>
    <p:sldId id="318" r:id="rId20"/>
    <p:sldId id="319" r:id="rId21"/>
    <p:sldId id="320" r:id="rId22"/>
    <p:sldId id="293" r:id="rId23"/>
    <p:sldId id="321" r:id="rId24"/>
    <p:sldId id="322" r:id="rId25"/>
    <p:sldId id="296" r:id="rId26"/>
    <p:sldId id="324" r:id="rId27"/>
    <p:sldId id="298" r:id="rId28"/>
    <p:sldId id="299" r:id="rId29"/>
    <p:sldId id="323" r:id="rId30"/>
    <p:sldId id="302" r:id="rId31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3" autoAdjust="0"/>
    <p:restoredTop sz="80296" autoAdjust="0"/>
  </p:normalViewPr>
  <p:slideViewPr>
    <p:cSldViewPr>
      <p:cViewPr>
        <p:scale>
          <a:sx n="63" d="100"/>
          <a:sy n="63" d="100"/>
        </p:scale>
        <p:origin x="-175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F85E-A941-458A-846A-31E695EE4E89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73320-5415-43D0-9E90-623BD668C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2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73320-5415-43D0-9E90-623BD668C4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85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728191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068960"/>
            <a:ext cx="7772400" cy="295232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>
            <a:off x="685800" y="23622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484C6565-EDCC-4DF7-A04F-47DDAB73DAE0}" type="datetime1">
              <a:rPr lang="zh-CN" altLang="en-US" smtClean="0"/>
              <a:t>2018/9/27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17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19256" cy="81676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71538"/>
            <a:ext cx="8208912" cy="5437782"/>
          </a:xfrm>
        </p:spPr>
        <p:txBody>
          <a:bodyPr/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b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单击此处编辑母版文本样式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第二级</a:t>
            </a:r>
          </a:p>
          <a:p>
            <a:pPr marL="1304925" marR="0" lvl="2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第三级</a:t>
            </a:r>
          </a:p>
          <a:p>
            <a:pPr marL="1693863" marR="0" lvl="3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第四级</a:t>
            </a:r>
          </a:p>
          <a:p>
            <a:pPr marL="2093913" marR="0" lvl="4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第五级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539D7ACB-4F89-4EA8-A9A1-6569BE502402}" type="datetime1">
              <a:rPr lang="zh-CN" altLang="en-US" smtClean="0"/>
              <a:t>2018/9/27</a:t>
            </a:fld>
            <a:endParaRPr lang="zh-CN" altLang="en-US" dirty="0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7620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" name="Picture 10" descr="bdxh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79413"/>
            <a:ext cx="6096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890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C00000"/>
                </a:solidFill>
                <a:latin typeface="Goudy Stout" pitchFamily="18" charset="0"/>
              </a:defRPr>
            </a:lvl1pPr>
          </a:lstStyle>
          <a:p>
            <a:fld id="{769CEBCE-6D3B-4D57-B435-F975EFE5051C}" type="datetime1">
              <a:rPr lang="zh-CN" altLang="en-US" smtClean="0"/>
              <a:t>2018/9/27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1pPr>
          </a:lstStyle>
          <a:p>
            <a:r>
              <a:rPr lang="zh-CN" altLang="en-US" dirty="0" smtClean="0"/>
              <a:t>编译实习课程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rgbClr val="C00000"/>
                </a:solidFill>
                <a:latin typeface="Goudy Stout" pitchFamily="18" charset="0"/>
                <a:ea typeface="楷体" pitchFamily="49" charset="-122"/>
              </a:defRPr>
            </a:lvl1pPr>
          </a:lstStyle>
          <a:p>
            <a:fld id="{67ED0B89-E56F-47A4-B8BB-4136D3AF24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12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Lex/flex &amp; YACC/bison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3889375"/>
            <a:ext cx="9144000" cy="125571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刘先华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2018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9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月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27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日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9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1"/>
    </mc:Choice>
    <mc:Fallback xmlns="">
      <p:transition spd="slow" advTm="102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deal with Lex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</a:rPr>
              <a:t>Lex </a:t>
            </a:r>
            <a:r>
              <a:rPr lang="zh-CN" altLang="en-US" sz="2800" b="1" dirty="0">
                <a:solidFill>
                  <a:schemeClr val="accent2"/>
                </a:solidFill>
              </a:rPr>
              <a:t>编程可以分为三步：</a:t>
            </a:r>
          </a:p>
          <a:p>
            <a:r>
              <a:rPr lang="zh-CN" altLang="en-US" sz="2800" b="1" dirty="0">
                <a:solidFill>
                  <a:srgbClr val="800080"/>
                </a:solidFill>
              </a:rPr>
              <a:t>以 </a:t>
            </a:r>
            <a:r>
              <a:rPr lang="en-US" altLang="zh-CN" sz="2800" b="1" dirty="0">
                <a:solidFill>
                  <a:srgbClr val="800080"/>
                </a:solidFill>
              </a:rPr>
              <a:t>Lex </a:t>
            </a:r>
            <a:r>
              <a:rPr lang="zh-CN" altLang="en-US" sz="2800" b="1" dirty="0">
                <a:solidFill>
                  <a:srgbClr val="800080"/>
                </a:solidFill>
              </a:rPr>
              <a:t>可以理解的格式指定模式相关的动作。 </a:t>
            </a:r>
          </a:p>
          <a:p>
            <a:r>
              <a:rPr lang="zh-CN" altLang="en-US" sz="2800" b="1" dirty="0" smtClean="0">
                <a:solidFill>
                  <a:srgbClr val="800080"/>
                </a:solidFill>
              </a:rPr>
              <a:t>运行 </a:t>
            </a:r>
            <a:r>
              <a:rPr lang="en-US" altLang="zh-CN" sz="2800" b="1" dirty="0">
                <a:solidFill>
                  <a:srgbClr val="800080"/>
                </a:solidFill>
              </a:rPr>
              <a:t>Lex</a:t>
            </a:r>
            <a:r>
              <a:rPr lang="zh-CN" altLang="en-US" sz="2800" b="1" dirty="0">
                <a:solidFill>
                  <a:srgbClr val="800080"/>
                </a:solidFill>
              </a:rPr>
              <a:t>，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生成分析器</a:t>
            </a:r>
            <a:r>
              <a:rPr lang="zh-CN" altLang="en-US" sz="2800" b="1" dirty="0">
                <a:solidFill>
                  <a:srgbClr val="800080"/>
                </a:solidFill>
              </a:rPr>
              <a:t>的 </a:t>
            </a:r>
            <a:r>
              <a:rPr lang="en-US" altLang="zh-CN" sz="2800" b="1" dirty="0">
                <a:solidFill>
                  <a:srgbClr val="800080"/>
                </a:solidFill>
              </a:rPr>
              <a:t>C </a:t>
            </a:r>
            <a:r>
              <a:rPr lang="zh-CN" altLang="en-US" sz="2800" b="1" dirty="0">
                <a:solidFill>
                  <a:srgbClr val="800080"/>
                </a:solidFill>
              </a:rPr>
              <a:t>代码。 </a:t>
            </a:r>
          </a:p>
          <a:p>
            <a:r>
              <a:rPr lang="zh-CN" altLang="en-US" sz="2800" b="1" dirty="0">
                <a:solidFill>
                  <a:srgbClr val="800080"/>
                </a:solidFill>
              </a:rPr>
              <a:t>编译和链接 </a:t>
            </a:r>
            <a:r>
              <a:rPr lang="en-US" altLang="zh-CN" sz="2800" b="1" dirty="0">
                <a:solidFill>
                  <a:srgbClr val="800080"/>
                </a:solidFill>
              </a:rPr>
              <a:t>C </a:t>
            </a:r>
            <a:r>
              <a:rPr lang="zh-CN" altLang="en-US" sz="2800" b="1" dirty="0">
                <a:solidFill>
                  <a:srgbClr val="800080"/>
                </a:solidFill>
              </a:rPr>
              <a:t>代码，生成可执行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的分析器</a:t>
            </a:r>
            <a:r>
              <a:rPr lang="zh-CN" altLang="en-US" sz="2800" b="1" dirty="0">
                <a:solidFill>
                  <a:srgbClr val="800080"/>
                </a:solidFill>
              </a:rPr>
              <a:t>。</a:t>
            </a:r>
          </a:p>
          <a:p>
            <a:pPr>
              <a:buFontTx/>
              <a:buNone/>
            </a:pPr>
            <a:endParaRPr lang="zh-CN" altLang="en-US" sz="2800" b="1" dirty="0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</a:rPr>
              <a:t>Lex </a:t>
            </a:r>
            <a:r>
              <a:rPr lang="zh-CN" altLang="en-US" sz="2800" b="1" dirty="0">
                <a:solidFill>
                  <a:srgbClr val="FF3300"/>
                </a:solidFill>
              </a:rPr>
              <a:t>的输入格式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      一个 </a:t>
            </a:r>
            <a:r>
              <a:rPr lang="en-US" altLang="zh-CN" sz="2800" b="1" dirty="0">
                <a:solidFill>
                  <a:schemeClr val="accent2"/>
                </a:solidFill>
              </a:rPr>
              <a:t>Lex </a:t>
            </a:r>
            <a:r>
              <a:rPr lang="zh-CN" altLang="en-US" sz="2800" b="1" dirty="0">
                <a:solidFill>
                  <a:schemeClr val="accent2"/>
                </a:solidFill>
              </a:rPr>
              <a:t>程序分为三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个部分：</a:t>
            </a:r>
            <a:endParaRPr lang="zh-CN" altLang="en-US" sz="2800" b="1" dirty="0">
              <a:solidFill>
                <a:schemeClr val="accent2"/>
              </a:solidFill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00080"/>
                </a:solidFill>
              </a:rPr>
              <a:t>第一部分：</a:t>
            </a:r>
            <a:r>
              <a:rPr lang="zh-CN" altLang="en-US" b="1" dirty="0">
                <a:solidFill>
                  <a:srgbClr val="800080"/>
                </a:solidFill>
              </a:rPr>
              <a:t>是 </a:t>
            </a:r>
            <a:r>
              <a:rPr lang="en-US" altLang="zh-CN" b="1" dirty="0">
                <a:solidFill>
                  <a:srgbClr val="800080"/>
                </a:solidFill>
              </a:rPr>
              <a:t>C </a:t>
            </a:r>
            <a:r>
              <a:rPr lang="zh-CN" altLang="en-US" b="1" dirty="0">
                <a:solidFill>
                  <a:srgbClr val="800080"/>
                </a:solidFill>
              </a:rPr>
              <a:t>和 </a:t>
            </a:r>
            <a:r>
              <a:rPr lang="en-US" altLang="zh-CN" b="1" dirty="0">
                <a:solidFill>
                  <a:srgbClr val="800080"/>
                </a:solidFill>
              </a:rPr>
              <a:t>Lex </a:t>
            </a:r>
            <a:r>
              <a:rPr lang="zh-CN" altLang="en-US" b="1" dirty="0">
                <a:solidFill>
                  <a:srgbClr val="800080"/>
                </a:solidFill>
              </a:rPr>
              <a:t>的全局声明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00080"/>
                </a:solidFill>
              </a:rPr>
              <a:t>第二部分：</a:t>
            </a:r>
            <a:r>
              <a:rPr lang="zh-CN" altLang="en-US" b="1" dirty="0">
                <a:solidFill>
                  <a:srgbClr val="800080"/>
                </a:solidFill>
              </a:rPr>
              <a:t>包括模式（</a:t>
            </a:r>
            <a:r>
              <a:rPr lang="en-US" altLang="zh-CN" b="1" dirty="0">
                <a:solidFill>
                  <a:srgbClr val="800080"/>
                </a:solidFill>
              </a:rPr>
              <a:t>C </a:t>
            </a:r>
            <a:r>
              <a:rPr lang="zh-CN" altLang="en-US" b="1" dirty="0">
                <a:solidFill>
                  <a:srgbClr val="800080"/>
                </a:solidFill>
              </a:rPr>
              <a:t>代码）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rgbClr val="800080"/>
                </a:solidFill>
              </a:rPr>
              <a:t>第三部分：</a:t>
            </a:r>
            <a:r>
              <a:rPr lang="zh-CN" altLang="en-US" b="1" dirty="0">
                <a:solidFill>
                  <a:srgbClr val="800080"/>
                </a:solidFill>
              </a:rPr>
              <a:t>是补充的 </a:t>
            </a:r>
            <a:r>
              <a:rPr lang="en-US" altLang="zh-CN" b="1" dirty="0">
                <a:solidFill>
                  <a:srgbClr val="800080"/>
                </a:solidFill>
              </a:rPr>
              <a:t>C </a:t>
            </a:r>
            <a:r>
              <a:rPr lang="zh-CN" altLang="en-US" b="1" dirty="0">
                <a:solidFill>
                  <a:srgbClr val="800080"/>
                </a:solidFill>
              </a:rPr>
              <a:t>函数。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</a:rPr>
              <a:t>这些部分以 </a:t>
            </a:r>
            <a:r>
              <a:rPr lang="en-US" altLang="zh-CN" b="1" dirty="0" smtClean="0">
                <a:solidFill>
                  <a:srgbClr val="00B0F0"/>
                </a:solidFill>
              </a:rPr>
              <a:t>%% </a:t>
            </a:r>
            <a:r>
              <a:rPr lang="zh-CN" altLang="en-US" b="1" dirty="0" smtClean="0">
                <a:solidFill>
                  <a:schemeClr val="accent2"/>
                </a:solidFill>
              </a:rPr>
              <a:t>来</a:t>
            </a:r>
            <a:r>
              <a:rPr lang="zh-CN" altLang="en-US" b="1" dirty="0">
                <a:solidFill>
                  <a:schemeClr val="accent2"/>
                </a:solidFill>
              </a:rPr>
              <a:t>分界。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4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err="1" smtClean="0"/>
              <a:t>lex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%%</a:t>
            </a:r>
          </a:p>
          <a:p>
            <a:pPr marL="0" indent="0">
              <a:buNone/>
            </a:pPr>
            <a:r>
              <a:rPr lang="en-US" altLang="zh-CN" dirty="0" smtClean="0"/>
              <a:t>.|\n			ECHO;</a:t>
            </a:r>
          </a:p>
          <a:p>
            <a:pPr marL="0" indent="0">
              <a:buNone/>
            </a:pPr>
            <a:r>
              <a:rPr lang="en-US" altLang="zh-CN" dirty="0" smtClean="0"/>
              <a:t>%%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08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3300"/>
                </a:solidFill>
              </a:rPr>
              <a:t>Lex</a:t>
            </a:r>
            <a:r>
              <a:rPr lang="zh-CN" altLang="en-US" b="1" dirty="0">
                <a:solidFill>
                  <a:srgbClr val="FF3300"/>
                </a:solidFill>
              </a:rPr>
              <a:t>保留</a:t>
            </a:r>
            <a:r>
              <a:rPr lang="zh-CN" altLang="en-US" b="1" dirty="0" smtClean="0">
                <a:solidFill>
                  <a:srgbClr val="FF3300"/>
                </a:solidFill>
              </a:rPr>
              <a:t>变量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1188" y="981075"/>
            <a:ext cx="8208962" cy="136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69900" marR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32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908050" marR="0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8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304925" marR="0" indent="-3952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 sz="24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93863" marR="0" indent="-387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93913" marR="0" indent="-398463" algn="l" defTabSz="914400" rtl="0" eaLnBrk="0" fontAlgn="base" latinLnBrk="0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§"/>
              <a:tabLst/>
              <a:defRPr sz="2000" b="0" kern="120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 smtClean="0">
                <a:solidFill>
                  <a:srgbClr val="800080"/>
                </a:solidFill>
              </a:rPr>
              <a:t>Lex 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有几个函数和变量提供了不同的信息，可以用来实现复杂函数的程序。下表中列出了一些变量和函数，以及它们的使用。</a:t>
            </a:r>
            <a:endParaRPr lang="zh-CN" altLang="en-US" sz="2400" b="1" dirty="0">
              <a:solidFill>
                <a:srgbClr val="800080"/>
              </a:solidFill>
            </a:endParaRPr>
          </a:p>
        </p:txBody>
      </p:sp>
      <p:graphicFrame>
        <p:nvGraphicFramePr>
          <p:cNvPr id="6" name="Group 2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11214129"/>
              </p:ext>
            </p:extLst>
          </p:nvPr>
        </p:nvGraphicFramePr>
        <p:xfrm>
          <a:off x="468313" y="2487613"/>
          <a:ext cx="8424862" cy="3749676"/>
        </p:xfrm>
        <a:graphic>
          <a:graphicData uri="http://schemas.openxmlformats.org/drawingml/2006/table">
            <a:tbl>
              <a:tblPr/>
              <a:tblGrid>
                <a:gridCol w="1511300"/>
                <a:gridCol w="6913562"/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yyin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FILE*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类型。 它指向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lexer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正在解析的当前文件。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yyout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FILE*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类型。 它指向记录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lexer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输出的位置。 缺省情况下，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yyin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和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yyout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都指向标准输入和输出。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yytext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匹配模式的文本存储在这一变量中（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char*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）。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yyleng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给出匹配模式的长度。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yylineno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提供当前的行数信息。（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lexer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不一定支持。）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3300"/>
                </a:solidFill>
              </a:rPr>
              <a:t>Lex</a:t>
            </a:r>
            <a:r>
              <a:rPr lang="zh-CN" altLang="en-US" b="1" dirty="0" smtClean="0">
                <a:solidFill>
                  <a:srgbClr val="FF3300"/>
                </a:solidFill>
              </a:rPr>
              <a:t>保留函数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647090"/>
              </p:ext>
            </p:extLst>
          </p:nvPr>
        </p:nvGraphicFramePr>
        <p:xfrm>
          <a:off x="323850" y="1196752"/>
          <a:ext cx="8496300" cy="5069205"/>
        </p:xfrm>
        <a:graphic>
          <a:graphicData uri="http://schemas.openxmlformats.org/drawingml/2006/table">
            <a:tbl>
              <a:tblPr/>
              <a:tblGrid>
                <a:gridCol w="1871663"/>
                <a:gridCol w="6624637"/>
              </a:tblGrid>
              <a:tr h="7715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yylex()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这一函数开始分析。 它由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Lex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自动生成。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986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yywrap()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这一函数在文件（或输入）的末尾调用。如果函数的返回值是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，就停止解析。 因此它可以用来解析多个文件。代码可以写在第三段，这就能够解析多个文件。 方法是使用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yyin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文件指针（见上表）指向不同的文件，直到所有的文件都被解析。最后，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yywrap()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可以返回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来表示解析的结束。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31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yyless(int n)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这一函数可以用来送回除了前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n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个字符外的所有读出标记。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152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yymore()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这一函数告诉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Lexer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将下一个标记附加到当前标记后。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376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</a:t>
            </a:r>
            <a:r>
              <a:rPr lang="zh-CN" altLang="en-US" dirty="0" smtClean="0"/>
              <a:t>个示例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Echo</a:t>
            </a:r>
          </a:p>
          <a:p>
            <a:r>
              <a:rPr lang="en-US" altLang="zh-CN" dirty="0" smtClean="0"/>
              <a:t>Word Counting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933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YACC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yacc</a:t>
            </a:r>
            <a:r>
              <a:rPr lang="zh-CN" altLang="en-US" b="1" dirty="0"/>
              <a:t>：另一个编译器的编译器</a:t>
            </a: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800080"/>
                </a:solidFill>
              </a:rPr>
              <a:t>  将</a:t>
            </a:r>
            <a:r>
              <a:rPr lang="zh-CN" altLang="en-US" b="1" dirty="0">
                <a:solidFill>
                  <a:srgbClr val="800080"/>
                </a:solidFill>
              </a:rPr>
              <a:t>输入拆分为一连串的记号</a:t>
            </a:r>
            <a:r>
              <a:rPr lang="zh-CN" altLang="en-US" b="1" dirty="0" smtClean="0">
                <a:solidFill>
                  <a:srgbClr val="800080"/>
                </a:solidFill>
              </a:rPr>
              <a:t>。</a:t>
            </a:r>
            <a:endParaRPr lang="en-US" altLang="zh-CN" b="1" dirty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800080"/>
                </a:solidFill>
              </a:rPr>
              <a:t>  </a:t>
            </a:r>
            <a:endParaRPr lang="en-US" altLang="zh-CN" b="1" dirty="0" smtClean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</a:rPr>
              <a:t> </a:t>
            </a:r>
            <a:r>
              <a:rPr lang="zh-CN" altLang="en-US" b="1" dirty="0" smtClean="0">
                <a:solidFill>
                  <a:srgbClr val="800080"/>
                </a:solidFill>
              </a:rPr>
              <a:t>需要</a:t>
            </a:r>
            <a:r>
              <a:rPr lang="zh-CN" altLang="en-US" b="1" dirty="0">
                <a:solidFill>
                  <a:srgbClr val="800080"/>
                </a:solidFill>
              </a:rPr>
              <a:t>一些方法来识别高层次</a:t>
            </a:r>
            <a:r>
              <a:rPr lang="zh-CN" altLang="en-US" b="1" dirty="0" smtClean="0">
                <a:solidFill>
                  <a:srgbClr val="800080"/>
                </a:solidFill>
              </a:rPr>
              <a:t>的语法信息。</a:t>
            </a:r>
            <a:endParaRPr lang="en-US" altLang="zh-CN" b="1" dirty="0" smtClean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800080"/>
                </a:solidFill>
              </a:rPr>
              <a:t>  </a:t>
            </a:r>
            <a:endParaRPr lang="en-US" altLang="zh-CN" b="1" dirty="0" smtClean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</a:rPr>
              <a:t>  </a:t>
            </a:r>
            <a:r>
              <a:rPr lang="zh-CN" altLang="en-US" b="1" dirty="0" smtClean="0">
                <a:solidFill>
                  <a:srgbClr val="800080"/>
                </a:solidFill>
              </a:rPr>
              <a:t>这</a:t>
            </a:r>
            <a:r>
              <a:rPr lang="zh-CN" altLang="en-US" b="1" dirty="0">
                <a:solidFill>
                  <a:srgbClr val="800080"/>
                </a:solidFill>
              </a:rPr>
              <a:t>就是 </a:t>
            </a:r>
            <a:r>
              <a:rPr lang="en-US" altLang="zh-CN" b="1" dirty="0" err="1">
                <a:solidFill>
                  <a:srgbClr val="800080"/>
                </a:solidFill>
              </a:rPr>
              <a:t>yacc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要做的：</a:t>
            </a:r>
            <a:r>
              <a:rPr lang="en-US" altLang="zh-CN" b="1" dirty="0" err="1">
                <a:solidFill>
                  <a:srgbClr val="800080"/>
                </a:solidFill>
              </a:rPr>
              <a:t>yacc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 smtClean="0">
                <a:solidFill>
                  <a:srgbClr val="800080"/>
                </a:solidFill>
              </a:rPr>
              <a:t>可以描述</a:t>
            </a:r>
            <a:endParaRPr lang="en-US" altLang="zh-CN" b="1" dirty="0" smtClean="0">
              <a:solidFill>
                <a:srgbClr val="800080"/>
              </a:solidFill>
            </a:endParaRP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en-US" altLang="zh-CN" b="1" dirty="0" smtClean="0">
                <a:solidFill>
                  <a:srgbClr val="800080"/>
                </a:solidFill>
              </a:rPr>
              <a:t> </a:t>
            </a:r>
            <a:r>
              <a:rPr lang="zh-CN" altLang="en-US" b="1" dirty="0" smtClean="0">
                <a:solidFill>
                  <a:srgbClr val="800080"/>
                </a:solidFill>
              </a:rPr>
              <a:t>“如何处理记号”。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49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语法分析的例子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8313" y="2959100"/>
            <a:ext cx="25146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7188" tIns="-68263" rIns="357188" bIns="-68263"/>
          <a:lstStyle/>
          <a:p>
            <a:r>
              <a:rPr kumimoji="0" lang="en-US" altLang="zh-CN" b="1">
                <a:latin typeface="Arial Unicode MS" pitchFamily="34" charset="-122"/>
                <a:ea typeface="Courier New, Courier, mono"/>
                <a:cs typeface="Courier New, Courier, mono"/>
              </a:rPr>
              <a:t>1</a:t>
            </a:r>
            <a:r>
              <a:rPr kumimoji="0" lang="en-US" altLang="zh-CN" b="1">
                <a:latin typeface="Arial Unicode MS" pitchFamily="34" charset="-122"/>
              </a:rPr>
              <a:t>.</a:t>
            </a:r>
            <a:r>
              <a:rPr kumimoji="0" lang="en-US" altLang="zh-CN" b="1">
                <a:latin typeface="Arial Unicode MS" pitchFamily="34" charset="-122"/>
                <a:ea typeface="Courier New, Courier, mono"/>
                <a:cs typeface="Courier New, Courier, mono"/>
              </a:rPr>
              <a:t> E -&gt; E + E</a:t>
            </a:r>
          </a:p>
          <a:p>
            <a:r>
              <a:rPr kumimoji="0" lang="en-US" altLang="zh-CN" b="1">
                <a:latin typeface="Arial Unicode MS" pitchFamily="34" charset="-122"/>
                <a:ea typeface="Courier New, Courier, mono"/>
                <a:cs typeface="Courier New, Courier, mono"/>
              </a:rPr>
              <a:t>2. E -&gt; E * E</a:t>
            </a:r>
          </a:p>
          <a:p>
            <a:r>
              <a:rPr kumimoji="0" lang="en-US" altLang="zh-CN" b="1">
                <a:latin typeface="Arial Unicode MS" pitchFamily="34" charset="-122"/>
                <a:ea typeface="Courier New, Courier, mono"/>
                <a:cs typeface="Courier New, Courier, mono"/>
              </a:rPr>
              <a:t>3. E -&gt; id 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038600" y="1196975"/>
            <a:ext cx="47244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7188" tIns="-68263" rIns="357188" bIns="-68263"/>
          <a:lstStyle/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1 . x + y * z shift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2 x . + y * z reduce(r3)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3 E . + y * z shift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4 E + . y * z shift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5 E + y . * z reduce(r3)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6 E + E . * z shift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7 E + E * . z shift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8 E + E * z . reduce(r3)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9 E + E * E . reduce(r2) emit multiply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10 E + E . reduce(r1) emit add </a:t>
            </a:r>
          </a:p>
          <a:p>
            <a:r>
              <a:rPr kumimoji="0" lang="en-US" altLang="zh-CN" b="1" dirty="0">
                <a:latin typeface="Arial Unicode MS" pitchFamily="34" charset="-122"/>
                <a:ea typeface="Courier New, Courier, mono"/>
                <a:cs typeface="Courier New, Courier, mono"/>
              </a:rPr>
              <a:t>11 E . accept 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1273175"/>
            <a:ext cx="244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0" lang="en-US" altLang="zh-CN" b="1">
                <a:latin typeface="Arial Unicode MS" pitchFamily="34" charset="-122"/>
                <a:ea typeface="Courier New, Courier, mono"/>
                <a:cs typeface="Courier New, Courier, mono"/>
              </a:rPr>
              <a:t>Input:x + y * z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6988" y="1884363"/>
            <a:ext cx="711200" cy="631825"/>
          </a:xfrm>
          <a:prstGeom prst="downArrow">
            <a:avLst>
              <a:gd name="adj1" fmla="val 50000"/>
              <a:gd name="adj2" fmla="val 2500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19475" y="3016250"/>
            <a:ext cx="454025" cy="989013"/>
          </a:xfrm>
          <a:prstGeom prst="rightArrow">
            <a:avLst>
              <a:gd name="adj1" fmla="val 50000"/>
              <a:gd name="adj2" fmla="val 25009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3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49275"/>
            <a:ext cx="8353425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23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Yacc</a:t>
            </a:r>
            <a:r>
              <a:rPr lang="en-US" altLang="zh-CN" b="1" dirty="0"/>
              <a:t> </a:t>
            </a:r>
            <a:r>
              <a:rPr lang="zh-CN" altLang="en-US" b="1" dirty="0"/>
              <a:t>编写语法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800080"/>
                </a:solidFill>
              </a:rPr>
              <a:t>如同 </a:t>
            </a:r>
            <a:r>
              <a:rPr lang="en-US" altLang="zh-CN" b="1" dirty="0">
                <a:solidFill>
                  <a:srgbClr val="800080"/>
                </a:solidFill>
              </a:rPr>
              <a:t>Lex </a:t>
            </a:r>
            <a:r>
              <a:rPr lang="zh-CN" altLang="en-US" b="1" dirty="0">
                <a:solidFill>
                  <a:srgbClr val="800080"/>
                </a:solidFill>
              </a:rPr>
              <a:t>一样</a:t>
            </a:r>
            <a:r>
              <a:rPr lang="en-US" altLang="zh-CN" b="1" dirty="0">
                <a:solidFill>
                  <a:srgbClr val="800080"/>
                </a:solidFill>
              </a:rPr>
              <a:t>, </a:t>
            </a:r>
            <a:r>
              <a:rPr lang="zh-CN" altLang="en-US" b="1" dirty="0">
                <a:solidFill>
                  <a:srgbClr val="800080"/>
                </a:solidFill>
              </a:rPr>
              <a:t>一个 </a:t>
            </a:r>
            <a:r>
              <a:rPr lang="en-US" altLang="zh-CN" b="1" dirty="0" err="1">
                <a:solidFill>
                  <a:srgbClr val="800080"/>
                </a:solidFill>
              </a:rPr>
              <a:t>Yacc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程序也用双百分号分为三段。它们是：声明、语法规则和 </a:t>
            </a:r>
            <a:r>
              <a:rPr lang="en-US" altLang="zh-CN" b="1" dirty="0">
                <a:solidFill>
                  <a:srgbClr val="800080"/>
                </a:solidFill>
              </a:rPr>
              <a:t>C </a:t>
            </a:r>
            <a:r>
              <a:rPr lang="zh-CN" altLang="en-US" b="1" dirty="0">
                <a:solidFill>
                  <a:srgbClr val="800080"/>
                </a:solidFill>
              </a:rPr>
              <a:t>代码。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7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 </a:t>
            </a:r>
            <a:r>
              <a:rPr lang="zh-CN" altLang="en-US" b="1" dirty="0"/>
              <a:t>与 </a:t>
            </a:r>
            <a:r>
              <a:rPr lang="en-US" altLang="zh-CN" b="1" dirty="0" err="1"/>
              <a:t>Yacc</a:t>
            </a:r>
            <a:r>
              <a:rPr lang="en-US" altLang="zh-CN" b="1" dirty="0"/>
              <a:t> </a:t>
            </a:r>
            <a:r>
              <a:rPr lang="zh-CN" altLang="en-US" b="1" dirty="0"/>
              <a:t>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800080"/>
                </a:solidFill>
              </a:rPr>
              <a:t>C </a:t>
            </a:r>
            <a:r>
              <a:rPr lang="zh-CN" altLang="en-US" b="1" dirty="0">
                <a:solidFill>
                  <a:srgbClr val="800080"/>
                </a:solidFill>
              </a:rPr>
              <a:t>的</a:t>
            </a:r>
            <a:r>
              <a:rPr lang="zh-CN" altLang="en-US" b="1" dirty="0" smtClean="0">
                <a:solidFill>
                  <a:srgbClr val="800080"/>
                </a:solidFill>
              </a:rPr>
              <a:t>声明</a:t>
            </a:r>
            <a:r>
              <a:rPr lang="zh-CN" altLang="en-US" b="1" dirty="0">
                <a:solidFill>
                  <a:srgbClr val="800080"/>
                </a:solidFill>
              </a:rPr>
              <a:t>可能会定义动作中使用的类型和变量，以及</a:t>
            </a:r>
            <a:r>
              <a:rPr lang="zh-CN" altLang="en-US" b="1" dirty="0" smtClean="0">
                <a:solidFill>
                  <a:srgbClr val="800080"/>
                </a:solidFill>
              </a:rPr>
              <a:t>宏，还</a:t>
            </a:r>
            <a:r>
              <a:rPr lang="zh-CN" altLang="en-US" b="1" dirty="0">
                <a:solidFill>
                  <a:srgbClr val="800080"/>
                </a:solidFill>
              </a:rPr>
              <a:t>可以包含头文件</a:t>
            </a:r>
            <a:r>
              <a:rPr lang="zh-CN" altLang="en-US" b="1" dirty="0" smtClean="0">
                <a:solidFill>
                  <a:srgbClr val="800080"/>
                </a:solidFill>
              </a:rPr>
              <a:t>。</a:t>
            </a:r>
            <a:endParaRPr lang="en-US" altLang="zh-CN" b="1" dirty="0" smtClean="0">
              <a:solidFill>
                <a:srgbClr val="800080"/>
              </a:solidFill>
            </a:endParaRPr>
          </a:p>
          <a:p>
            <a:r>
              <a:rPr lang="zh-CN" altLang="en-US" b="1" dirty="0" smtClean="0">
                <a:solidFill>
                  <a:srgbClr val="800080"/>
                </a:solidFill>
              </a:rPr>
              <a:t>每个 </a:t>
            </a:r>
            <a:r>
              <a:rPr lang="en-US" altLang="zh-CN" b="1" dirty="0" err="1">
                <a:solidFill>
                  <a:srgbClr val="800080"/>
                </a:solidFill>
              </a:rPr>
              <a:t>Yacc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声明段声明了终端符号和非终端符号（标记）的名称，还可能描述操作符优先级和针对不同符号的数据类型。 </a:t>
            </a:r>
            <a:endParaRPr lang="en-US" altLang="zh-CN" b="1" dirty="0" smtClean="0">
              <a:solidFill>
                <a:srgbClr val="800080"/>
              </a:solidFill>
            </a:endParaRPr>
          </a:p>
          <a:p>
            <a:r>
              <a:rPr lang="en-US" altLang="zh-CN" b="1" dirty="0" err="1" smtClean="0">
                <a:solidFill>
                  <a:srgbClr val="800080"/>
                </a:solidFill>
              </a:rPr>
              <a:t>lexer</a:t>
            </a:r>
            <a:r>
              <a:rPr lang="en-US" altLang="zh-CN" b="1" dirty="0" smtClean="0">
                <a:solidFill>
                  <a:srgbClr val="800080"/>
                </a:solidFill>
              </a:rPr>
              <a:t> </a:t>
            </a:r>
            <a:r>
              <a:rPr lang="en-US" altLang="zh-CN" b="1" dirty="0">
                <a:solidFill>
                  <a:srgbClr val="800080"/>
                </a:solidFill>
              </a:rPr>
              <a:t>(Lex) </a:t>
            </a:r>
            <a:r>
              <a:rPr lang="zh-CN" altLang="en-US" b="1" dirty="0">
                <a:solidFill>
                  <a:srgbClr val="800080"/>
                </a:solidFill>
              </a:rPr>
              <a:t>一般返回这些标记。所有这些标记都必须在 </a:t>
            </a:r>
            <a:r>
              <a:rPr lang="en-US" altLang="zh-CN" b="1" dirty="0" err="1">
                <a:solidFill>
                  <a:srgbClr val="800080"/>
                </a:solidFill>
              </a:rPr>
              <a:t>Yacc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声明中进行说明。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7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 </a:t>
            </a:r>
            <a:r>
              <a:rPr lang="zh-CN" altLang="en-US" dirty="0"/>
              <a:t>和 </a:t>
            </a:r>
            <a:r>
              <a:rPr lang="en-US" altLang="zh-CN" dirty="0" err="1"/>
              <a:t>Yacc</a:t>
            </a:r>
            <a:r>
              <a:rPr lang="en-US" altLang="zh-CN" dirty="0"/>
              <a:t>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71538"/>
            <a:ext cx="8568952" cy="543778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zh-CN" sz="2800" b="1" dirty="0" err="1" smtClean="0">
                <a:solidFill>
                  <a:srgbClr val="800080"/>
                </a:solidFill>
              </a:rPr>
              <a:t>Lex:Lexical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 </a:t>
            </a:r>
            <a:r>
              <a:rPr lang="en-US" altLang="zh-CN" sz="2800" b="1" dirty="0" err="1">
                <a:solidFill>
                  <a:srgbClr val="800080"/>
                </a:solidFill>
              </a:rPr>
              <a:t>Analyzar</a:t>
            </a:r>
            <a:r>
              <a:rPr lang="en-US" altLang="zh-CN" sz="2800" b="1" dirty="0">
                <a:solidFill>
                  <a:srgbClr val="800080"/>
                </a:solidFill>
              </a:rPr>
              <a:t>,</a:t>
            </a:r>
            <a:r>
              <a:rPr lang="en-US" altLang="zh-CN" sz="2800" b="1" dirty="0"/>
              <a:t> </a:t>
            </a:r>
            <a:r>
              <a:rPr lang="zh-CN" altLang="en-US" sz="2800" b="1" dirty="0" smtClean="0">
                <a:solidFill>
                  <a:srgbClr val="0099FF"/>
                </a:solidFill>
              </a:rPr>
              <a:t>一</a:t>
            </a:r>
            <a:r>
              <a:rPr lang="zh-CN" altLang="en-US" sz="2800" b="1" dirty="0">
                <a:solidFill>
                  <a:srgbClr val="0099FF"/>
                </a:solidFill>
              </a:rPr>
              <a:t>种生成扫描器的工具</a:t>
            </a:r>
            <a:r>
              <a:rPr lang="zh-CN" altLang="en-US" sz="2800" b="1" dirty="0" smtClean="0">
                <a:solidFill>
                  <a:srgbClr val="0099FF"/>
                </a:solidFill>
              </a:rPr>
              <a:t>。</a:t>
            </a:r>
            <a:endParaRPr lang="en-US" altLang="zh-CN" sz="2800" dirty="0" smtClean="0"/>
          </a:p>
          <a:p>
            <a:pPr>
              <a:buFont typeface="Wingdings" pitchFamily="2" charset="2"/>
              <a:buChar char="v"/>
            </a:pPr>
            <a:r>
              <a:rPr lang="en-US" altLang="zh-CN" sz="2800" b="1" dirty="0" err="1" smtClean="0">
                <a:solidFill>
                  <a:srgbClr val="800080"/>
                </a:solidFill>
              </a:rPr>
              <a:t>YACC:Yet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</a:rPr>
              <a:t>Another Compiler </a:t>
            </a:r>
            <a:r>
              <a:rPr lang="en-US" altLang="zh-CN" sz="2800" b="1" dirty="0" err="1" smtClean="0">
                <a:solidFill>
                  <a:srgbClr val="800080"/>
                </a:solidFill>
              </a:rPr>
              <a:t>Compiler</a:t>
            </a:r>
            <a:endParaRPr lang="en-US" altLang="zh-CN" sz="2800" b="1" dirty="0">
              <a:solidFill>
                <a:srgbClr val="80008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altLang="zh-CN" sz="2800" b="1" dirty="0" err="1">
                <a:solidFill>
                  <a:srgbClr val="800080"/>
                </a:solidFill>
              </a:rPr>
              <a:t>lex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和 </a:t>
            </a:r>
            <a:r>
              <a:rPr lang="en-US" altLang="zh-CN" sz="2800" b="1" dirty="0" err="1">
                <a:solidFill>
                  <a:srgbClr val="800080"/>
                </a:solidFill>
              </a:rPr>
              <a:t>yacc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是</a:t>
            </a:r>
            <a:r>
              <a:rPr lang="zh-CN" altLang="en-US" sz="2800" b="1" dirty="0">
                <a:solidFill>
                  <a:srgbClr val="0099FF"/>
                </a:solidFill>
              </a:rPr>
              <a:t>自动编译代码的工具</a:t>
            </a:r>
            <a:r>
              <a:rPr lang="zh-CN" altLang="en-US" sz="2800" b="1" dirty="0">
                <a:solidFill>
                  <a:srgbClr val="800080"/>
                </a:solidFill>
              </a:rPr>
              <a:t>，适合于解析简单的语言。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2800" b="1" dirty="0" err="1">
                <a:solidFill>
                  <a:srgbClr val="800080"/>
                </a:solidFill>
              </a:rPr>
              <a:t>lex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和 </a:t>
            </a:r>
            <a:r>
              <a:rPr lang="en-US" altLang="zh-CN" sz="2800" b="1" dirty="0" err="1">
                <a:solidFill>
                  <a:srgbClr val="800080"/>
                </a:solidFill>
              </a:rPr>
              <a:t>yacc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是配对</a:t>
            </a:r>
            <a:r>
              <a:rPr lang="zh-CN" altLang="en-US" sz="2800" b="1" dirty="0">
                <a:solidFill>
                  <a:srgbClr val="800080"/>
                </a:solidFill>
              </a:rPr>
              <a:t>工具。</a:t>
            </a:r>
            <a:r>
              <a:rPr lang="en-US" altLang="zh-CN" sz="2800" b="1" dirty="0" err="1">
                <a:solidFill>
                  <a:srgbClr val="800080"/>
                </a:solidFill>
              </a:rPr>
              <a:t>lex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将输入解析为</a:t>
            </a:r>
            <a:r>
              <a:rPr lang="zh-CN" altLang="en-US" sz="2800" b="1" dirty="0">
                <a:solidFill>
                  <a:srgbClr val="800080"/>
                </a:solidFill>
              </a:rPr>
              <a:t>成组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的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tokens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，类似于</a:t>
            </a:r>
            <a:r>
              <a:rPr lang="zh-CN" altLang="en-US" sz="2800" b="1" dirty="0">
                <a:solidFill>
                  <a:srgbClr val="800080"/>
                </a:solidFill>
              </a:rPr>
              <a:t>单词。</a:t>
            </a:r>
            <a:r>
              <a:rPr lang="en-US" altLang="zh-CN" sz="2800" b="1" dirty="0" err="1">
                <a:solidFill>
                  <a:srgbClr val="800080"/>
                </a:solidFill>
              </a:rPr>
              <a:t>yacc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接受成组的记号，并将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它们</a:t>
            </a:r>
            <a:r>
              <a:rPr lang="zh-CN" altLang="en-US" sz="2800" b="1" dirty="0">
                <a:solidFill>
                  <a:srgbClr val="800080"/>
                </a:solidFill>
              </a:rPr>
              <a:t>组装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为</a:t>
            </a:r>
            <a:r>
              <a:rPr lang="zh-CN" altLang="en-US" sz="2800" b="1" dirty="0">
                <a:solidFill>
                  <a:srgbClr val="800080"/>
                </a:solidFill>
              </a:rPr>
              <a:t>高层次的结构，类似于句子。</a:t>
            </a:r>
          </a:p>
          <a:p>
            <a:pPr>
              <a:buFont typeface="Wingdings" pitchFamily="2" charset="2"/>
              <a:buChar char="v"/>
            </a:pPr>
            <a:r>
              <a:rPr lang="en-US" altLang="zh-CN" sz="2800" b="1" dirty="0" err="1">
                <a:solidFill>
                  <a:srgbClr val="800080"/>
                </a:solidFill>
              </a:rPr>
              <a:t>yacc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设计用来处理 </a:t>
            </a:r>
            <a:r>
              <a:rPr lang="en-US" altLang="zh-CN" sz="2800" b="1" dirty="0" err="1">
                <a:solidFill>
                  <a:srgbClr val="800080"/>
                </a:solidFill>
              </a:rPr>
              <a:t>lex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的输出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，也</a:t>
            </a:r>
            <a:r>
              <a:rPr lang="zh-CN" altLang="en-US" sz="2800" b="1" dirty="0">
                <a:solidFill>
                  <a:srgbClr val="800080"/>
                </a:solidFill>
              </a:rPr>
              <a:t>可以编写自己</a:t>
            </a:r>
            <a:r>
              <a:rPr lang="zh-CN" altLang="en-US" sz="2800" b="1" dirty="0" smtClean="0">
                <a:solidFill>
                  <a:srgbClr val="800080"/>
                </a:solidFill>
              </a:rPr>
              <a:t>的函数来完成。</a:t>
            </a:r>
            <a:r>
              <a:rPr lang="en-US" altLang="zh-CN" sz="2800" b="1" dirty="0" err="1" smtClean="0">
                <a:solidFill>
                  <a:srgbClr val="800080"/>
                </a:solidFill>
              </a:rPr>
              <a:t>lex</a:t>
            </a:r>
            <a:r>
              <a:rPr lang="en-US" altLang="zh-CN" sz="2800" b="1" dirty="0" smtClean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的输出很大程度上设计用于为某类解析器提供数据。</a:t>
            </a:r>
            <a:r>
              <a:rPr lang="zh-CN" altLang="en-US" sz="2000" dirty="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4938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终端和非终端符号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终端符号</a:t>
            </a:r>
            <a:r>
              <a:rPr lang="en-US" altLang="zh-CN" b="1" dirty="0">
                <a:solidFill>
                  <a:schemeClr val="accent2"/>
                </a:solidFill>
              </a:rPr>
              <a:t>: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代表一类在语法结构上等效的标记。终端符号有三种类型：</a:t>
            </a:r>
            <a:endParaRPr lang="zh-CN" altLang="en-US" b="1" i="1" dirty="0">
              <a:solidFill>
                <a:srgbClr val="800080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sz="2800" b="1" i="1" dirty="0">
                <a:solidFill>
                  <a:srgbClr val="800080"/>
                </a:solidFill>
              </a:rPr>
              <a:t>命名标记</a:t>
            </a:r>
            <a:r>
              <a:rPr lang="en-US" altLang="zh-CN" sz="2800" b="1" dirty="0">
                <a:solidFill>
                  <a:srgbClr val="800080"/>
                </a:solidFill>
              </a:rPr>
              <a:t>: </a:t>
            </a:r>
            <a:r>
              <a:rPr lang="zh-CN" altLang="en-US" sz="2800" b="1" dirty="0">
                <a:solidFill>
                  <a:srgbClr val="800080"/>
                </a:solidFill>
              </a:rPr>
              <a:t>这些由 </a:t>
            </a:r>
            <a:r>
              <a:rPr lang="en-US" altLang="zh-CN" sz="2800" b="1" i="1" dirty="0">
                <a:solidFill>
                  <a:srgbClr val="800080"/>
                </a:solidFill>
              </a:rPr>
              <a:t>%token</a:t>
            </a:r>
            <a:r>
              <a:rPr lang="en-US" altLang="zh-CN" sz="2800" b="1" dirty="0">
                <a:solidFill>
                  <a:srgbClr val="800080"/>
                </a:solidFill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</a:rPr>
              <a:t>标识符来定义。按照惯例，它们都是大写。</a:t>
            </a:r>
            <a:endParaRPr lang="zh-CN" altLang="en-US" sz="2800" b="1" i="1" dirty="0">
              <a:solidFill>
                <a:srgbClr val="800080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sz="2800" b="1" i="1" dirty="0">
                <a:solidFill>
                  <a:srgbClr val="800080"/>
                </a:solidFill>
              </a:rPr>
              <a:t>字符标记</a:t>
            </a:r>
            <a:r>
              <a:rPr lang="en-US" altLang="zh-CN" sz="2800" b="1" dirty="0">
                <a:solidFill>
                  <a:srgbClr val="800080"/>
                </a:solidFill>
              </a:rPr>
              <a:t>: </a:t>
            </a:r>
            <a:r>
              <a:rPr lang="zh-CN" altLang="en-US" sz="2800" b="1" dirty="0">
                <a:solidFill>
                  <a:srgbClr val="800080"/>
                </a:solidFill>
              </a:rPr>
              <a:t>字符常量的写法与 </a:t>
            </a:r>
            <a:r>
              <a:rPr lang="en-US" altLang="zh-CN" sz="2800" b="1" dirty="0">
                <a:solidFill>
                  <a:srgbClr val="800080"/>
                </a:solidFill>
              </a:rPr>
              <a:t>C </a:t>
            </a:r>
            <a:r>
              <a:rPr lang="zh-CN" altLang="en-US" sz="2800" b="1" dirty="0">
                <a:solidFill>
                  <a:srgbClr val="800080"/>
                </a:solidFill>
              </a:rPr>
              <a:t>相同。例如</a:t>
            </a:r>
            <a:r>
              <a:rPr lang="en-US" altLang="zh-CN" sz="2800" b="1" dirty="0">
                <a:solidFill>
                  <a:srgbClr val="800080"/>
                </a:solidFill>
              </a:rPr>
              <a:t>, ?? </a:t>
            </a:r>
            <a:r>
              <a:rPr lang="zh-CN" altLang="en-US" sz="2800" b="1" dirty="0">
                <a:solidFill>
                  <a:srgbClr val="800080"/>
                </a:solidFill>
              </a:rPr>
              <a:t>就是一个字符标记。</a:t>
            </a:r>
            <a:endParaRPr lang="zh-CN" altLang="en-US" sz="2800" b="1" i="1" dirty="0">
              <a:solidFill>
                <a:srgbClr val="800080"/>
              </a:solidFill>
            </a:endParaRPr>
          </a:p>
          <a:p>
            <a:pPr lvl="2">
              <a:lnSpc>
                <a:spcPct val="80000"/>
              </a:lnSpc>
            </a:pPr>
            <a:r>
              <a:rPr lang="zh-CN" altLang="en-US" sz="2800" b="1" i="1" dirty="0">
                <a:solidFill>
                  <a:srgbClr val="800080"/>
                </a:solidFill>
              </a:rPr>
              <a:t>字符串标记</a:t>
            </a:r>
            <a:r>
              <a:rPr lang="zh-CN" altLang="en-US" sz="2800" b="1" dirty="0">
                <a:solidFill>
                  <a:srgbClr val="800080"/>
                </a:solidFill>
              </a:rPr>
              <a:t> </a:t>
            </a:r>
            <a:r>
              <a:rPr lang="en-US" altLang="zh-CN" sz="2800" b="1" dirty="0">
                <a:solidFill>
                  <a:srgbClr val="800080"/>
                </a:solidFill>
              </a:rPr>
              <a:t>: </a:t>
            </a:r>
            <a:r>
              <a:rPr lang="zh-CN" altLang="en-US" sz="2800" b="1" dirty="0">
                <a:solidFill>
                  <a:srgbClr val="800080"/>
                </a:solidFill>
              </a:rPr>
              <a:t>写法与 </a:t>
            </a:r>
            <a:r>
              <a:rPr lang="en-US" altLang="zh-CN" sz="2800" b="1" dirty="0">
                <a:solidFill>
                  <a:srgbClr val="800080"/>
                </a:solidFill>
              </a:rPr>
              <a:t>C </a:t>
            </a:r>
            <a:r>
              <a:rPr lang="zh-CN" altLang="en-US" sz="2800" b="1" dirty="0">
                <a:solidFill>
                  <a:srgbClr val="800080"/>
                </a:solidFill>
              </a:rPr>
              <a:t>的字符串常量相同。例如，</a:t>
            </a:r>
            <a:r>
              <a:rPr lang="en-US" altLang="zh-CN" sz="2800" b="1" dirty="0">
                <a:solidFill>
                  <a:srgbClr val="800080"/>
                </a:solidFill>
              </a:rPr>
              <a:t>"&lt;&lt;" </a:t>
            </a:r>
            <a:r>
              <a:rPr lang="zh-CN" altLang="en-US" sz="2800" b="1" dirty="0">
                <a:solidFill>
                  <a:srgbClr val="800080"/>
                </a:solidFill>
              </a:rPr>
              <a:t>就是一个字符串标记。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zh-CN" altLang="en-US" b="1" dirty="0">
              <a:solidFill>
                <a:srgbClr val="800080"/>
              </a:solidFill>
            </a:endParaRPr>
          </a:p>
          <a:p>
            <a:pPr lvl="1"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非终端符号</a:t>
            </a:r>
            <a:r>
              <a:rPr lang="en-US" altLang="zh-CN" b="1" dirty="0">
                <a:solidFill>
                  <a:schemeClr val="accent2"/>
                </a:solidFill>
              </a:rPr>
              <a:t>: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是一组非终端符号和终端符号组成的符号。按照惯例，它们都是小写。 在例子中，</a:t>
            </a:r>
            <a:r>
              <a:rPr lang="en-US" altLang="zh-CN" b="1" dirty="0">
                <a:solidFill>
                  <a:srgbClr val="800080"/>
                </a:solidFill>
              </a:rPr>
              <a:t>file </a:t>
            </a:r>
            <a:r>
              <a:rPr lang="zh-CN" altLang="en-US" b="1" dirty="0">
                <a:solidFill>
                  <a:srgbClr val="800080"/>
                </a:solidFill>
              </a:rPr>
              <a:t>是一个非终端标记而 </a:t>
            </a:r>
            <a:r>
              <a:rPr lang="en-US" altLang="zh-CN" b="1" dirty="0">
                <a:solidFill>
                  <a:srgbClr val="800080"/>
                </a:solidFill>
              </a:rPr>
              <a:t>NAME </a:t>
            </a:r>
            <a:r>
              <a:rPr lang="zh-CN" altLang="en-US" b="1" dirty="0">
                <a:solidFill>
                  <a:srgbClr val="800080"/>
                </a:solidFill>
              </a:rPr>
              <a:t>是一个终端标记。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845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Yacc</a:t>
            </a:r>
            <a:r>
              <a:rPr lang="en-US" altLang="zh-CN" b="1" dirty="0"/>
              <a:t> </a:t>
            </a:r>
            <a:r>
              <a:rPr lang="zh-CN" altLang="en-US" b="1" dirty="0"/>
              <a:t>语法规则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zh-CN" b="1" dirty="0" err="1">
                <a:solidFill>
                  <a:srgbClr val="800080"/>
                </a:solidFill>
              </a:rPr>
              <a:t>Yacc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  <a:r>
              <a:rPr lang="zh-CN" altLang="en-US" b="1" dirty="0">
                <a:solidFill>
                  <a:srgbClr val="800080"/>
                </a:solidFill>
              </a:rPr>
              <a:t>语法规则具有以下一般格式：</a:t>
            </a:r>
          </a:p>
          <a:p>
            <a:pPr>
              <a:buFont typeface="Wingdings" pitchFamily="2" charset="2"/>
              <a:buChar char="v"/>
            </a:pPr>
            <a:r>
              <a:rPr lang="en-US" altLang="zh-CN" b="1" dirty="0">
                <a:solidFill>
                  <a:srgbClr val="800080"/>
                </a:solidFill>
              </a:rPr>
              <a:t>result: components { /* action to be taken in C */ } ; </a:t>
            </a:r>
          </a:p>
          <a:p>
            <a:pPr>
              <a:buFont typeface="Wingdings" pitchFamily="2" charset="2"/>
              <a:buChar char="v"/>
            </a:pPr>
            <a:r>
              <a:rPr lang="zh-CN" altLang="en-US" b="1" dirty="0">
                <a:solidFill>
                  <a:srgbClr val="800080"/>
                </a:solidFill>
              </a:rPr>
              <a:t>在这个例子中，</a:t>
            </a:r>
            <a:r>
              <a:rPr lang="en-US" altLang="zh-CN" b="1" dirty="0">
                <a:solidFill>
                  <a:srgbClr val="800080"/>
                </a:solidFill>
              </a:rPr>
              <a:t>result </a:t>
            </a:r>
            <a:r>
              <a:rPr lang="zh-CN" altLang="en-US" b="1" dirty="0">
                <a:solidFill>
                  <a:srgbClr val="800080"/>
                </a:solidFill>
              </a:rPr>
              <a:t>是规则描述的非终端符号。</a:t>
            </a:r>
            <a:r>
              <a:rPr lang="en-US" altLang="zh-CN" b="1" dirty="0">
                <a:solidFill>
                  <a:srgbClr val="800080"/>
                </a:solidFill>
              </a:rPr>
              <a:t>Components </a:t>
            </a:r>
            <a:r>
              <a:rPr lang="zh-CN" altLang="en-US" b="1" dirty="0">
                <a:solidFill>
                  <a:srgbClr val="800080"/>
                </a:solidFill>
              </a:rPr>
              <a:t>是根据规则放在一起的不同的终端和非终端符号。 如果匹配特定序列的话 </a:t>
            </a:r>
            <a:r>
              <a:rPr lang="en-US" altLang="zh-CN" b="1" dirty="0">
                <a:solidFill>
                  <a:srgbClr val="800080"/>
                </a:solidFill>
              </a:rPr>
              <a:t>Components </a:t>
            </a:r>
            <a:r>
              <a:rPr lang="zh-CN" altLang="en-US" b="1" dirty="0">
                <a:solidFill>
                  <a:srgbClr val="800080"/>
                </a:solidFill>
              </a:rPr>
              <a:t>后面可以跟随要执行的动作。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384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3" y="1268760"/>
            <a:ext cx="8763000" cy="4114800"/>
          </a:xfrm>
          <a:noFill/>
          <a:ln/>
        </p:spPr>
        <p:txBody>
          <a:bodyPr lIns="92075" tIns="46038" rIns="92075" bIns="46038"/>
          <a:lstStyle/>
          <a:p>
            <a:r>
              <a:rPr lang="zh-CN" altLang="en-US" b="1" dirty="0"/>
              <a:t>考虑如下的例子：</a:t>
            </a:r>
          </a:p>
          <a:p>
            <a:pPr lvl="1">
              <a:buFontTx/>
              <a:buNone/>
            </a:pPr>
            <a:r>
              <a:rPr lang="en-US" altLang="zh-CN" sz="2400" b="1" dirty="0" err="1">
                <a:solidFill>
                  <a:srgbClr val="800080"/>
                </a:solidFill>
              </a:rPr>
              <a:t>param</a:t>
            </a:r>
            <a:r>
              <a:rPr lang="en-US" altLang="zh-CN" sz="2400" b="1" dirty="0">
                <a:solidFill>
                  <a:srgbClr val="800080"/>
                </a:solidFill>
              </a:rPr>
              <a:t> : NAME EQ NAME { </a:t>
            </a:r>
            <a:r>
              <a:rPr lang="en-US" altLang="zh-CN" sz="2400" b="1" dirty="0" err="1">
                <a:solidFill>
                  <a:srgbClr val="800080"/>
                </a:solidFill>
              </a:rPr>
              <a:t>printf</a:t>
            </a:r>
            <a:r>
              <a:rPr lang="en-US" altLang="zh-CN" sz="2400" b="1" dirty="0">
                <a:solidFill>
                  <a:srgbClr val="800080"/>
                </a:solidFill>
              </a:rPr>
              <a:t>("\</a:t>
            </a:r>
            <a:r>
              <a:rPr lang="en-US" altLang="zh-CN" sz="2400" b="1" dirty="0" err="1">
                <a:solidFill>
                  <a:srgbClr val="800080"/>
                </a:solidFill>
              </a:rPr>
              <a:t>tName</a:t>
            </a:r>
            <a:r>
              <a:rPr lang="en-US" altLang="zh-CN" sz="2400" b="1" dirty="0">
                <a:solidFill>
                  <a:srgbClr val="800080"/>
                </a:solidFill>
              </a:rPr>
              <a:t>:%s\</a:t>
            </a:r>
            <a:r>
              <a:rPr lang="en-US" altLang="zh-CN" sz="2400" b="1" dirty="0" err="1">
                <a:solidFill>
                  <a:srgbClr val="800080"/>
                </a:solidFill>
              </a:rPr>
              <a:t>tValue</a:t>
            </a:r>
            <a:r>
              <a:rPr lang="en-US" altLang="zh-CN" sz="2400" b="1" dirty="0">
                <a:solidFill>
                  <a:srgbClr val="800080"/>
                </a:solidFill>
              </a:rPr>
              <a:t>(name):%s\n", $1,$3);} </a:t>
            </a: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rgbClr val="800080"/>
                </a:solidFill>
              </a:rPr>
              <a:t>| NAME EQ VALUE{ </a:t>
            </a:r>
            <a:r>
              <a:rPr lang="en-US" altLang="zh-CN" sz="2400" b="1" dirty="0" err="1">
                <a:solidFill>
                  <a:srgbClr val="800080"/>
                </a:solidFill>
              </a:rPr>
              <a:t>printf</a:t>
            </a:r>
            <a:r>
              <a:rPr lang="en-US" altLang="zh-CN" sz="2400" b="1" dirty="0">
                <a:solidFill>
                  <a:srgbClr val="800080"/>
                </a:solidFill>
              </a:rPr>
              <a:t>("\</a:t>
            </a:r>
            <a:r>
              <a:rPr lang="en-US" altLang="zh-CN" sz="2400" b="1" dirty="0" err="1">
                <a:solidFill>
                  <a:srgbClr val="800080"/>
                </a:solidFill>
              </a:rPr>
              <a:t>tName</a:t>
            </a:r>
            <a:r>
              <a:rPr lang="en-US" altLang="zh-CN" sz="2400" b="1" dirty="0">
                <a:solidFill>
                  <a:srgbClr val="800080"/>
                </a:solidFill>
              </a:rPr>
              <a:t>:%s\</a:t>
            </a:r>
            <a:r>
              <a:rPr lang="en-US" altLang="zh-CN" sz="2400" b="1" dirty="0" err="1">
                <a:solidFill>
                  <a:srgbClr val="800080"/>
                </a:solidFill>
              </a:rPr>
              <a:t>tValue</a:t>
            </a:r>
            <a:r>
              <a:rPr lang="en-US" altLang="zh-CN" sz="2400" b="1" dirty="0">
                <a:solidFill>
                  <a:srgbClr val="800080"/>
                </a:solidFill>
              </a:rPr>
              <a:t>(value):%s\n",$1,$3);} ;</a:t>
            </a:r>
            <a:r>
              <a:rPr lang="en-US" altLang="zh-CN" b="1" dirty="0">
                <a:solidFill>
                  <a:srgbClr val="800080"/>
                </a:solidFill>
              </a:rPr>
              <a:t> </a:t>
            </a: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rgbClr val="800080"/>
                </a:solidFill>
              </a:rPr>
              <a:t>    </a:t>
            </a:r>
            <a:r>
              <a:rPr lang="zh-CN" altLang="en-US" sz="2400" b="1" dirty="0">
                <a:solidFill>
                  <a:srgbClr val="800080"/>
                </a:solidFill>
              </a:rPr>
              <a:t>如果上例中序列 </a:t>
            </a:r>
            <a:r>
              <a:rPr lang="en-US" altLang="zh-CN" sz="2400" b="1" dirty="0">
                <a:solidFill>
                  <a:srgbClr val="800080"/>
                </a:solidFill>
              </a:rPr>
              <a:t>NAME EQ NAME </a:t>
            </a:r>
            <a:r>
              <a:rPr lang="zh-CN" altLang="en-US" sz="2400" b="1" dirty="0">
                <a:solidFill>
                  <a:srgbClr val="800080"/>
                </a:solidFill>
              </a:rPr>
              <a:t>被匹配，将执行相应的 </a:t>
            </a:r>
            <a:r>
              <a:rPr lang="en-US" altLang="zh-CN" sz="2400" b="1" dirty="0">
                <a:solidFill>
                  <a:srgbClr val="800080"/>
                </a:solidFill>
              </a:rPr>
              <a:t>{ } </a:t>
            </a:r>
            <a:r>
              <a:rPr lang="zh-CN" altLang="en-US" sz="2400" b="1" dirty="0">
                <a:solidFill>
                  <a:srgbClr val="800080"/>
                </a:solidFill>
              </a:rPr>
              <a:t>括号中的动作。 这里另一个有用的就是 </a:t>
            </a:r>
            <a:r>
              <a:rPr lang="en-US" altLang="zh-CN" sz="2400" b="1" dirty="0">
                <a:solidFill>
                  <a:srgbClr val="800080"/>
                </a:solidFill>
              </a:rPr>
              <a:t>$1 </a:t>
            </a:r>
            <a:r>
              <a:rPr lang="zh-CN" altLang="en-US" sz="2400" b="1" dirty="0">
                <a:solidFill>
                  <a:srgbClr val="800080"/>
                </a:solidFill>
              </a:rPr>
              <a:t>和 </a:t>
            </a:r>
            <a:r>
              <a:rPr lang="en-US" altLang="zh-CN" sz="2400" b="1" dirty="0">
                <a:solidFill>
                  <a:srgbClr val="800080"/>
                </a:solidFill>
              </a:rPr>
              <a:t>$3 </a:t>
            </a:r>
            <a:r>
              <a:rPr lang="zh-CN" altLang="en-US" sz="2400" b="1" dirty="0">
                <a:solidFill>
                  <a:srgbClr val="800080"/>
                </a:solidFill>
              </a:rPr>
              <a:t>的使用</a:t>
            </a:r>
            <a:r>
              <a:rPr lang="en-US" altLang="zh-CN" sz="2400" b="1" dirty="0">
                <a:solidFill>
                  <a:srgbClr val="800080"/>
                </a:solidFill>
              </a:rPr>
              <a:t>, </a:t>
            </a:r>
            <a:r>
              <a:rPr lang="zh-CN" altLang="en-US" sz="2400" b="1" dirty="0">
                <a:solidFill>
                  <a:srgbClr val="800080"/>
                </a:solidFill>
              </a:rPr>
              <a:t>它们引用了标记 </a:t>
            </a:r>
            <a:r>
              <a:rPr lang="en-US" altLang="zh-CN" sz="2400" b="1" dirty="0">
                <a:solidFill>
                  <a:srgbClr val="800080"/>
                </a:solidFill>
              </a:rPr>
              <a:t>NAME </a:t>
            </a:r>
            <a:r>
              <a:rPr lang="zh-CN" altLang="en-US" sz="2400" b="1" dirty="0">
                <a:solidFill>
                  <a:srgbClr val="800080"/>
                </a:solidFill>
              </a:rPr>
              <a:t>和 </a:t>
            </a:r>
            <a:r>
              <a:rPr lang="en-US" altLang="zh-CN" sz="2400" b="1" dirty="0">
                <a:solidFill>
                  <a:srgbClr val="800080"/>
                </a:solidFill>
              </a:rPr>
              <a:t>NAME</a:t>
            </a:r>
            <a:r>
              <a:rPr lang="zh-CN" altLang="en-US" sz="2400" b="1" dirty="0">
                <a:solidFill>
                  <a:srgbClr val="800080"/>
                </a:solidFill>
              </a:rPr>
              <a:t>（或者第二行的 </a:t>
            </a:r>
            <a:r>
              <a:rPr lang="en-US" altLang="zh-CN" sz="2400" b="1" dirty="0">
                <a:solidFill>
                  <a:srgbClr val="800080"/>
                </a:solidFill>
              </a:rPr>
              <a:t>VALUE</a:t>
            </a:r>
            <a:r>
              <a:rPr lang="zh-CN" altLang="en-US" sz="2400" b="1" dirty="0">
                <a:solidFill>
                  <a:srgbClr val="800080"/>
                </a:solidFill>
              </a:rPr>
              <a:t>）的值。</a:t>
            </a:r>
          </a:p>
        </p:txBody>
      </p:sp>
    </p:spTree>
    <p:extLst>
      <p:ext uri="{BB962C8B-B14F-4D97-AF65-F5344CB8AC3E}">
        <p14:creationId xmlns:p14="http://schemas.microsoft.com/office/powerpoint/2010/main" val="217518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Arial" pitchFamily="34" charset="0"/>
              </a:rPr>
              <a:t>附加 </a:t>
            </a:r>
            <a:r>
              <a:rPr lang="en-US" altLang="zh-CN" b="1" dirty="0">
                <a:latin typeface="Arial" pitchFamily="34" charset="0"/>
              </a:rPr>
              <a:t>C </a:t>
            </a:r>
            <a:r>
              <a:rPr lang="zh-CN" altLang="en-US" b="1" dirty="0">
                <a:latin typeface="Arial" pitchFamily="34" charset="0"/>
              </a:rPr>
              <a:t>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3465513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635896" y="980728"/>
            <a:ext cx="5508104" cy="3970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1" dirty="0" smtClean="0">
                <a:solidFill>
                  <a:srgbClr val="800080"/>
                </a:solidFill>
                <a:latin typeface="Arial" pitchFamily="34" charset="0"/>
              </a:rPr>
              <a:t>语法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文件的最后</a:t>
            </a:r>
            <a:r>
              <a:rPr kumimoji="0" lang="zh-CN" altLang="en-US" sz="2400" b="1" dirty="0" smtClean="0">
                <a:solidFill>
                  <a:srgbClr val="800080"/>
                </a:solidFill>
                <a:latin typeface="Arial" pitchFamily="34" charset="0"/>
              </a:rPr>
              <a:t>一段</a:t>
            </a:r>
            <a:r>
              <a:rPr lang="zh-CN" altLang="en-US" sz="2400" b="1" dirty="0">
                <a:solidFill>
                  <a:srgbClr val="800080"/>
                </a:solidFill>
                <a:latin typeface="Arial" pitchFamily="34" charset="0"/>
              </a:rPr>
              <a:t>是</a:t>
            </a:r>
            <a:r>
              <a:rPr kumimoji="0" lang="zh-CN" altLang="en-US" sz="2400" b="1" dirty="0" smtClean="0">
                <a:solidFill>
                  <a:srgbClr val="800080"/>
                </a:solidFill>
                <a:latin typeface="Arial" pitchFamily="34" charset="0"/>
              </a:rPr>
              <a:t>附加 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C 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代码。（这一段是</a:t>
            </a:r>
            <a:r>
              <a:rPr kumimoji="0" lang="zh-CN" altLang="en-US" sz="2400" b="1" dirty="0" smtClean="0">
                <a:solidFill>
                  <a:srgbClr val="800080"/>
                </a:solidFill>
                <a:latin typeface="Arial" pitchFamily="34" charset="0"/>
              </a:rPr>
              <a:t>可选的）</a:t>
            </a:r>
            <a:endParaRPr kumimoji="0" lang="en-US" altLang="zh-CN" sz="2400" b="1" dirty="0" smtClean="0">
              <a:solidFill>
                <a:srgbClr val="800080"/>
              </a:solidFill>
              <a:latin typeface="Arial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1" dirty="0" smtClean="0">
                <a:solidFill>
                  <a:srgbClr val="800080"/>
                </a:solidFill>
                <a:latin typeface="Arial" pitchFamily="34" charset="0"/>
              </a:rPr>
              <a:t>一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个函数如 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main() 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调用 </a:t>
            </a:r>
            <a:r>
              <a:rPr kumimoji="0" lang="en-US" altLang="zh-CN" sz="2400" b="1" dirty="0" err="1" smtClean="0">
                <a:solidFill>
                  <a:srgbClr val="800080"/>
                </a:solidFill>
                <a:latin typeface="Arial" pitchFamily="34" charset="0"/>
              </a:rPr>
              <a:t>yyparse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() 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函数（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Lex 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的 </a:t>
            </a:r>
            <a:r>
              <a:rPr kumimoji="0" lang="en-US" altLang="zh-CN" sz="2400" b="1" dirty="0" err="1">
                <a:solidFill>
                  <a:srgbClr val="800080"/>
                </a:solidFill>
                <a:latin typeface="Arial" pitchFamily="34" charset="0"/>
              </a:rPr>
              <a:t>yylex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() 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等效函数）。 </a:t>
            </a:r>
            <a:endParaRPr kumimoji="0" lang="en-US" altLang="zh-CN" sz="2400" b="1" dirty="0" smtClean="0">
              <a:solidFill>
                <a:srgbClr val="800080"/>
              </a:solidFill>
              <a:latin typeface="Arial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1" dirty="0" smtClean="0">
                <a:solidFill>
                  <a:srgbClr val="800080"/>
                </a:solidFill>
                <a:latin typeface="Arial" pitchFamily="34" charset="0"/>
              </a:rPr>
              <a:t>一般来说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，</a:t>
            </a:r>
            <a:r>
              <a:rPr kumimoji="0" lang="en-US" altLang="zh-CN" sz="2400" b="1" dirty="0" err="1">
                <a:solidFill>
                  <a:srgbClr val="800080"/>
                </a:solidFill>
                <a:latin typeface="Arial" pitchFamily="34" charset="0"/>
              </a:rPr>
              <a:t>Yacc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 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最好提供 </a:t>
            </a:r>
            <a:r>
              <a:rPr kumimoji="0" lang="en-US" altLang="zh-CN" sz="2400" b="1" dirty="0" err="1">
                <a:solidFill>
                  <a:srgbClr val="800080"/>
                </a:solidFill>
                <a:latin typeface="Arial" pitchFamily="34" charset="0"/>
              </a:rPr>
              <a:t>yyerror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(char </a:t>
            </a:r>
            <a:r>
              <a:rPr kumimoji="0" lang="en-US" altLang="zh-CN" sz="2400" b="1" dirty="0" err="1">
                <a:solidFill>
                  <a:srgbClr val="800080"/>
                </a:solidFill>
                <a:latin typeface="Arial" pitchFamily="34" charset="0"/>
              </a:rPr>
              <a:t>msg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) 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函数的代码。 </a:t>
            </a:r>
            <a:endParaRPr kumimoji="0" lang="en-US" altLang="zh-CN" sz="2400" b="1" dirty="0" smtClean="0">
              <a:solidFill>
                <a:srgbClr val="800080"/>
              </a:solidFill>
              <a:latin typeface="Arial" pitchFamily="34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0" lang="zh-CN" altLang="en-US" sz="2400" b="1" dirty="0" smtClean="0">
                <a:solidFill>
                  <a:srgbClr val="800080"/>
                </a:solidFill>
                <a:latin typeface="Arial" pitchFamily="34" charset="0"/>
              </a:rPr>
              <a:t>当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解析器遇到错误时调用 </a:t>
            </a:r>
            <a:r>
              <a:rPr kumimoji="0" lang="en-US" altLang="zh-CN" sz="2400" b="1" dirty="0" err="1">
                <a:solidFill>
                  <a:srgbClr val="800080"/>
                </a:solidFill>
                <a:latin typeface="Arial" pitchFamily="34" charset="0"/>
              </a:rPr>
              <a:t>yyerror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(char </a:t>
            </a:r>
            <a:r>
              <a:rPr kumimoji="0" lang="en-US" altLang="zh-CN" sz="2400" b="1" dirty="0" err="1">
                <a:solidFill>
                  <a:srgbClr val="800080"/>
                </a:solidFill>
                <a:latin typeface="Arial" pitchFamily="34" charset="0"/>
              </a:rPr>
              <a:t>msg</a:t>
            </a:r>
            <a:r>
              <a:rPr kumimoji="0" lang="en-US" altLang="zh-CN" sz="2400" b="1" dirty="0">
                <a:solidFill>
                  <a:srgbClr val="800080"/>
                </a:solidFill>
                <a:latin typeface="Arial" pitchFamily="34" charset="0"/>
              </a:rPr>
              <a:t>)</a:t>
            </a:r>
            <a:r>
              <a:rPr kumimoji="0" lang="zh-CN" altLang="en-US" sz="2400" b="1" dirty="0">
                <a:solidFill>
                  <a:srgbClr val="800080"/>
                </a:solidFill>
                <a:latin typeface="Arial" pitchFamily="34" charset="0"/>
              </a:rPr>
              <a:t>。错误消息作为参数来传递。 </a:t>
            </a:r>
          </a:p>
        </p:txBody>
      </p:sp>
    </p:spTree>
    <p:extLst>
      <p:ext uri="{BB962C8B-B14F-4D97-AF65-F5344CB8AC3E}">
        <p14:creationId xmlns:p14="http://schemas.microsoft.com/office/powerpoint/2010/main" val="2264594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 </a:t>
            </a:r>
            <a:r>
              <a:rPr lang="zh-CN" altLang="en-US" dirty="0"/>
              <a:t>与 </a:t>
            </a:r>
            <a:r>
              <a:rPr lang="en-US" altLang="zh-CN" dirty="0" err="1"/>
              <a:t>Yacc</a:t>
            </a:r>
            <a:r>
              <a:rPr lang="en-US" altLang="zh-CN" dirty="0"/>
              <a:t> </a:t>
            </a:r>
            <a:r>
              <a:rPr lang="zh-CN" altLang="en-US" dirty="0"/>
              <a:t>结合起来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1340768"/>
            <a:ext cx="2514600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7188" tIns="-68263" rIns="357188" bIns="-68263"/>
          <a:lstStyle/>
          <a:p>
            <a:r>
              <a:rPr kumimoji="0" lang="zh-CN" altLang="en-US" b="1">
                <a:latin typeface="Arial Unicode MS" pitchFamily="34" charset="-122"/>
              </a:rPr>
              <a:t>定义节</a:t>
            </a:r>
          </a:p>
          <a:p>
            <a:r>
              <a:rPr kumimoji="0" lang="en-US" altLang="zh-CN" b="1">
                <a:latin typeface="Arial Unicode MS" pitchFamily="34" charset="-122"/>
              </a:rPr>
              <a:t>%%</a:t>
            </a:r>
          </a:p>
          <a:p>
            <a:r>
              <a:rPr kumimoji="0" lang="zh-CN" altLang="en-US" b="1">
                <a:latin typeface="Arial Unicode MS" pitchFamily="34" charset="-122"/>
              </a:rPr>
              <a:t>规则节</a:t>
            </a:r>
          </a:p>
          <a:p>
            <a:r>
              <a:rPr kumimoji="0" lang="en-US" altLang="zh-CN" b="1">
                <a:latin typeface="Arial Unicode MS" pitchFamily="34" charset="-122"/>
              </a:rPr>
              <a:t>%%</a:t>
            </a:r>
          </a:p>
          <a:p>
            <a:r>
              <a:rPr kumimoji="0" lang="zh-CN" altLang="en-US" b="1">
                <a:latin typeface="Arial Unicode MS" pitchFamily="34" charset="-122"/>
              </a:rPr>
              <a:t>支撑函数节</a:t>
            </a:r>
            <a:r>
              <a:rPr kumimoji="0" lang="zh-CN" altLang="en-US" b="1">
                <a:latin typeface="Arial Unicode MS" pitchFamily="34" charset="-122"/>
                <a:ea typeface="Courier New, Courier, mono"/>
                <a:cs typeface="Courier New, Courier, mono"/>
              </a:rPr>
              <a:t> 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670050" y="1683668"/>
            <a:ext cx="2141538" cy="869950"/>
            <a:chOff x="1052" y="1151"/>
            <a:chExt cx="1349" cy="548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1052" y="1151"/>
              <a:ext cx="1349" cy="548"/>
            </a:xfrm>
            <a:custGeom>
              <a:avLst/>
              <a:gdLst>
                <a:gd name="T0" fmla="*/ 244 w 1349"/>
                <a:gd name="T1" fmla="*/ 19 h 548"/>
                <a:gd name="T2" fmla="*/ 244 w 1349"/>
                <a:gd name="T3" fmla="*/ 107 h 548"/>
                <a:gd name="T4" fmla="*/ 0 w 1349"/>
                <a:gd name="T5" fmla="*/ 0 h 548"/>
                <a:gd name="T6" fmla="*/ 244 w 1349"/>
                <a:gd name="T7" fmla="*/ 239 h 548"/>
                <a:gd name="T8" fmla="*/ 244 w 1349"/>
                <a:gd name="T9" fmla="*/ 547 h 548"/>
                <a:gd name="T10" fmla="*/ 428 w 1349"/>
                <a:gd name="T11" fmla="*/ 547 h 548"/>
                <a:gd name="T12" fmla="*/ 428 w 1349"/>
                <a:gd name="T13" fmla="*/ 547 h 548"/>
                <a:gd name="T14" fmla="*/ 704 w 1349"/>
                <a:gd name="T15" fmla="*/ 547 h 548"/>
                <a:gd name="T16" fmla="*/ 1348 w 1349"/>
                <a:gd name="T17" fmla="*/ 547 h 548"/>
                <a:gd name="T18" fmla="*/ 1348 w 1349"/>
                <a:gd name="T19" fmla="*/ 239 h 548"/>
                <a:gd name="T20" fmla="*/ 1348 w 1349"/>
                <a:gd name="T21" fmla="*/ 107 h 548"/>
                <a:gd name="T22" fmla="*/ 1348 w 1349"/>
                <a:gd name="T23" fmla="*/ 107 h 548"/>
                <a:gd name="T24" fmla="*/ 1348 w 1349"/>
                <a:gd name="T25" fmla="*/ 19 h 548"/>
                <a:gd name="T26" fmla="*/ 704 w 1349"/>
                <a:gd name="T27" fmla="*/ 19 h 548"/>
                <a:gd name="T28" fmla="*/ 428 w 1349"/>
                <a:gd name="T29" fmla="*/ 19 h 548"/>
                <a:gd name="T30" fmla="*/ 428 w 1349"/>
                <a:gd name="T31" fmla="*/ 19 h 548"/>
                <a:gd name="T32" fmla="*/ 244 w 1349"/>
                <a:gd name="T33" fmla="*/ 1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9" h="548">
                  <a:moveTo>
                    <a:pt x="244" y="19"/>
                  </a:moveTo>
                  <a:lnTo>
                    <a:pt x="244" y="107"/>
                  </a:lnTo>
                  <a:lnTo>
                    <a:pt x="0" y="0"/>
                  </a:lnTo>
                  <a:lnTo>
                    <a:pt x="244" y="239"/>
                  </a:lnTo>
                  <a:lnTo>
                    <a:pt x="244" y="547"/>
                  </a:lnTo>
                  <a:lnTo>
                    <a:pt x="428" y="547"/>
                  </a:lnTo>
                  <a:lnTo>
                    <a:pt x="428" y="547"/>
                  </a:lnTo>
                  <a:lnTo>
                    <a:pt x="704" y="547"/>
                  </a:lnTo>
                  <a:lnTo>
                    <a:pt x="1348" y="547"/>
                  </a:lnTo>
                  <a:lnTo>
                    <a:pt x="1348" y="239"/>
                  </a:lnTo>
                  <a:lnTo>
                    <a:pt x="1348" y="107"/>
                  </a:lnTo>
                  <a:lnTo>
                    <a:pt x="1348" y="107"/>
                  </a:lnTo>
                  <a:lnTo>
                    <a:pt x="1348" y="19"/>
                  </a:lnTo>
                  <a:lnTo>
                    <a:pt x="704" y="19"/>
                  </a:lnTo>
                  <a:lnTo>
                    <a:pt x="428" y="19"/>
                  </a:lnTo>
                  <a:lnTo>
                    <a:pt x="428" y="19"/>
                  </a:lnTo>
                  <a:lnTo>
                    <a:pt x="244" y="19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357" y="1202"/>
              <a:ext cx="982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r>
                <a:rPr kumimoji="0" lang="en-US" altLang="zh-CN">
                  <a:solidFill>
                    <a:schemeClr val="bg1"/>
                  </a:solidFill>
                </a:rPr>
                <a:t>Token</a:t>
              </a:r>
              <a:r>
                <a:rPr kumimoji="0" lang="zh-CN" altLang="en-US">
                  <a:solidFill>
                    <a:schemeClr val="bg1"/>
                  </a:solidFill>
                </a:rPr>
                <a:t>定义</a:t>
              </a:r>
            </a:p>
            <a:p>
              <a:r>
                <a:rPr kumimoji="0" lang="en-US" altLang="zh-CN">
                  <a:solidFill>
                    <a:schemeClr val="bg1"/>
                  </a:solidFill>
                </a:rPr>
                <a:t>C code</a:t>
              </a: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886200" y="1790030"/>
            <a:ext cx="1068388" cy="611188"/>
            <a:chOff x="2448" y="1218"/>
            <a:chExt cx="673" cy="385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448" y="1218"/>
              <a:ext cx="673" cy="385"/>
            </a:xfrm>
            <a:custGeom>
              <a:avLst/>
              <a:gdLst>
                <a:gd name="T0" fmla="*/ 556 w 673"/>
                <a:gd name="T1" fmla="*/ 0 h 385"/>
                <a:gd name="T2" fmla="*/ 556 w 673"/>
                <a:gd name="T3" fmla="*/ 88 h 385"/>
                <a:gd name="T4" fmla="*/ 0 w 673"/>
                <a:gd name="T5" fmla="*/ 88 h 385"/>
                <a:gd name="T6" fmla="*/ 0 w 673"/>
                <a:gd name="T7" fmla="*/ 296 h 385"/>
                <a:gd name="T8" fmla="*/ 556 w 673"/>
                <a:gd name="T9" fmla="*/ 296 h 385"/>
                <a:gd name="T10" fmla="*/ 556 w 673"/>
                <a:gd name="T11" fmla="*/ 384 h 385"/>
                <a:gd name="T12" fmla="*/ 672 w 673"/>
                <a:gd name="T13" fmla="*/ 192 h 385"/>
                <a:gd name="T14" fmla="*/ 556 w 673"/>
                <a:gd name="T15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3" h="385">
                  <a:moveTo>
                    <a:pt x="556" y="0"/>
                  </a:moveTo>
                  <a:lnTo>
                    <a:pt x="556" y="88"/>
                  </a:lnTo>
                  <a:lnTo>
                    <a:pt x="0" y="88"/>
                  </a:lnTo>
                  <a:lnTo>
                    <a:pt x="0" y="296"/>
                  </a:lnTo>
                  <a:lnTo>
                    <a:pt x="556" y="296"/>
                  </a:lnTo>
                  <a:lnTo>
                    <a:pt x="556" y="384"/>
                  </a:lnTo>
                  <a:lnTo>
                    <a:pt x="672" y="192"/>
                  </a:lnTo>
                  <a:lnTo>
                    <a:pt x="556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509" y="1324"/>
              <a:ext cx="499" cy="173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kumimoji="0" lang="en-US" altLang="zh-CN">
                  <a:solidFill>
                    <a:schemeClr val="bg1"/>
                  </a:solidFill>
                </a:rPr>
                <a:t>Sample</a:t>
              </a:r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81600" y="1485230"/>
            <a:ext cx="2590800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7188" tIns="-68263" rIns="357188" bIns="-68263"/>
          <a:lstStyle/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%token INTEGER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051050" y="3009230"/>
            <a:ext cx="3663950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7188" tIns="-68263" rIns="357188" bIns="-68263"/>
          <a:lstStyle/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#ifndef YYSTYPE 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#define YYSTYPE int 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#endif 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#define INTEGER 258 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extern YYSTYPE yylval;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326188" y="2051968"/>
            <a:ext cx="482600" cy="225425"/>
          </a:xfrm>
          <a:prstGeom prst="downArrow">
            <a:avLst>
              <a:gd name="adj1" fmla="val 50000"/>
              <a:gd name="adj2" fmla="val 25009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411788" y="2172618"/>
            <a:ext cx="911225" cy="3778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>
                <a:solidFill>
                  <a:schemeClr val="bg1"/>
                </a:solidFill>
              </a:rPr>
              <a:t>y.tab.h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088188" y="2172618"/>
            <a:ext cx="911225" cy="3778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>
                <a:solidFill>
                  <a:schemeClr val="bg1"/>
                </a:solidFill>
              </a:rPr>
              <a:t>y.tab.c</a:t>
            </a: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 rot="2700000">
            <a:off x="5060157" y="2609973"/>
            <a:ext cx="482600" cy="354013"/>
          </a:xfrm>
          <a:prstGeom prst="downArrow">
            <a:avLst>
              <a:gd name="adj1" fmla="val 50000"/>
              <a:gd name="adj2" fmla="val 25009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148263" y="4076030"/>
            <a:ext cx="4148137" cy="230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7188" tIns="-68263" rIns="357188" bIns="-68263"/>
          <a:lstStyle/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%{ 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#include "y.tab.h" 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#include &lt;stdlib.h&gt;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%} 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%% 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[0-9]+ {  yylval = atoi(yytext); </a:t>
            </a:r>
          </a:p>
          <a:p>
            <a:r>
              <a:rPr kumimoji="0" lang="en-US" altLang="zh-CN" sz="2000" b="1">
                <a:latin typeface="Arial Unicode MS" pitchFamily="34" charset="-122"/>
                <a:ea typeface="Courier New, Courier, mono"/>
                <a:cs typeface="Courier New, Courier, mono"/>
              </a:rPr>
              <a:t>               return INTEGER; } 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26188" y="3163218"/>
            <a:ext cx="1978025" cy="4540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zh-CN">
                <a:solidFill>
                  <a:schemeClr val="bg1"/>
                </a:solidFill>
              </a:rPr>
              <a:t>LEX</a:t>
            </a:r>
            <a:r>
              <a:rPr kumimoji="0" lang="zh-CN" altLang="en-US">
                <a:solidFill>
                  <a:schemeClr val="bg1"/>
                </a:solidFill>
              </a:rPr>
              <a:t>的</a:t>
            </a:r>
            <a:r>
              <a:rPr kumimoji="0" lang="en-US" altLang="zh-CN">
                <a:solidFill>
                  <a:schemeClr val="bg1"/>
                </a:solidFill>
              </a:rPr>
              <a:t>.l</a:t>
            </a:r>
            <a:r>
              <a:rPr kumimoji="0" lang="zh-CN" altLang="en-US">
                <a:solidFill>
                  <a:schemeClr val="bg1"/>
                </a:solidFill>
              </a:rPr>
              <a:t>文件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5259388" y="3239418"/>
            <a:ext cx="835025" cy="482600"/>
          </a:xfrm>
          <a:prstGeom prst="rightArrow">
            <a:avLst>
              <a:gd name="adj1" fmla="val 50000"/>
              <a:gd name="adj2" fmla="val 43273"/>
            </a:avLst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20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8278688" cy="547260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zh-CN" altLang="en-US" sz="2400" b="1" dirty="0">
                <a:solidFill>
                  <a:srgbClr val="800080"/>
                </a:solidFill>
              </a:rPr>
              <a:t>一个程序通常在每次返回一个标记时都要调用 </a:t>
            </a:r>
            <a:r>
              <a:rPr lang="en-US" altLang="zh-CN" sz="2400" b="1" i="1" dirty="0" err="1">
                <a:solidFill>
                  <a:srgbClr val="800080"/>
                </a:solidFill>
              </a:rPr>
              <a:t>yylex</a:t>
            </a:r>
            <a:r>
              <a:rPr lang="en-US" altLang="zh-CN" sz="2400" b="1" i="1" dirty="0">
                <a:solidFill>
                  <a:srgbClr val="800080"/>
                </a:solidFill>
              </a:rPr>
              <a:t>()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函数。只有在文件结束或者出现错误标记时才会终止。</a:t>
            </a:r>
          </a:p>
          <a:p>
            <a:r>
              <a:rPr lang="zh-CN" altLang="en-US" sz="2400" b="1" dirty="0">
                <a:solidFill>
                  <a:srgbClr val="800080"/>
                </a:solidFill>
              </a:rPr>
              <a:t>一个由 </a:t>
            </a:r>
            <a:r>
              <a:rPr lang="en-US" altLang="zh-CN" sz="2400" b="1" dirty="0" err="1">
                <a:solidFill>
                  <a:srgbClr val="800080"/>
                </a:solidFill>
              </a:rPr>
              <a:t>Yacc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生成的解析器调用 </a:t>
            </a:r>
            <a:r>
              <a:rPr lang="en-US" altLang="zh-CN" sz="2400" b="1" i="1" dirty="0" err="1">
                <a:solidFill>
                  <a:srgbClr val="800080"/>
                </a:solidFill>
              </a:rPr>
              <a:t>yylex</a:t>
            </a:r>
            <a:r>
              <a:rPr lang="en-US" altLang="zh-CN" sz="2400" b="1" i="1" dirty="0">
                <a:solidFill>
                  <a:srgbClr val="800080"/>
                </a:solidFill>
              </a:rPr>
              <a:t>()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函数来获得标记。</a:t>
            </a:r>
            <a:r>
              <a:rPr lang="en-US" altLang="zh-CN" sz="2400" b="1" i="1" dirty="0" err="1">
                <a:solidFill>
                  <a:srgbClr val="800080"/>
                </a:solidFill>
              </a:rPr>
              <a:t>yylex</a:t>
            </a:r>
            <a:r>
              <a:rPr lang="en-US" altLang="zh-CN" sz="2400" b="1" i="1" dirty="0">
                <a:solidFill>
                  <a:srgbClr val="800080"/>
                </a:solidFill>
              </a:rPr>
              <a:t>()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可以由 </a:t>
            </a:r>
            <a:r>
              <a:rPr lang="en-US" altLang="zh-CN" sz="2400" b="1" dirty="0">
                <a:solidFill>
                  <a:srgbClr val="800080"/>
                </a:solidFill>
              </a:rPr>
              <a:t>Lex </a:t>
            </a:r>
            <a:r>
              <a:rPr lang="zh-CN" altLang="en-US" sz="2400" b="1" dirty="0">
                <a:solidFill>
                  <a:srgbClr val="800080"/>
                </a:solidFill>
              </a:rPr>
              <a:t>来生成或完全由自己来编写。 对于由 </a:t>
            </a:r>
            <a:r>
              <a:rPr lang="en-US" altLang="zh-CN" sz="2400" b="1" dirty="0">
                <a:solidFill>
                  <a:srgbClr val="800080"/>
                </a:solidFill>
              </a:rPr>
              <a:t>Lex </a:t>
            </a:r>
            <a:r>
              <a:rPr lang="zh-CN" altLang="en-US" sz="2400" b="1" dirty="0">
                <a:solidFill>
                  <a:srgbClr val="800080"/>
                </a:solidFill>
              </a:rPr>
              <a:t>生成的 </a:t>
            </a:r>
            <a:r>
              <a:rPr lang="en-US" altLang="zh-CN" sz="2400" b="1" dirty="0" err="1">
                <a:solidFill>
                  <a:srgbClr val="800080"/>
                </a:solidFill>
              </a:rPr>
              <a:t>lexer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来说，要和 </a:t>
            </a:r>
            <a:r>
              <a:rPr lang="en-US" altLang="zh-CN" sz="2400" b="1" dirty="0" err="1">
                <a:solidFill>
                  <a:srgbClr val="800080"/>
                </a:solidFill>
              </a:rPr>
              <a:t>Yacc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结合使用，每当 </a:t>
            </a:r>
            <a:r>
              <a:rPr lang="en-US" altLang="zh-CN" sz="2400" b="1" dirty="0">
                <a:solidFill>
                  <a:srgbClr val="800080"/>
                </a:solidFill>
              </a:rPr>
              <a:t>Lex </a:t>
            </a:r>
            <a:r>
              <a:rPr lang="zh-CN" altLang="en-US" sz="2400" b="1" dirty="0">
                <a:solidFill>
                  <a:srgbClr val="800080"/>
                </a:solidFill>
              </a:rPr>
              <a:t>中匹配一个模式时都必须返回一个标记。 因此 </a:t>
            </a:r>
            <a:r>
              <a:rPr lang="en-US" altLang="zh-CN" sz="2400" b="1" dirty="0">
                <a:solidFill>
                  <a:srgbClr val="800080"/>
                </a:solidFill>
              </a:rPr>
              <a:t>Lex </a:t>
            </a:r>
            <a:r>
              <a:rPr lang="zh-CN" altLang="en-US" sz="2400" b="1" dirty="0">
                <a:solidFill>
                  <a:srgbClr val="800080"/>
                </a:solidFill>
              </a:rPr>
              <a:t>中匹配模式时的动作一般格式为：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800080"/>
                </a:solidFill>
              </a:rPr>
              <a:t>{pattern} { /* do </a:t>
            </a:r>
            <a:r>
              <a:rPr lang="en-US" altLang="zh-CN" sz="2400" b="1" dirty="0" err="1" smtClean="0">
                <a:solidFill>
                  <a:srgbClr val="800080"/>
                </a:solidFill>
              </a:rPr>
              <a:t>somthing</a:t>
            </a:r>
            <a:r>
              <a:rPr lang="en-US" altLang="zh-CN" sz="2400" b="1" dirty="0" smtClean="0">
                <a:solidFill>
                  <a:srgbClr val="800080"/>
                </a:solidFill>
              </a:rPr>
              <a:t>*/ </a:t>
            </a:r>
            <a:r>
              <a:rPr lang="en-US" altLang="zh-CN" sz="2400" b="1" dirty="0">
                <a:solidFill>
                  <a:srgbClr val="800080"/>
                </a:solidFill>
              </a:rPr>
              <a:t>return TOKEN_NAME; } </a:t>
            </a:r>
            <a:br>
              <a:rPr lang="en-US" altLang="zh-CN" sz="2400" b="1" dirty="0">
                <a:solidFill>
                  <a:srgbClr val="800080"/>
                </a:solidFill>
              </a:rPr>
            </a:br>
            <a:endParaRPr lang="en-US" altLang="zh-CN" sz="2400" b="1" dirty="0" smtClean="0">
              <a:solidFill>
                <a:srgbClr val="800080"/>
              </a:solidFill>
            </a:endParaRPr>
          </a:p>
          <a:p>
            <a:r>
              <a:rPr lang="zh-CN" altLang="en-US" sz="2400" b="1" dirty="0">
                <a:solidFill>
                  <a:srgbClr val="800080"/>
                </a:solidFill>
              </a:rPr>
              <a:t>于是 </a:t>
            </a:r>
            <a:r>
              <a:rPr lang="en-US" altLang="zh-CN" sz="2400" b="1" dirty="0" err="1">
                <a:solidFill>
                  <a:srgbClr val="800080"/>
                </a:solidFill>
              </a:rPr>
              <a:t>Yacc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就会获得返回的标记。当 </a:t>
            </a:r>
            <a:r>
              <a:rPr lang="en-US" altLang="zh-CN" sz="2400" b="1" dirty="0" err="1">
                <a:solidFill>
                  <a:srgbClr val="800080"/>
                </a:solidFill>
              </a:rPr>
              <a:t>Yacc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编译一个带有标记的 </a:t>
            </a:r>
            <a:r>
              <a:rPr lang="en-US" altLang="zh-CN" sz="2400" b="1" dirty="0">
                <a:solidFill>
                  <a:srgbClr val="800080"/>
                </a:solidFill>
              </a:rPr>
              <a:t>.y </a:t>
            </a:r>
            <a:r>
              <a:rPr lang="zh-CN" altLang="en-US" sz="2400" b="1" dirty="0">
                <a:solidFill>
                  <a:srgbClr val="800080"/>
                </a:solidFill>
              </a:rPr>
              <a:t>文件时，会生成一个头文件，它对每个标记都有 </a:t>
            </a:r>
            <a:r>
              <a:rPr lang="en-US" altLang="zh-CN" sz="2400" b="1" dirty="0">
                <a:solidFill>
                  <a:srgbClr val="800080"/>
                </a:solidFill>
              </a:rPr>
              <a:t>#define </a:t>
            </a:r>
            <a:r>
              <a:rPr lang="zh-CN" altLang="en-US" sz="2400" b="1" dirty="0">
                <a:solidFill>
                  <a:srgbClr val="800080"/>
                </a:solidFill>
              </a:rPr>
              <a:t>的定义。 如果 </a:t>
            </a:r>
            <a:r>
              <a:rPr lang="en-US" altLang="zh-CN" sz="2400" b="1" dirty="0">
                <a:solidFill>
                  <a:srgbClr val="800080"/>
                </a:solidFill>
              </a:rPr>
              <a:t>Lex </a:t>
            </a:r>
            <a:r>
              <a:rPr lang="zh-CN" altLang="en-US" sz="2400" b="1" dirty="0">
                <a:solidFill>
                  <a:srgbClr val="800080"/>
                </a:solidFill>
              </a:rPr>
              <a:t>和 </a:t>
            </a:r>
            <a:r>
              <a:rPr lang="en-US" altLang="zh-CN" sz="2400" b="1" dirty="0" err="1">
                <a:solidFill>
                  <a:srgbClr val="800080"/>
                </a:solidFill>
              </a:rPr>
              <a:t>Yacc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一起使用的话，头文件必须在相应的 </a:t>
            </a:r>
            <a:r>
              <a:rPr lang="en-US" altLang="zh-CN" sz="2400" b="1" dirty="0">
                <a:solidFill>
                  <a:srgbClr val="800080"/>
                </a:solidFill>
              </a:rPr>
              <a:t>Lex </a:t>
            </a:r>
            <a:r>
              <a:rPr lang="zh-CN" altLang="en-US" sz="2400" b="1" dirty="0">
                <a:solidFill>
                  <a:srgbClr val="800080"/>
                </a:solidFill>
              </a:rPr>
              <a:t>文件 </a:t>
            </a:r>
            <a:r>
              <a:rPr lang="en-US" altLang="zh-CN" sz="2400" b="1" dirty="0">
                <a:solidFill>
                  <a:srgbClr val="800080"/>
                </a:solidFill>
              </a:rPr>
              <a:t>.</a:t>
            </a:r>
            <a:r>
              <a:rPr lang="en-US" altLang="zh-CN" sz="2400" b="1" dirty="0" err="1">
                <a:solidFill>
                  <a:srgbClr val="800080"/>
                </a:solidFill>
              </a:rPr>
              <a:t>lex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中的 </a:t>
            </a:r>
            <a:r>
              <a:rPr lang="en-US" altLang="zh-CN" sz="2400" b="1" dirty="0">
                <a:solidFill>
                  <a:srgbClr val="800080"/>
                </a:solidFill>
              </a:rPr>
              <a:t>C </a:t>
            </a:r>
            <a:r>
              <a:rPr lang="zh-CN" altLang="en-US" sz="2400" b="1" dirty="0">
                <a:solidFill>
                  <a:srgbClr val="800080"/>
                </a:solidFill>
              </a:rPr>
              <a:t>声明段中包括。</a:t>
            </a:r>
          </a:p>
          <a:p>
            <a:endParaRPr lang="en-US" altLang="zh-CN" sz="2400" b="1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622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代码统计和简单分析</a:t>
            </a:r>
            <a:endParaRPr lang="en-US" altLang="zh-CN" dirty="0" smtClean="0"/>
          </a:p>
          <a:p>
            <a:r>
              <a:rPr lang="zh-CN" altLang="en-US" dirty="0" smtClean="0"/>
              <a:t>关键词统计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简单的一个语法例子</a:t>
            </a:r>
            <a:endParaRPr lang="en-US" altLang="zh-CN" dirty="0" smtClean="0"/>
          </a:p>
          <a:p>
            <a:r>
              <a:rPr lang="zh-CN" altLang="en-US" dirty="0" smtClean="0"/>
              <a:t>稍微复杂一点的语法例子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173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zh-CN" altLang="en-US"/>
              <a:t>几个重要问题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zh-CN" altLang="en-US"/>
              <a:t>最长子串匹配规则问题</a:t>
            </a:r>
          </a:p>
          <a:p>
            <a:r>
              <a:rPr lang="zh-CN" altLang="en-US"/>
              <a:t>文件读写问题</a:t>
            </a:r>
          </a:p>
          <a:p>
            <a:r>
              <a:rPr lang="zh-CN" altLang="en-US"/>
              <a:t>细节问题</a:t>
            </a:r>
          </a:p>
        </p:txBody>
      </p:sp>
    </p:spTree>
    <p:extLst>
      <p:ext uri="{BB962C8B-B14F-4D97-AF65-F5344CB8AC3E}">
        <p14:creationId xmlns:p14="http://schemas.microsoft.com/office/powerpoint/2010/main" val="253310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908720"/>
            <a:ext cx="7772400" cy="583264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%{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#include&lt;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lineno</a:t>
            </a:r>
            <a:r>
              <a:rPr lang="en-US" altLang="zh-CN" sz="1400" dirty="0"/>
              <a:t> = 0;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charno</a:t>
            </a:r>
            <a:r>
              <a:rPr lang="en-US" altLang="zh-CN" sz="1400" dirty="0"/>
              <a:t> = 0;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wordno</a:t>
            </a:r>
            <a:r>
              <a:rPr lang="en-US" altLang="zh-CN" sz="1400" dirty="0"/>
              <a:t> = 0;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%}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altLang="zh-CN" sz="1400" dirty="0"/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 err="1"/>
              <a:t>charac</a:t>
            </a:r>
            <a:r>
              <a:rPr lang="en-US" altLang="zh-CN" sz="1400" dirty="0"/>
              <a:t> [a-zA-Z0-9]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word [a-zA-Z0-9]+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line .*\n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altLang="zh-CN" sz="1400" dirty="0"/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%%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{word} {++</a:t>
            </a:r>
            <a:r>
              <a:rPr lang="en-US" altLang="zh-CN" sz="1400" dirty="0" err="1"/>
              <a:t>wordno;charno</a:t>
            </a:r>
            <a:r>
              <a:rPr lang="en-US" altLang="zh-CN" sz="1400" dirty="0"/>
              <a:t>+=</a:t>
            </a:r>
            <a:r>
              <a:rPr lang="en-US" altLang="zh-CN" sz="1400" dirty="0" err="1"/>
              <a:t>yyleng</a:t>
            </a:r>
            <a:r>
              <a:rPr lang="en-US" altLang="zh-CN" sz="1400" dirty="0"/>
              <a:t>;}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. {++</a:t>
            </a:r>
            <a:r>
              <a:rPr lang="en-US" altLang="zh-CN" sz="1400" dirty="0" err="1"/>
              <a:t>charno</a:t>
            </a:r>
            <a:r>
              <a:rPr lang="en-US" altLang="zh-CN" sz="1400" dirty="0"/>
              <a:t>;}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{line} {++</a:t>
            </a:r>
            <a:r>
              <a:rPr lang="en-US" altLang="zh-CN" sz="1400" dirty="0" err="1"/>
              <a:t>lineno</a:t>
            </a:r>
            <a:r>
              <a:rPr lang="en-US" altLang="zh-CN" sz="1400" dirty="0"/>
              <a:t>;++</a:t>
            </a:r>
            <a:r>
              <a:rPr lang="en-US" altLang="zh-CN" sz="1400" dirty="0" err="1"/>
              <a:t>charno</a:t>
            </a:r>
            <a:r>
              <a:rPr lang="en-US" altLang="zh-CN" sz="1400" dirty="0"/>
              <a:t>;}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altLang="zh-CN" sz="1400" dirty="0"/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%%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endParaRPr lang="en-US" altLang="zh-CN" sz="1400" dirty="0"/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 err="1"/>
              <a:t>int</a:t>
            </a:r>
            <a:r>
              <a:rPr lang="en-US" altLang="zh-CN" sz="1400" dirty="0"/>
              <a:t> main()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{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 err="1"/>
              <a:t>yylex</a:t>
            </a:r>
            <a:r>
              <a:rPr lang="en-US" altLang="zh-CN" sz="1400" dirty="0"/>
              <a:t>();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("The number of character is : %d\n",</a:t>
            </a:r>
            <a:r>
              <a:rPr lang="en-US" altLang="zh-CN" sz="1400" dirty="0" err="1"/>
              <a:t>charno</a:t>
            </a:r>
            <a:r>
              <a:rPr lang="en-US" altLang="zh-CN" sz="1400" dirty="0"/>
              <a:t>);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("The number of words is : %d\n",</a:t>
            </a:r>
            <a:r>
              <a:rPr lang="en-US" altLang="zh-CN" sz="1400" dirty="0" err="1"/>
              <a:t>wordno</a:t>
            </a:r>
            <a:r>
              <a:rPr lang="en-US" altLang="zh-CN" sz="1400" dirty="0"/>
              <a:t>);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("The number of lines is : %d\n",</a:t>
            </a:r>
            <a:r>
              <a:rPr lang="en-US" altLang="zh-CN" sz="1400" dirty="0" err="1"/>
              <a:t>lineno</a:t>
            </a:r>
            <a:r>
              <a:rPr lang="en-US" altLang="zh-CN" sz="1400" dirty="0"/>
              <a:t>);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return 0;</a:t>
            </a:r>
          </a:p>
          <a:p>
            <a:pPr>
              <a:lnSpc>
                <a:spcPct val="80000"/>
              </a:lnSpc>
              <a:buFont typeface="+mj-lt"/>
              <a:buAutoNum type="arabicPeriod"/>
            </a:pPr>
            <a:r>
              <a:rPr lang="en-US" altLang="zh-CN" sz="1400" dirty="0"/>
              <a:t>}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5181600" y="1271424"/>
            <a:ext cx="34290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endParaRPr kumimoji="0" lang="en-US" altLang="zh-CN" sz="2800">
              <a:latin typeface="Arial" pitchFamily="34" charset="0"/>
            </a:endParaRP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kumimoji="0" lang="en-US" altLang="zh-CN" sz="2800">
                <a:solidFill>
                  <a:srgbClr val="FF3300"/>
                </a:solidFill>
                <a:latin typeface="Arial" pitchFamily="34" charset="0"/>
              </a:rPr>
              <a:t>line  \n</a:t>
            </a:r>
          </a:p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kumimoji="0" lang="en-US" altLang="zh-CN">
                <a:solidFill>
                  <a:srgbClr val="FF3300"/>
                </a:solidFill>
                <a:latin typeface="Arial" pitchFamily="34" charset="0"/>
              </a:rPr>
              <a:t>Long substring</a:t>
            </a:r>
            <a:r>
              <a:rPr kumimoji="0" lang="zh-CN" altLang="en-US">
                <a:solidFill>
                  <a:srgbClr val="FF3300"/>
                </a:solidFill>
                <a:latin typeface="Arial" pitchFamily="34" charset="0"/>
              </a:rPr>
              <a:t>规则</a:t>
            </a:r>
          </a:p>
          <a:p>
            <a:pPr algn="ctr" eaLnBrk="0" hangingPunct="0"/>
            <a:endParaRPr kumimoji="0" lang="en-US" altLang="zh-CN">
              <a:latin typeface="Arial" pitchFamily="34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5181600" y="2819400"/>
            <a:ext cx="34290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zh-CN" altLang="en-US">
                <a:solidFill>
                  <a:srgbClr val="FF3300"/>
                </a:solidFill>
                <a:latin typeface="Arial" pitchFamily="34" charset="0"/>
              </a:rPr>
              <a:t>字符数应该加上单词长度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181600" y="4007728"/>
            <a:ext cx="3429000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0" lang="zh-CN" altLang="en-US">
                <a:solidFill>
                  <a:srgbClr val="FF3300"/>
                </a:solidFill>
                <a:latin typeface="Arial" pitchFamily="34" charset="0"/>
              </a:rPr>
              <a:t>回车为一个字符</a:t>
            </a:r>
          </a:p>
        </p:txBody>
      </p:sp>
    </p:spTree>
    <p:extLst>
      <p:ext uri="{BB962C8B-B14F-4D97-AF65-F5344CB8AC3E}">
        <p14:creationId xmlns:p14="http://schemas.microsoft.com/office/powerpoint/2010/main" val="105620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 autoUpdateAnimBg="0"/>
      <p:bldP spid="69638" grpId="0" animBg="1" autoUpdateAnimBg="0"/>
      <p:bldP spid="6963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输入输出文件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002060"/>
                </a:solidFill>
              </a:rPr>
              <a:t>main()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002060"/>
                </a:solidFill>
              </a:rPr>
              <a:t>{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002060"/>
                </a:solidFill>
              </a:rPr>
              <a:t>FILE *fp1=</a:t>
            </a:r>
            <a:r>
              <a:rPr lang="en-US" altLang="zh-CN" b="1" dirty="0" err="1">
                <a:solidFill>
                  <a:srgbClr val="002060"/>
                </a:solidFill>
              </a:rPr>
              <a:t>fopen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en-US" altLang="zh-CN" b="1" dirty="0" err="1">
                <a:solidFill>
                  <a:srgbClr val="002060"/>
                </a:solidFill>
              </a:rPr>
              <a:t>in.c","r</a:t>
            </a:r>
            <a:r>
              <a:rPr lang="en-US" altLang="zh-CN" b="1" dirty="0">
                <a:solidFill>
                  <a:srgbClr val="002060"/>
                </a:solidFill>
              </a:rPr>
              <a:t>");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002060"/>
                </a:solidFill>
              </a:rPr>
              <a:t>FILE *fp2=</a:t>
            </a:r>
            <a:r>
              <a:rPr lang="en-US" altLang="zh-CN" b="1" dirty="0" err="1">
                <a:solidFill>
                  <a:srgbClr val="002060"/>
                </a:solidFill>
              </a:rPr>
              <a:t>fopen</a:t>
            </a:r>
            <a:r>
              <a:rPr lang="en-US" altLang="zh-CN" b="1" dirty="0">
                <a:solidFill>
                  <a:srgbClr val="002060"/>
                </a:solidFill>
              </a:rPr>
              <a:t>("</a:t>
            </a:r>
            <a:r>
              <a:rPr lang="en-US" altLang="zh-CN" b="1" dirty="0" err="1" smtClean="0">
                <a:solidFill>
                  <a:srgbClr val="002060"/>
                </a:solidFill>
              </a:rPr>
              <a:t>output","</a:t>
            </a:r>
            <a:r>
              <a:rPr lang="en-US" altLang="zh-CN" b="1" dirty="0" err="1">
                <a:solidFill>
                  <a:srgbClr val="002060"/>
                </a:solidFill>
              </a:rPr>
              <a:t>w</a:t>
            </a:r>
            <a:r>
              <a:rPr lang="en-US" altLang="zh-CN" b="1" dirty="0">
                <a:solidFill>
                  <a:srgbClr val="002060"/>
                </a:solidFill>
              </a:rPr>
              <a:t>");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rgbClr val="002060"/>
                </a:solidFill>
              </a:rPr>
              <a:t>yyin</a:t>
            </a:r>
            <a:r>
              <a:rPr lang="en-US" altLang="zh-CN" b="1" dirty="0">
                <a:solidFill>
                  <a:srgbClr val="002060"/>
                </a:solidFill>
              </a:rPr>
              <a:t>=fp1;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rgbClr val="002060"/>
                </a:solidFill>
              </a:rPr>
              <a:t>yyout</a:t>
            </a:r>
            <a:r>
              <a:rPr lang="en-US" altLang="zh-CN" b="1" dirty="0">
                <a:solidFill>
                  <a:srgbClr val="002060"/>
                </a:solidFill>
              </a:rPr>
              <a:t>=fp2;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b="1" dirty="0" err="1">
                <a:solidFill>
                  <a:srgbClr val="002060"/>
                </a:solidFill>
              </a:rPr>
              <a:t>yylex</a:t>
            </a:r>
            <a:r>
              <a:rPr lang="en-US" altLang="zh-CN" b="1" dirty="0">
                <a:solidFill>
                  <a:srgbClr val="002060"/>
                </a:solidFill>
              </a:rPr>
              <a:t>();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r>
              <a:rPr lang="en-US" altLang="zh-CN" b="1" dirty="0">
                <a:solidFill>
                  <a:srgbClr val="002060"/>
                </a:solidFill>
              </a:rPr>
              <a:t>}</a:t>
            </a:r>
          </a:p>
          <a:p>
            <a:pPr marL="514350" indent="-514350">
              <a:lnSpc>
                <a:spcPct val="80000"/>
              </a:lnSpc>
              <a:buFont typeface="+mj-lt"/>
              <a:buAutoNum type="arabicPeriod"/>
            </a:pPr>
            <a:endParaRPr lang="en-US" altLang="zh-CN" b="1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38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处理流程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5370513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324350" y="1219200"/>
            <a:ext cx="4516438" cy="687388"/>
            <a:chOff x="2724" y="768"/>
            <a:chExt cx="2845" cy="433"/>
          </a:xfrm>
        </p:grpSpPr>
        <p:sp>
          <p:nvSpPr>
            <p:cNvPr id="7" name="Freeform 4"/>
            <p:cNvSpPr>
              <a:spLocks/>
            </p:cNvSpPr>
            <p:nvPr/>
          </p:nvSpPr>
          <p:spPr bwMode="auto">
            <a:xfrm>
              <a:off x="2724" y="768"/>
              <a:ext cx="2845" cy="433"/>
            </a:xfrm>
            <a:custGeom>
              <a:avLst/>
              <a:gdLst>
                <a:gd name="T0" fmla="*/ 1356 w 2845"/>
                <a:gd name="T1" fmla="*/ 0 h 433"/>
                <a:gd name="T2" fmla="*/ 1356 w 2845"/>
                <a:gd name="T3" fmla="*/ 252 h 433"/>
                <a:gd name="T4" fmla="*/ 0 w 2845"/>
                <a:gd name="T5" fmla="*/ 317 h 433"/>
                <a:gd name="T6" fmla="*/ 1356 w 2845"/>
                <a:gd name="T7" fmla="*/ 360 h 433"/>
                <a:gd name="T8" fmla="*/ 1356 w 2845"/>
                <a:gd name="T9" fmla="*/ 432 h 433"/>
                <a:gd name="T10" fmla="*/ 1604 w 2845"/>
                <a:gd name="T11" fmla="*/ 432 h 433"/>
                <a:gd name="T12" fmla="*/ 1604 w 2845"/>
                <a:gd name="T13" fmla="*/ 432 h 433"/>
                <a:gd name="T14" fmla="*/ 1976 w 2845"/>
                <a:gd name="T15" fmla="*/ 432 h 433"/>
                <a:gd name="T16" fmla="*/ 2844 w 2845"/>
                <a:gd name="T17" fmla="*/ 432 h 433"/>
                <a:gd name="T18" fmla="*/ 2844 w 2845"/>
                <a:gd name="T19" fmla="*/ 360 h 433"/>
                <a:gd name="T20" fmla="*/ 2844 w 2845"/>
                <a:gd name="T21" fmla="*/ 252 h 433"/>
                <a:gd name="T22" fmla="*/ 2844 w 2845"/>
                <a:gd name="T23" fmla="*/ 252 h 433"/>
                <a:gd name="T24" fmla="*/ 2844 w 2845"/>
                <a:gd name="T25" fmla="*/ 0 h 433"/>
                <a:gd name="T26" fmla="*/ 1976 w 2845"/>
                <a:gd name="T27" fmla="*/ 0 h 433"/>
                <a:gd name="T28" fmla="*/ 1604 w 2845"/>
                <a:gd name="T29" fmla="*/ 0 h 433"/>
                <a:gd name="T30" fmla="*/ 1604 w 2845"/>
                <a:gd name="T31" fmla="*/ 0 h 433"/>
                <a:gd name="T32" fmla="*/ 1356 w 2845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45" h="433">
                  <a:moveTo>
                    <a:pt x="1356" y="0"/>
                  </a:moveTo>
                  <a:lnTo>
                    <a:pt x="1356" y="252"/>
                  </a:lnTo>
                  <a:lnTo>
                    <a:pt x="0" y="317"/>
                  </a:lnTo>
                  <a:lnTo>
                    <a:pt x="1356" y="360"/>
                  </a:lnTo>
                  <a:lnTo>
                    <a:pt x="1356" y="432"/>
                  </a:lnTo>
                  <a:lnTo>
                    <a:pt x="1604" y="432"/>
                  </a:lnTo>
                  <a:lnTo>
                    <a:pt x="1604" y="432"/>
                  </a:lnTo>
                  <a:lnTo>
                    <a:pt x="1976" y="432"/>
                  </a:lnTo>
                  <a:lnTo>
                    <a:pt x="2844" y="432"/>
                  </a:lnTo>
                  <a:lnTo>
                    <a:pt x="2844" y="360"/>
                  </a:lnTo>
                  <a:lnTo>
                    <a:pt x="2844" y="252"/>
                  </a:lnTo>
                  <a:lnTo>
                    <a:pt x="2844" y="252"/>
                  </a:lnTo>
                  <a:lnTo>
                    <a:pt x="2844" y="0"/>
                  </a:lnTo>
                  <a:lnTo>
                    <a:pt x="1976" y="0"/>
                  </a:lnTo>
                  <a:lnTo>
                    <a:pt x="1604" y="0"/>
                  </a:lnTo>
                  <a:lnTo>
                    <a:pt x="1604" y="0"/>
                  </a:lnTo>
                  <a:lnTo>
                    <a:pt x="1356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141" y="800"/>
              <a:ext cx="136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kumimoji="0" lang="en-US" altLang="zh-CN" sz="3200">
                  <a:solidFill>
                    <a:schemeClr val="bg1"/>
                  </a:solidFill>
                </a:rPr>
                <a:t>LEX</a:t>
              </a: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400550" y="2667000"/>
            <a:ext cx="4440238" cy="687388"/>
            <a:chOff x="2772" y="1680"/>
            <a:chExt cx="2797" cy="433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2772" y="1680"/>
              <a:ext cx="2797" cy="433"/>
            </a:xfrm>
            <a:custGeom>
              <a:avLst/>
              <a:gdLst>
                <a:gd name="T0" fmla="*/ 1308 w 2797"/>
                <a:gd name="T1" fmla="*/ 0 h 433"/>
                <a:gd name="T2" fmla="*/ 1308 w 2797"/>
                <a:gd name="T3" fmla="*/ 252 h 433"/>
                <a:gd name="T4" fmla="*/ 0 w 2797"/>
                <a:gd name="T5" fmla="*/ 293 h 433"/>
                <a:gd name="T6" fmla="*/ 1308 w 2797"/>
                <a:gd name="T7" fmla="*/ 360 h 433"/>
                <a:gd name="T8" fmla="*/ 1308 w 2797"/>
                <a:gd name="T9" fmla="*/ 432 h 433"/>
                <a:gd name="T10" fmla="*/ 1556 w 2797"/>
                <a:gd name="T11" fmla="*/ 432 h 433"/>
                <a:gd name="T12" fmla="*/ 1556 w 2797"/>
                <a:gd name="T13" fmla="*/ 432 h 433"/>
                <a:gd name="T14" fmla="*/ 1928 w 2797"/>
                <a:gd name="T15" fmla="*/ 432 h 433"/>
                <a:gd name="T16" fmla="*/ 2796 w 2797"/>
                <a:gd name="T17" fmla="*/ 432 h 433"/>
                <a:gd name="T18" fmla="*/ 2796 w 2797"/>
                <a:gd name="T19" fmla="*/ 360 h 433"/>
                <a:gd name="T20" fmla="*/ 2796 w 2797"/>
                <a:gd name="T21" fmla="*/ 252 h 433"/>
                <a:gd name="T22" fmla="*/ 2796 w 2797"/>
                <a:gd name="T23" fmla="*/ 252 h 433"/>
                <a:gd name="T24" fmla="*/ 2796 w 2797"/>
                <a:gd name="T25" fmla="*/ 0 h 433"/>
                <a:gd name="T26" fmla="*/ 1928 w 2797"/>
                <a:gd name="T27" fmla="*/ 0 h 433"/>
                <a:gd name="T28" fmla="*/ 1556 w 2797"/>
                <a:gd name="T29" fmla="*/ 0 h 433"/>
                <a:gd name="T30" fmla="*/ 1556 w 2797"/>
                <a:gd name="T31" fmla="*/ 0 h 433"/>
                <a:gd name="T32" fmla="*/ 1308 w 2797"/>
                <a:gd name="T33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97" h="433">
                  <a:moveTo>
                    <a:pt x="1308" y="0"/>
                  </a:moveTo>
                  <a:lnTo>
                    <a:pt x="1308" y="252"/>
                  </a:lnTo>
                  <a:lnTo>
                    <a:pt x="0" y="293"/>
                  </a:lnTo>
                  <a:lnTo>
                    <a:pt x="1308" y="360"/>
                  </a:lnTo>
                  <a:lnTo>
                    <a:pt x="1308" y="432"/>
                  </a:lnTo>
                  <a:lnTo>
                    <a:pt x="1556" y="432"/>
                  </a:lnTo>
                  <a:lnTo>
                    <a:pt x="1556" y="432"/>
                  </a:lnTo>
                  <a:lnTo>
                    <a:pt x="1928" y="432"/>
                  </a:lnTo>
                  <a:lnTo>
                    <a:pt x="2796" y="432"/>
                  </a:lnTo>
                  <a:lnTo>
                    <a:pt x="2796" y="360"/>
                  </a:lnTo>
                  <a:lnTo>
                    <a:pt x="2796" y="252"/>
                  </a:lnTo>
                  <a:lnTo>
                    <a:pt x="2796" y="252"/>
                  </a:lnTo>
                  <a:lnTo>
                    <a:pt x="2796" y="0"/>
                  </a:lnTo>
                  <a:lnTo>
                    <a:pt x="1928" y="0"/>
                  </a:lnTo>
                  <a:lnTo>
                    <a:pt x="1556" y="0"/>
                  </a:lnTo>
                  <a:lnTo>
                    <a:pt x="1556" y="0"/>
                  </a:lnTo>
                  <a:lnTo>
                    <a:pt x="1308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141" y="1712"/>
              <a:ext cx="1366" cy="36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kumimoji="0" lang="en-US" altLang="zh-CN" sz="3200">
                  <a:solidFill>
                    <a:schemeClr val="bg1"/>
                  </a:solidFill>
                </a:rPr>
                <a:t>YACC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4476750" y="4876800"/>
            <a:ext cx="4440238" cy="992188"/>
            <a:chOff x="2820" y="3072"/>
            <a:chExt cx="2797" cy="625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820" y="3072"/>
              <a:ext cx="2797" cy="625"/>
            </a:xfrm>
            <a:custGeom>
              <a:avLst/>
              <a:gdLst>
                <a:gd name="T0" fmla="*/ 1308 w 2797"/>
                <a:gd name="T1" fmla="*/ 0 h 625"/>
                <a:gd name="T2" fmla="*/ 1308 w 2797"/>
                <a:gd name="T3" fmla="*/ 104 h 625"/>
                <a:gd name="T4" fmla="*/ 0 w 2797"/>
                <a:gd name="T5" fmla="*/ 293 h 625"/>
                <a:gd name="T6" fmla="*/ 1308 w 2797"/>
                <a:gd name="T7" fmla="*/ 260 h 625"/>
                <a:gd name="T8" fmla="*/ 1308 w 2797"/>
                <a:gd name="T9" fmla="*/ 624 h 625"/>
                <a:gd name="T10" fmla="*/ 1556 w 2797"/>
                <a:gd name="T11" fmla="*/ 624 h 625"/>
                <a:gd name="T12" fmla="*/ 1556 w 2797"/>
                <a:gd name="T13" fmla="*/ 624 h 625"/>
                <a:gd name="T14" fmla="*/ 1928 w 2797"/>
                <a:gd name="T15" fmla="*/ 624 h 625"/>
                <a:gd name="T16" fmla="*/ 2796 w 2797"/>
                <a:gd name="T17" fmla="*/ 624 h 625"/>
                <a:gd name="T18" fmla="*/ 2796 w 2797"/>
                <a:gd name="T19" fmla="*/ 260 h 625"/>
                <a:gd name="T20" fmla="*/ 2796 w 2797"/>
                <a:gd name="T21" fmla="*/ 104 h 625"/>
                <a:gd name="T22" fmla="*/ 2796 w 2797"/>
                <a:gd name="T23" fmla="*/ 104 h 625"/>
                <a:gd name="T24" fmla="*/ 2796 w 2797"/>
                <a:gd name="T25" fmla="*/ 0 h 625"/>
                <a:gd name="T26" fmla="*/ 1928 w 2797"/>
                <a:gd name="T27" fmla="*/ 0 h 625"/>
                <a:gd name="T28" fmla="*/ 1556 w 2797"/>
                <a:gd name="T29" fmla="*/ 0 h 625"/>
                <a:gd name="T30" fmla="*/ 1556 w 2797"/>
                <a:gd name="T31" fmla="*/ 0 h 625"/>
                <a:gd name="T32" fmla="*/ 1308 w 2797"/>
                <a:gd name="T33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97" h="625">
                  <a:moveTo>
                    <a:pt x="1308" y="0"/>
                  </a:moveTo>
                  <a:lnTo>
                    <a:pt x="1308" y="104"/>
                  </a:lnTo>
                  <a:lnTo>
                    <a:pt x="0" y="293"/>
                  </a:lnTo>
                  <a:lnTo>
                    <a:pt x="1308" y="260"/>
                  </a:lnTo>
                  <a:lnTo>
                    <a:pt x="1308" y="624"/>
                  </a:lnTo>
                  <a:lnTo>
                    <a:pt x="1556" y="624"/>
                  </a:lnTo>
                  <a:lnTo>
                    <a:pt x="1556" y="624"/>
                  </a:lnTo>
                  <a:lnTo>
                    <a:pt x="1928" y="624"/>
                  </a:lnTo>
                  <a:lnTo>
                    <a:pt x="2796" y="624"/>
                  </a:lnTo>
                  <a:lnTo>
                    <a:pt x="2796" y="260"/>
                  </a:lnTo>
                  <a:lnTo>
                    <a:pt x="2796" y="104"/>
                  </a:lnTo>
                  <a:lnTo>
                    <a:pt x="2796" y="104"/>
                  </a:lnTo>
                  <a:lnTo>
                    <a:pt x="2796" y="0"/>
                  </a:lnTo>
                  <a:lnTo>
                    <a:pt x="1928" y="0"/>
                  </a:lnTo>
                  <a:lnTo>
                    <a:pt x="1556" y="0"/>
                  </a:lnTo>
                  <a:lnTo>
                    <a:pt x="1556" y="0"/>
                  </a:lnTo>
                  <a:lnTo>
                    <a:pt x="1308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189" y="3104"/>
              <a:ext cx="1366" cy="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kumimoji="0" lang="zh-CN" altLang="en-US" sz="2800">
                  <a:solidFill>
                    <a:schemeClr val="bg1"/>
                  </a:solidFill>
                </a:rPr>
                <a:t>代码产生支撑函数</a:t>
              </a:r>
            </a:p>
          </p:txBody>
        </p:sp>
      </p:grpSp>
      <p:sp>
        <p:nvSpPr>
          <p:cNvPr id="15" name="Freeform 13"/>
          <p:cNvSpPr>
            <a:spLocks/>
          </p:cNvSpPr>
          <p:nvPr/>
        </p:nvSpPr>
        <p:spPr bwMode="auto">
          <a:xfrm>
            <a:off x="7543800" y="3352800"/>
            <a:ext cx="487363" cy="1511300"/>
          </a:xfrm>
          <a:custGeom>
            <a:avLst/>
            <a:gdLst>
              <a:gd name="T0" fmla="*/ 0 w 307"/>
              <a:gd name="T1" fmla="*/ 116 h 952"/>
              <a:gd name="T2" fmla="*/ 93 w 307"/>
              <a:gd name="T3" fmla="*/ 116 h 952"/>
              <a:gd name="T4" fmla="*/ 93 w 307"/>
              <a:gd name="T5" fmla="*/ 951 h 952"/>
              <a:gd name="T6" fmla="*/ 213 w 307"/>
              <a:gd name="T7" fmla="*/ 951 h 952"/>
              <a:gd name="T8" fmla="*/ 213 w 307"/>
              <a:gd name="T9" fmla="*/ 116 h 952"/>
              <a:gd name="T10" fmla="*/ 306 w 307"/>
              <a:gd name="T11" fmla="*/ 116 h 952"/>
              <a:gd name="T12" fmla="*/ 153 w 307"/>
              <a:gd name="T13" fmla="*/ 0 h 952"/>
              <a:gd name="T14" fmla="*/ 0 w 307"/>
              <a:gd name="T15" fmla="*/ 116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7" h="952">
                <a:moveTo>
                  <a:pt x="0" y="116"/>
                </a:moveTo>
                <a:lnTo>
                  <a:pt x="93" y="116"/>
                </a:lnTo>
                <a:lnTo>
                  <a:pt x="93" y="951"/>
                </a:lnTo>
                <a:lnTo>
                  <a:pt x="213" y="951"/>
                </a:lnTo>
                <a:lnTo>
                  <a:pt x="213" y="116"/>
                </a:lnTo>
                <a:lnTo>
                  <a:pt x="306" y="116"/>
                </a:lnTo>
                <a:lnTo>
                  <a:pt x="153" y="0"/>
                </a:lnTo>
                <a:lnTo>
                  <a:pt x="0" y="116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383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细节问题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include</a:t>
            </a:r>
            <a:r>
              <a:rPr lang="zh-CN" altLang="en-US" dirty="0"/>
              <a:t>的位置</a:t>
            </a:r>
          </a:p>
          <a:p>
            <a:r>
              <a:rPr lang="zh-CN" altLang="en-US" dirty="0"/>
              <a:t>在定义时是</a:t>
            </a:r>
          </a:p>
          <a:p>
            <a:pPr lvl="1">
              <a:buFontTx/>
              <a:buNone/>
            </a:pPr>
            <a:r>
              <a:rPr lang="en-US" altLang="zh-CN" sz="2000" dirty="0"/>
              <a:t>%{</a:t>
            </a:r>
          </a:p>
          <a:p>
            <a:pPr lvl="1">
              <a:buFontTx/>
              <a:buNone/>
            </a:pPr>
            <a:r>
              <a:rPr lang="en-US" altLang="zh-CN" sz="2000" dirty="0"/>
              <a:t>%}</a:t>
            </a:r>
          </a:p>
          <a:p>
            <a:pPr lvl="1">
              <a:buFontTx/>
              <a:buNone/>
            </a:pPr>
            <a:r>
              <a:rPr lang="zh-CN" altLang="en-US" sz="2000" dirty="0"/>
              <a:t>而不是</a:t>
            </a:r>
          </a:p>
          <a:p>
            <a:pPr lvl="1">
              <a:buFontTx/>
              <a:buNone/>
            </a:pPr>
            <a:r>
              <a:rPr lang="en-US" altLang="zh-CN" sz="2000" dirty="0"/>
              <a:t>%{</a:t>
            </a:r>
          </a:p>
          <a:p>
            <a:pPr lvl="1">
              <a:buFontTx/>
              <a:buNone/>
            </a:pPr>
            <a:r>
              <a:rPr lang="en-US" altLang="zh-CN" sz="2000" dirty="0"/>
              <a:t>} %</a:t>
            </a:r>
          </a:p>
          <a:p>
            <a:r>
              <a:rPr lang="en-US" altLang="zh-CN" dirty="0"/>
              <a:t>Lex </a:t>
            </a:r>
            <a:r>
              <a:rPr lang="zh-CN" altLang="en-US" dirty="0"/>
              <a:t>的变量意义</a:t>
            </a:r>
          </a:p>
          <a:p>
            <a:pPr lvl="1">
              <a:buFontTx/>
              <a:buNone/>
            </a:pPr>
            <a:endParaRPr lang="zh-CN" altLang="en-US" sz="2000" dirty="0"/>
          </a:p>
          <a:p>
            <a:pPr lvl="1"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7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zh-CN" altLang="en-US" dirty="0"/>
              <a:t>处理</a:t>
            </a:r>
            <a:r>
              <a:rPr lang="zh-CN" altLang="en-US" dirty="0" smtClean="0"/>
              <a:t>流程（续）</a:t>
            </a:r>
            <a:endParaRPr lang="en-US" altLang="zh-CN" b="1" dirty="0">
              <a:solidFill>
                <a:srgbClr val="800080"/>
              </a:solidFill>
            </a:endParaRPr>
          </a:p>
        </p:txBody>
      </p:sp>
      <p:pic>
        <p:nvPicPr>
          <p:cNvPr id="14339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00213"/>
            <a:ext cx="867727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802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About Lex:</a:t>
            </a:r>
            <a:r>
              <a:rPr lang="zh-CN" altLang="en-US" b="1" dirty="0" smtClean="0"/>
              <a:t>词</a:t>
            </a:r>
            <a:r>
              <a:rPr lang="zh-CN" altLang="en-US" b="1" dirty="0"/>
              <a:t>法</a:t>
            </a:r>
            <a:r>
              <a:rPr lang="zh-CN" altLang="en-US" b="1" dirty="0" smtClean="0"/>
              <a:t>分析器</a:t>
            </a:r>
            <a:r>
              <a:rPr lang="zh-CN" altLang="en-US" b="1" dirty="0"/>
              <a:t>生成器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800080"/>
                </a:solidFill>
              </a:rPr>
              <a:t>Lex 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将</a:t>
            </a:r>
            <a:r>
              <a:rPr lang="zh-CN" altLang="en-US" sz="2400" b="1" dirty="0">
                <a:solidFill>
                  <a:srgbClr val="800080"/>
                </a:solidFill>
              </a:rPr>
              <a:t>文本与常规表达式进行匹配。它一次读入一个输入字符，直到找到一个匹配的模式。如果能够</a:t>
            </a:r>
            <a:r>
              <a:rPr lang="zh-CN" altLang="en-US" sz="2400" b="1" dirty="0">
                <a:solidFill>
                  <a:srgbClr val="0099FF"/>
                </a:solidFill>
              </a:rPr>
              <a:t>找到一个匹配的模式</a:t>
            </a:r>
            <a:r>
              <a:rPr lang="zh-CN" altLang="en-US" sz="2400" b="1" dirty="0">
                <a:solidFill>
                  <a:srgbClr val="800080"/>
                </a:solidFill>
              </a:rPr>
              <a:t>，</a:t>
            </a:r>
            <a:r>
              <a:rPr lang="en-US" altLang="zh-CN" sz="2400" b="1" dirty="0">
                <a:solidFill>
                  <a:srgbClr val="800080"/>
                </a:solidFill>
              </a:rPr>
              <a:t>Lex </a:t>
            </a:r>
            <a:r>
              <a:rPr lang="zh-CN" altLang="en-US" sz="2400" b="1" dirty="0">
                <a:solidFill>
                  <a:srgbClr val="0099FF"/>
                </a:solidFill>
              </a:rPr>
              <a:t>就执行相关的动作</a:t>
            </a:r>
            <a:r>
              <a:rPr lang="zh-CN" altLang="en-US" sz="2400" b="1" dirty="0">
                <a:solidFill>
                  <a:srgbClr val="800080"/>
                </a:solidFill>
              </a:rPr>
              <a:t>（可能包括返回一个标记）。另一方面，如果</a:t>
            </a:r>
            <a:r>
              <a:rPr lang="zh-CN" altLang="en-US" sz="2400" b="1" dirty="0">
                <a:solidFill>
                  <a:srgbClr val="0099FF"/>
                </a:solidFill>
              </a:rPr>
              <a:t>没有</a:t>
            </a:r>
            <a:r>
              <a:rPr lang="zh-CN" altLang="en-US" sz="2400" b="1" dirty="0">
                <a:solidFill>
                  <a:srgbClr val="800080"/>
                </a:solidFill>
              </a:rPr>
              <a:t>可以匹配的常规表达式，将会</a:t>
            </a:r>
            <a:r>
              <a:rPr lang="zh-CN" altLang="en-US" sz="2400" b="1" dirty="0">
                <a:solidFill>
                  <a:srgbClr val="0099FF"/>
                </a:solidFill>
              </a:rPr>
              <a:t>停止</a:t>
            </a:r>
            <a:r>
              <a:rPr lang="zh-CN" altLang="en-US" sz="2400" b="1" dirty="0">
                <a:solidFill>
                  <a:srgbClr val="800080"/>
                </a:solidFill>
              </a:rPr>
              <a:t>进一步的处理，</a:t>
            </a:r>
            <a:r>
              <a:rPr lang="en-US" altLang="zh-CN" sz="2400" b="1" dirty="0">
                <a:solidFill>
                  <a:srgbClr val="800080"/>
                </a:solidFill>
              </a:rPr>
              <a:t>Lex </a:t>
            </a:r>
            <a:r>
              <a:rPr lang="zh-CN" altLang="en-US" sz="2400" b="1" dirty="0">
                <a:solidFill>
                  <a:srgbClr val="800080"/>
                </a:solidFill>
              </a:rPr>
              <a:t>将</a:t>
            </a:r>
            <a:r>
              <a:rPr lang="zh-CN" altLang="en-US" sz="2400" b="1" dirty="0">
                <a:solidFill>
                  <a:srgbClr val="0099FF"/>
                </a:solidFill>
              </a:rPr>
              <a:t>显示一个错误消息</a:t>
            </a:r>
            <a:r>
              <a:rPr lang="zh-CN" altLang="en-US" sz="2400" b="1" dirty="0">
                <a:solidFill>
                  <a:srgbClr val="800080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800080"/>
                </a:solidFill>
              </a:rPr>
              <a:t>Lex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程序</a:t>
            </a:r>
            <a:r>
              <a:rPr lang="zh-CN" altLang="en-US" sz="2400" b="1" dirty="0">
                <a:solidFill>
                  <a:srgbClr val="800080"/>
                </a:solidFill>
              </a:rPr>
              <a:t>有三个部分，用 </a:t>
            </a:r>
            <a:r>
              <a:rPr lang="en-US" altLang="zh-CN" sz="2400" b="1" dirty="0">
                <a:solidFill>
                  <a:srgbClr val="FF3300"/>
                </a:solidFill>
              </a:rPr>
              <a:t>%% </a:t>
            </a:r>
            <a:r>
              <a:rPr lang="zh-CN" altLang="en-US" sz="2400" b="1" dirty="0">
                <a:solidFill>
                  <a:srgbClr val="800080"/>
                </a:solidFill>
              </a:rPr>
              <a:t>符号隔开。</a:t>
            </a:r>
            <a:r>
              <a:rPr lang="zh-CN" altLang="en-US" sz="2400" b="1" dirty="0">
                <a:solidFill>
                  <a:srgbClr val="0033CC"/>
                </a:solidFill>
              </a:rPr>
              <a:t>第一部分和最后一个部分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是</a:t>
            </a:r>
            <a:r>
              <a:rPr lang="zh-CN" altLang="en-US" sz="2400" b="1" dirty="0" smtClean="0">
                <a:solidFill>
                  <a:srgbClr val="0099FF"/>
                </a:solidFill>
              </a:rPr>
              <a:t> </a:t>
            </a:r>
            <a:r>
              <a:rPr lang="en-US" altLang="zh-CN" sz="2400" b="1" dirty="0">
                <a:solidFill>
                  <a:srgbClr val="0099FF"/>
                </a:solidFill>
              </a:rPr>
              <a:t>C </a:t>
            </a:r>
            <a:r>
              <a:rPr lang="zh-CN" altLang="en-US" sz="2400" b="1" dirty="0">
                <a:solidFill>
                  <a:srgbClr val="0099FF"/>
                </a:solidFill>
              </a:rPr>
              <a:t>代码</a:t>
            </a:r>
            <a:r>
              <a:rPr lang="zh-CN" altLang="en-US" sz="2400" b="1" dirty="0">
                <a:solidFill>
                  <a:srgbClr val="800080"/>
                </a:solidFill>
              </a:rPr>
              <a:t>。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中间</a:t>
            </a:r>
            <a:r>
              <a:rPr lang="zh-CN" altLang="en-US" sz="2400" b="1" dirty="0" smtClean="0">
                <a:solidFill>
                  <a:srgbClr val="0099FF"/>
                </a:solidFill>
              </a:rPr>
              <a:t>由</a:t>
            </a:r>
            <a:r>
              <a:rPr lang="zh-CN" altLang="en-US" sz="2400" b="1" dirty="0">
                <a:solidFill>
                  <a:srgbClr val="0099FF"/>
                </a:solidFill>
              </a:rPr>
              <a:t>一系列规则构成</a:t>
            </a:r>
            <a:r>
              <a:rPr lang="zh-CN" altLang="en-US" sz="2400" b="1" dirty="0">
                <a:solidFill>
                  <a:srgbClr val="800080"/>
                </a:solidFill>
              </a:rPr>
              <a:t>，</a:t>
            </a:r>
            <a:r>
              <a:rPr lang="en-US" altLang="zh-CN" sz="2400" b="1" dirty="0" err="1">
                <a:solidFill>
                  <a:srgbClr val="800080"/>
                </a:solidFill>
              </a:rPr>
              <a:t>lex</a:t>
            </a:r>
            <a:r>
              <a:rPr lang="en-US" altLang="zh-CN" sz="2400" b="1" dirty="0">
                <a:solidFill>
                  <a:srgbClr val="800080"/>
                </a:solidFill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</a:rPr>
              <a:t>将这些规则翻译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为词法分析器</a:t>
            </a:r>
            <a:r>
              <a:rPr lang="zh-CN" altLang="en-US" sz="2400" b="1" dirty="0">
                <a:solidFill>
                  <a:srgbClr val="800080"/>
                </a:solidFill>
              </a:rPr>
              <a:t>。每一个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规则包含</a:t>
            </a:r>
            <a:r>
              <a:rPr lang="zh-CN" altLang="en-US" sz="2400" b="1" dirty="0">
                <a:solidFill>
                  <a:srgbClr val="800080"/>
                </a:solidFill>
              </a:rPr>
              <a:t>一个正则表达式以及该正则表达式得到匹配时要运行的一些代码</a:t>
            </a:r>
            <a:r>
              <a:rPr lang="zh-CN" altLang="en-US" sz="2400" b="1" dirty="0" smtClean="0">
                <a:solidFill>
                  <a:srgbClr val="800080"/>
                </a:solidFill>
              </a:rPr>
              <a:t>。没有</a:t>
            </a:r>
            <a:r>
              <a:rPr lang="zh-CN" altLang="en-US" sz="2400" b="1" dirty="0">
                <a:solidFill>
                  <a:srgbClr val="800080"/>
                </a:solidFill>
              </a:rPr>
              <a:t>得到匹配的文本则简单地拷贝到标准输出。</a:t>
            </a:r>
          </a:p>
          <a:p>
            <a:pPr>
              <a:lnSpc>
                <a:spcPct val="12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98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3300"/>
                </a:solidFill>
              </a:rPr>
              <a:t>Lex </a:t>
            </a:r>
            <a:r>
              <a:rPr lang="zh-CN" altLang="en-US" b="1" dirty="0" smtClean="0">
                <a:solidFill>
                  <a:srgbClr val="FF3300"/>
                </a:solidFill>
              </a:rPr>
              <a:t>的正则表达式</a:t>
            </a:r>
            <a:r>
              <a:rPr lang="zh-CN" altLang="en-US" b="1" dirty="0">
                <a:solidFill>
                  <a:srgbClr val="FF3300"/>
                </a:solidFill>
              </a:rPr>
              <a:t>（</a:t>
            </a:r>
            <a:r>
              <a:rPr lang="en-US" altLang="zh-CN" b="1" dirty="0">
                <a:solidFill>
                  <a:srgbClr val="FF3300"/>
                </a:solidFill>
              </a:rPr>
              <a:t>1</a:t>
            </a:r>
            <a:r>
              <a:rPr lang="zh-CN" altLang="en-US" b="1" dirty="0">
                <a:solidFill>
                  <a:srgbClr val="FF33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5" name="Group 418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34349283"/>
              </p:ext>
            </p:extLst>
          </p:nvPr>
        </p:nvGraphicFramePr>
        <p:xfrm>
          <a:off x="323850" y="1174968"/>
          <a:ext cx="8569325" cy="4846320"/>
        </p:xfrm>
        <a:graphic>
          <a:graphicData uri="http://schemas.openxmlformats.org/drawingml/2006/table">
            <a:tbl>
              <a:tblPr/>
              <a:tblGrid>
                <a:gridCol w="1368425"/>
                <a:gridCol w="7200900"/>
              </a:tblGrid>
              <a:tr h="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字符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含义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A-Z, 0-9, a-z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构成了部分模式的字符和数字。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.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匹配任意字符，除了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\n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-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用来指定范围。例如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A-Z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指从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到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Z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间的所有字符。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8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[ ]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字符集匹配括号内任意字符。若首字符是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^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则表示否定模式。例如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[</a:t>
                      </a:r>
                      <a:r>
                        <a:rPr kumimoji="0" lang="en-US" altLang="zh-CN" sz="24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abC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]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匹配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a, b 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和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C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中任何一个。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*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匹配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个或者多个上述模式。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+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匹配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个或者多个上述模式。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?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匹配 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0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个或</a:t>
                      </a: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个上述模式。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$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作为模式的最后一个字符匹配一行的结尾。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404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3300"/>
                </a:solidFill>
              </a:rPr>
              <a:t>Lex </a:t>
            </a:r>
            <a:r>
              <a:rPr lang="zh-CN" altLang="en-US" b="1" dirty="0" smtClean="0">
                <a:solidFill>
                  <a:srgbClr val="FF3300"/>
                </a:solidFill>
              </a:rPr>
              <a:t>的正则表达式</a:t>
            </a:r>
            <a:r>
              <a:rPr lang="zh-CN" altLang="en-US" b="1" dirty="0">
                <a:solidFill>
                  <a:srgbClr val="FF3300"/>
                </a:solidFill>
              </a:rPr>
              <a:t>（</a:t>
            </a:r>
            <a:r>
              <a:rPr lang="en-US" altLang="zh-CN" b="1" dirty="0">
                <a:solidFill>
                  <a:srgbClr val="FF3300"/>
                </a:solidFill>
              </a:rPr>
              <a:t>2</a:t>
            </a:r>
            <a:r>
              <a:rPr lang="zh-CN" altLang="en-US" b="1" dirty="0">
                <a:solidFill>
                  <a:srgbClr val="FF33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5" name="Group 59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19465764"/>
              </p:ext>
            </p:extLst>
          </p:nvPr>
        </p:nvGraphicFramePr>
        <p:xfrm>
          <a:off x="323850" y="1116672"/>
          <a:ext cx="8569325" cy="5120640"/>
        </p:xfrm>
        <a:graphic>
          <a:graphicData uri="http://schemas.openxmlformats.org/drawingml/2006/table">
            <a:tbl>
              <a:tblPr/>
              <a:tblGrid>
                <a:gridCol w="1965325"/>
                <a:gridCol w="6604000"/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字符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含义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{ }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一个模式可能出现的次数。 如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A{1,3}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表示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模式可能出现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次或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次。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\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转义元字符。同样用来覆盖字符在此表中定义的特殊意义，只取字符的本意，例如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\t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\n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^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否定。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|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表达式间的逻辑或。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“&lt;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某符号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&gt;" 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字符的字面含义。元字符具有。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/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向前匹配。如果匹配模板中的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 pitchFamily="2" charset="-122"/>
                          <a:cs typeface="Arial" pitchFamily="34" charset="0"/>
                        </a:rPr>
                        <a:t>“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/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 pitchFamily="2" charset="-122"/>
                          <a:cs typeface="Arial" pitchFamily="34" charset="0"/>
                        </a:rPr>
                        <a:t>”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后跟有后续表达式，只匹配模板中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 pitchFamily="2" charset="-122"/>
                          <a:cs typeface="Arial" pitchFamily="34" charset="0"/>
                        </a:rPr>
                        <a:t>“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/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宋体" pitchFamily="2" charset="-122"/>
                          <a:cs typeface="Arial" pitchFamily="34" charset="0"/>
                        </a:rPr>
                        <a:t>”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前面的部分。如：如果输入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A01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，那么在模版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A0/1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中的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A0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是匹配的。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 )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将一系列常规表达式分组。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87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正则表达式示例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5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446887"/>
              </p:ext>
            </p:extLst>
          </p:nvPr>
        </p:nvGraphicFramePr>
        <p:xfrm>
          <a:off x="683568" y="1628800"/>
          <a:ext cx="7772400" cy="4114800"/>
        </p:xfrm>
        <a:graphic>
          <a:graphicData uri="http://schemas.openxmlformats.org/drawingml/2006/table">
            <a:tbl>
              <a:tblPr/>
              <a:tblGrid>
                <a:gridCol w="2176463"/>
                <a:gridCol w="5595937"/>
              </a:tblGrid>
              <a:tr h="1028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常规表达式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含义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8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joke[rs]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匹配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jokes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或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joker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8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A{1,2}shis+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匹配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AAshis, Ashis, Ashiss, Ashisss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。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87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(A[b-e])+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匹配在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A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出现位置后跟随的从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b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到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e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的所有字符中的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1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itchFamily="34" charset="0"/>
                        </a:rPr>
                        <a:t>个或 多个。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58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3300"/>
                </a:solidFill>
              </a:rPr>
              <a:t>标记声明举例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ED0B89-E56F-47A4-B8BB-4136D3AF24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aphicFrame>
        <p:nvGraphicFramePr>
          <p:cNvPr id="5" name="Group 128"/>
          <p:cNvGraphicFramePr>
            <a:graphicFrameLocks noGrp="1"/>
          </p:cNvGraphicFramePr>
          <p:nvPr>
            <p:ph idx="1"/>
          </p:nvPr>
        </p:nvGraphicFramePr>
        <p:xfrm>
          <a:off x="323850" y="1412875"/>
          <a:ext cx="8496300" cy="4106864"/>
        </p:xfrm>
        <a:graphic>
          <a:graphicData uri="http://schemas.openxmlformats.org/drawingml/2006/table">
            <a:tbl>
              <a:tblPr/>
              <a:tblGrid>
                <a:gridCol w="2160588"/>
                <a:gridCol w="3276600"/>
                <a:gridCol w="3059112"/>
              </a:tblGrid>
              <a:tr h="59055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标记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相关表达式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9FF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含义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99FF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数字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(number)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([0-9])+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个或多个数字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字符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(chars)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[A-Za-z]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任意字符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69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空格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(blank)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" "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一个空格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8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字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(word)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(chars)+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个或多个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chars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 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2553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变量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(variable)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字符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)+(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数字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)*(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字符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)*(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数字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Arial" pitchFamily="34" charset="0"/>
                        </a:rPr>
                        <a:t>)*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36963"/>
      </p:ext>
    </p:extLst>
  </p:cSld>
  <p:clrMapOvr>
    <a:masterClrMapping/>
  </p:clrMapOvr>
</p:sld>
</file>

<file path=ppt/theme/theme1.xml><?xml version="1.0" encoding="utf-8"?>
<a:theme xmlns:a="http://schemas.openxmlformats.org/drawingml/2006/main" name="北京大学2013年职称晋升申请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北京大学2013年职称晋升申请</Template>
  <TotalTime>1070</TotalTime>
  <Words>2054</Words>
  <Application>Microsoft Office PowerPoint</Application>
  <PresentationFormat>全屏显示(4:3)</PresentationFormat>
  <Paragraphs>282</Paragraphs>
  <Slides>30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北京大学2013年职称晋升申请</vt:lpstr>
      <vt:lpstr>Lex/flex &amp; YACC/bison</vt:lpstr>
      <vt:lpstr>Lex 和 Yacc 介绍</vt:lpstr>
      <vt:lpstr>处理流程</vt:lpstr>
      <vt:lpstr>处理流程（续）</vt:lpstr>
      <vt:lpstr>About Lex:词法分析器生成器</vt:lpstr>
      <vt:lpstr>Lex 的正则表达式（1）</vt:lpstr>
      <vt:lpstr>Lex 的正则表达式（2）</vt:lpstr>
      <vt:lpstr>正则表达式示例</vt:lpstr>
      <vt:lpstr>标记声明举例</vt:lpstr>
      <vt:lpstr>How to deal with Lex</vt:lpstr>
      <vt:lpstr>最简单的lex程序</vt:lpstr>
      <vt:lpstr>Lex保留变量</vt:lpstr>
      <vt:lpstr>Lex保留函数</vt:lpstr>
      <vt:lpstr>几个示例</vt:lpstr>
      <vt:lpstr>About YACC</vt:lpstr>
      <vt:lpstr>语法分析的例子</vt:lpstr>
      <vt:lpstr>PowerPoint 演示文稿</vt:lpstr>
      <vt:lpstr>Yacc 编写语法</vt:lpstr>
      <vt:lpstr>C 与 Yacc 的声明</vt:lpstr>
      <vt:lpstr>终端和非终端符号</vt:lpstr>
      <vt:lpstr>Yacc 语法规则</vt:lpstr>
      <vt:lpstr>PowerPoint 演示文稿</vt:lpstr>
      <vt:lpstr>附加 C 代码</vt:lpstr>
      <vt:lpstr>Lex 与 Yacc 结合起来</vt:lpstr>
      <vt:lpstr>PowerPoint 演示文稿</vt:lpstr>
      <vt:lpstr>几个示例</vt:lpstr>
      <vt:lpstr>几个重要问题</vt:lpstr>
      <vt:lpstr>PowerPoint 演示文稿</vt:lpstr>
      <vt:lpstr>输入输出文件</vt:lpstr>
      <vt:lpstr>细节问题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实习课程讲义</dc:title>
  <dc:creator>Xianhua</dc:creator>
  <cp:lastModifiedBy>RUC</cp:lastModifiedBy>
  <cp:revision>108</cp:revision>
  <dcterms:created xsi:type="dcterms:W3CDTF">2013-05-07T02:27:45Z</dcterms:created>
  <dcterms:modified xsi:type="dcterms:W3CDTF">2018-09-27T04:29:12Z</dcterms:modified>
</cp:coreProperties>
</file>