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8"/>
  </p:notesMasterIdLst>
  <p:sldIdLst>
    <p:sldId id="256" r:id="rId2"/>
    <p:sldId id="331" r:id="rId3"/>
    <p:sldId id="332" r:id="rId4"/>
    <p:sldId id="260" r:id="rId5"/>
    <p:sldId id="261" r:id="rId6"/>
    <p:sldId id="262" r:id="rId7"/>
    <p:sldId id="333" r:id="rId8"/>
    <p:sldId id="334" r:id="rId9"/>
    <p:sldId id="337" r:id="rId10"/>
    <p:sldId id="336" r:id="rId11"/>
    <p:sldId id="338" r:id="rId12"/>
    <p:sldId id="266" r:id="rId13"/>
    <p:sldId id="339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341" r:id="rId30"/>
    <p:sldId id="342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43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</p:sldIdLst>
  <p:sldSz cx="9144000" cy="6858000" type="screen4x3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3" autoAdjust="0"/>
    <p:restoredTop sz="77481" autoAdjust="0"/>
  </p:normalViewPr>
  <p:slideViewPr>
    <p:cSldViewPr>
      <p:cViewPr>
        <p:scale>
          <a:sx n="63" d="100"/>
          <a:sy n="63" d="100"/>
        </p:scale>
        <p:origin x="-1764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F85E-A941-458A-846A-31E695EE4E89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73320-5415-43D0-9E90-623BD668C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322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73320-5415-43D0-9E90-623BD668C4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85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73320-5415-43D0-9E90-623BD668C4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005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73320-5415-43D0-9E90-623BD668C4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005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1728191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068960"/>
            <a:ext cx="7772400" cy="295232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AutoShape 7"/>
          <p:cNvSpPr>
            <a:spLocks noChangeArrowheads="1"/>
          </p:cNvSpPr>
          <p:nvPr userDrawn="1"/>
        </p:nvSpPr>
        <p:spPr bwMode="auto">
          <a:xfrm>
            <a:off x="685800" y="23622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C00000"/>
                </a:solidFill>
                <a:latin typeface="Goudy Stout" pitchFamily="18" charset="0"/>
              </a:defRPr>
            </a:lvl1pPr>
          </a:lstStyle>
          <a:p>
            <a:fld id="{484C6565-EDCC-4DF7-A04F-47DDAB73DAE0}" type="datetime1">
              <a:rPr lang="zh-CN" altLang="en-US" smtClean="0"/>
              <a:t>2016/12/8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编译实习课程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C00000"/>
                </a:solidFill>
                <a:latin typeface="Goudy Stout" pitchFamily="18" charset="0"/>
                <a:ea typeface="楷体" pitchFamily="49" charset="-122"/>
              </a:defRPr>
            </a:lvl1pPr>
          </a:lstStyle>
          <a:p>
            <a:fld id="{67ED0B89-E56F-47A4-B8BB-4136D3AF24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217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19256" cy="81676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71538"/>
            <a:ext cx="8208912" cy="5437782"/>
          </a:xfrm>
        </p:spPr>
        <p:txBody>
          <a:bodyPr/>
          <a:lstStyle>
            <a:lvl1pPr marL="469900" marR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b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1pPr>
            <a:lvl2pPr marL="908050" marR="0" indent="-436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b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2pPr>
            <a:lvl3pPr marL="1304925" marR="0" indent="-395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b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3pPr>
            <a:lvl4pPr marL="1693863" marR="0" indent="-387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b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4pPr>
            <a:lvl5pPr marL="2093913" marR="0" indent="-398463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§"/>
              <a:tabLst/>
              <a:defRPr b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5pPr>
          </a:lstStyle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单击此处编辑母版文本样式</a:t>
            </a:r>
          </a:p>
          <a:p>
            <a:pPr marL="908050" marR="0" lvl="1" indent="-436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第二级</a:t>
            </a:r>
          </a:p>
          <a:p>
            <a:pPr marL="1304925" marR="0" lvl="2" indent="-395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第三级</a:t>
            </a:r>
          </a:p>
          <a:p>
            <a:pPr marL="1693863" marR="0" lvl="3" indent="-387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第四级</a:t>
            </a:r>
          </a:p>
          <a:p>
            <a:pPr marL="2093913" marR="0" lvl="4" indent="-398463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第五级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C00000"/>
                </a:solidFill>
                <a:latin typeface="Goudy Stout" pitchFamily="18" charset="0"/>
              </a:defRPr>
            </a:lvl1pPr>
          </a:lstStyle>
          <a:p>
            <a:fld id="{539D7ACB-4F89-4EA8-A9A1-6569BE502402}" type="datetime1">
              <a:rPr lang="zh-CN" altLang="en-US" smtClean="0"/>
              <a:t>2016/12/8</a:t>
            </a:fld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 userDrawn="1"/>
        </p:nvSpPr>
        <p:spPr bwMode="auto">
          <a:xfrm>
            <a:off x="609600" y="762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8" name="Picture 10" descr="bdxh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79413"/>
            <a:ext cx="6096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编译实习课程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C00000"/>
                </a:solidFill>
                <a:latin typeface="Goudy Stout" pitchFamily="18" charset="0"/>
                <a:ea typeface="楷体" pitchFamily="49" charset="-122"/>
              </a:defRPr>
            </a:lvl1pPr>
          </a:lstStyle>
          <a:p>
            <a:fld id="{67ED0B89-E56F-47A4-B8BB-4136D3AF24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890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9195105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44368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C00000"/>
                </a:solidFill>
                <a:latin typeface="Goudy Stout" pitchFamily="18" charset="0"/>
              </a:defRPr>
            </a:lvl1pPr>
          </a:lstStyle>
          <a:p>
            <a:fld id="{769CEBCE-6D3B-4D57-B435-F975EFE5051C}" type="datetime1">
              <a:rPr lang="zh-CN" altLang="en-US" smtClean="0"/>
              <a:t>2016/12/8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编译实习课程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rgbClr val="C00000"/>
                </a:solidFill>
                <a:latin typeface="Goudy Stout" pitchFamily="18" charset="0"/>
                <a:ea typeface="楷体" pitchFamily="49" charset="-122"/>
              </a:defRPr>
            </a:lvl1pPr>
          </a:lstStyle>
          <a:p>
            <a:fld id="{67ED0B89-E56F-47A4-B8BB-4136D3AF24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912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Kanga </a:t>
            </a:r>
            <a:r>
              <a:rPr lang="zh-CN" altLang="en-US" b="1" dirty="0">
                <a:solidFill>
                  <a:srgbClr val="C00000"/>
                </a:solidFill>
              </a:rPr>
              <a:t>代码生成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3889375"/>
            <a:ext cx="9144000" cy="12557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A3B2C1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刘先华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2016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年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12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月</a:t>
            </a:r>
            <a:r>
              <a:rPr lang="en-US" altLang="zh-CN" sz="2800" kern="0" dirty="0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日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91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1"/>
    </mc:Choice>
    <mc:Fallback xmlns="">
      <p:transition spd="slow" advTm="1023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95000"/>
              </a:lnSpc>
              <a:buNone/>
            </a:pPr>
            <a:r>
              <a:rPr lang="en-US" altLang="zh-CN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ALoadStmt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::="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ALOAD" 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SpilledArg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AstoreStmt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::="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ASTORE" 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SpilledArg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PassArgStmt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::="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PASSARG" 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IntegerLiteral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CallStmt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::="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CALL" 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SimpleEXP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::=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SimpleExp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b="1" strike="sngStrik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  </a:t>
            </a:r>
            <a:r>
              <a:rPr lang="en-US" altLang="zh-CN" b="1" strike="sngStrike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Call</a:t>
            </a:r>
            <a:endParaRPr lang="en-US" altLang="zh-CN" b="1" strike="sngStrik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  </a:t>
            </a:r>
            <a:r>
              <a:rPr lang="en-US" altLang="zh-CN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HAllocate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  </a:t>
            </a:r>
            <a:r>
              <a:rPr lang="en-US" altLang="zh-CN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BinOp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b="1" strike="sngStrike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StmtExp</a:t>
            </a:r>
            <a:r>
              <a:rPr lang="en-US" altLang="zh-CN" b="1" strike="sngStrik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strike="sngStrike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 "</a:t>
            </a:r>
            <a:r>
              <a:rPr lang="en-US" altLang="zh-CN" b="1" strike="sngStrik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BEGIN" </a:t>
            </a:r>
            <a:r>
              <a:rPr lang="en-US" altLang="zh-CN" b="1" strike="sngStrik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altLang="zh-CN" b="1" strike="sngStrik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"RETURN" </a:t>
            </a:r>
            <a:r>
              <a:rPr lang="en-US" altLang="zh-CN" b="1" strike="sngStrike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SimpleExp</a:t>
            </a:r>
            <a:r>
              <a:rPr lang="en-US" altLang="zh-CN" b="1" strike="sngStrike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strike="sngStrik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"END"</a:t>
            </a: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b="1" strike="sngStrik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		</a:t>
            </a:r>
            <a:r>
              <a:rPr lang="en-US" altLang="zh-CN" b="1" strike="sngStrike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 "</a:t>
            </a:r>
            <a:r>
              <a:rPr lang="en-US" altLang="zh-CN" b="1" strike="sngStrik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CALL" </a:t>
            </a:r>
            <a:r>
              <a:rPr lang="en-US" altLang="zh-CN" b="1" strike="sngStrik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SimpleExp</a:t>
            </a:r>
            <a:r>
              <a:rPr lang="en-US" altLang="zh-CN" b="1" strike="sngStrik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strike="sngStrike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"(" </a:t>
            </a:r>
            <a:r>
              <a:rPr lang="en-US" altLang="zh-CN" b="1" strike="sngStrik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b="1" strike="sngStrike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</a:t>
            </a:r>
            <a:r>
              <a:rPr lang="en-US" altLang="zh-CN" b="1" strike="sngStrik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 ")"</a:t>
            </a: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HAllocate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 "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HALLOCATE"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SimpleExp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BinOp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SimpleExp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	</a:t>
            </a:r>
            <a:r>
              <a:rPr lang="en-US" altLang="zh-CN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 "LT" | 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PLUS" | "MINUS" | 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TIMES“</a:t>
            </a: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SpilledArg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::= "SPILLEDARG" 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IntegerLiteral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SimpleExp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 </a:t>
            </a:r>
            <a:r>
              <a:rPr lang="en-US" altLang="zh-CN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zh-CN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IntegerLiteral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Label</a:t>
            </a: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::= </a:t>
            </a:r>
            <a:r>
              <a:rPr lang="en-US" altLang="zh-CN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"A0" | ……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b="1" strike="sngStrike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SimpleTemp</a:t>
            </a:r>
            <a:r>
              <a:rPr lang="en-US" altLang="zh-CN" b="1" strike="sngStrike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::= Temp</a:t>
            </a:r>
            <a:endParaRPr lang="en-US" altLang="zh-CN" b="1" strike="sngStrik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b="1" strike="sngStrik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		</a:t>
            </a:r>
            <a:r>
              <a:rPr lang="en-US" altLang="zh-CN" b="1" strike="sngStrike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 "</a:t>
            </a:r>
            <a:r>
              <a:rPr lang="en-US" altLang="zh-CN" b="1" strike="sngStrik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TEMP" </a:t>
            </a:r>
            <a:r>
              <a:rPr lang="en-US" altLang="zh-CN" b="1" strike="sngStrik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IntegerLiteral</a:t>
            </a:r>
            <a:endParaRPr lang="en-US" altLang="zh-CN" b="1" strike="sngStrik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 &lt;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IDENTIFIER</a:t>
            </a:r>
            <a:r>
              <a:rPr lang="en-US" altLang="zh-CN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IntegerLiteral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 &lt;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INTEGER_LITERAL&gt;</a:t>
            </a:r>
          </a:p>
          <a:p>
            <a:pPr eaLnBrk="1" hangingPunct="1">
              <a:lnSpc>
                <a:spcPct val="95000"/>
              </a:lnSpc>
              <a:buNone/>
            </a:pPr>
            <a:endParaRPr lang="en-US" altLang="zh-CN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4450"/>
            <a:ext cx="6046415" cy="72025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Kanga</a:t>
            </a:r>
            <a:r>
              <a:rPr lang="zh-CN" altLang="en-US" sz="3200" dirty="0" smtClean="0"/>
              <a:t>代码语法（续）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14416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从 </a:t>
            </a:r>
            <a:r>
              <a:rPr lang="en-US" altLang="zh-CN" sz="3200" dirty="0" err="1" smtClean="0"/>
              <a:t>Spiglet</a:t>
            </a:r>
            <a:r>
              <a:rPr lang="zh-CN" altLang="en-US" sz="3200" dirty="0" smtClean="0"/>
              <a:t>到</a:t>
            </a:r>
            <a:r>
              <a:rPr lang="en-US" altLang="zh-CN" sz="3200" dirty="0" smtClean="0"/>
              <a:t>Kanga</a:t>
            </a:r>
            <a:r>
              <a:rPr lang="zh-CN" altLang="en-US" sz="3200" dirty="0" smtClean="0"/>
              <a:t>代码</a:t>
            </a:r>
            <a:r>
              <a:rPr lang="zh-CN" altLang="en-US" sz="3200" dirty="0"/>
              <a:t>的映射</a:t>
            </a:r>
            <a:r>
              <a:rPr lang="zh-CN" altLang="en-US" sz="3200" dirty="0" smtClean="0"/>
              <a:t>例子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313" y="2400300"/>
            <a:ext cx="4211637" cy="2924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MAIN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MOVE TEMP 24 HALLOCATE 4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MOVE TEMP 25 HALLOCATE 4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MOVE TEMP 30 Fac_ComputeFac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HSTORE TEMP 24 0 TEMP 30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HSTORE TEMP 25 0 TEMP 24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MOVE TEMP 23 TEMP 25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HLOAD TEMP 21 TEMP 23 0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HLOAD TEMP 22 TEMP 21 0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MOVE TEMP 31 10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MOVE TEMP 32 CALL TEMP 22( TEMP 23 TEMP 31 )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PRINT TEMP 32</a:t>
            </a:r>
          </a:p>
          <a:p>
            <a:pPr eaLnBrk="1" hangingPunct="1">
              <a:lnSpc>
                <a:spcPct val="110000"/>
              </a:lnSpc>
              <a:defRPr/>
            </a:pPr>
            <a:endParaRPr lang="en-US" altLang="zh-CN" sz="1200" b="1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END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67288" y="2406650"/>
            <a:ext cx="3689350" cy="332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MAIN [0][0][2]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MOVE t0 HALLOCATE 4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MOVE t1 HALLOCATE 4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MOVE t2 Fac_ComputeFac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HSTORE t0 0 t2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HSTORE t1 0 t0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MOVE t0 t1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HLOAD t1 t0 0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HLOAD t2 t1 0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MOVE t1 10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MOVE a0 t0          //</a:t>
            </a:r>
            <a:r>
              <a:rPr lang="zh-CN" altLang="en-US" sz="1200" b="1" smtClean="0"/>
              <a:t>放置参数</a:t>
            </a:r>
            <a:r>
              <a:rPr lang="en-US" altLang="zh-CN" sz="1200" b="1" smtClean="0"/>
              <a:t>1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MOVE a1 t1          //</a:t>
            </a:r>
            <a:r>
              <a:rPr lang="zh-CN" altLang="en-US" sz="1200" b="1" smtClean="0"/>
              <a:t>放置参数</a:t>
            </a:r>
            <a:r>
              <a:rPr lang="en-US" altLang="zh-CN" sz="1200" b="1" smtClean="0"/>
              <a:t>2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CALL t2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MOVE t3 v0          // </a:t>
            </a:r>
            <a:r>
              <a:rPr lang="zh-CN" altLang="en-US" sz="1200" b="1" smtClean="0"/>
              <a:t>取返回参数</a:t>
            </a:r>
            <a:endParaRPr lang="en-US" altLang="zh-CN" sz="1200" b="1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PRINT t3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END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835150" y="1824038"/>
            <a:ext cx="1046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imes New Roman" charset="0"/>
                <a:ea typeface="宋体" charset="0"/>
              </a:rPr>
              <a:t>Spiglet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208713" y="1773238"/>
            <a:ext cx="979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imes New Roman" charset="0"/>
                <a:ea typeface="宋体" charset="0"/>
              </a:rPr>
              <a:t>Kanga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3203575" y="2760663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157538" y="2976563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144838" y="3192463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132138" y="337502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3152775" y="356552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3144838" y="378142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165475" y="399732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3132138" y="418782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3132138" y="437832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8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323850" y="1657350"/>
            <a:ext cx="4211638" cy="3932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1200" b="1">
                <a:latin typeface="Times New Roman" charset="0"/>
                <a:ea typeface="宋体" charset="0"/>
              </a:rPr>
              <a:t>Fac_ComputeFac [2]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200" b="1">
                <a:latin typeface="Times New Roman" charset="0"/>
                <a:ea typeface="宋体" charset="0"/>
              </a:rPr>
              <a:t>BEGIN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200" b="1">
                <a:latin typeface="Times New Roman" charset="0"/>
                <a:ea typeface="宋体" charset="0"/>
              </a:rPr>
              <a:t>       MOVE TEMP 33 1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200" b="1">
                <a:latin typeface="Times New Roman" charset="0"/>
                <a:ea typeface="宋体" charset="0"/>
              </a:rPr>
              <a:t>       MOVE TEMP 34 LT TEMP 1 TEMP 33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200" b="1">
                <a:latin typeface="Times New Roman" charset="0"/>
                <a:ea typeface="宋体" charset="0"/>
              </a:rPr>
              <a:t>       CJUMP TEMP 34 L2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200" b="1">
                <a:latin typeface="Times New Roman" charset="0"/>
                <a:ea typeface="宋体" charset="0"/>
              </a:rPr>
              <a:t>       MOVE TEMP 20 1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200" b="1">
                <a:latin typeface="Times New Roman" charset="0"/>
                <a:ea typeface="宋体" charset="0"/>
              </a:rPr>
              <a:t>       JUMP L3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200" b="1">
                <a:latin typeface="Times New Roman" charset="0"/>
                <a:ea typeface="宋体" charset="0"/>
              </a:rPr>
              <a:t>L2   NOOP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200" b="1">
                <a:latin typeface="Times New Roman" charset="0"/>
                <a:ea typeface="宋体" charset="0"/>
              </a:rPr>
              <a:t>       MOVE TEMP 29 TEMP 0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200" b="1">
                <a:latin typeface="Times New Roman" charset="0"/>
                <a:ea typeface="宋体" charset="0"/>
              </a:rPr>
              <a:t>       HLOAD TEMP 27 TEMP 29 0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200" b="1">
                <a:latin typeface="Times New Roman" charset="0"/>
                <a:ea typeface="宋体" charset="0"/>
              </a:rPr>
              <a:t>       HLOAD TEMP 28 TEMP 27 0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200" b="1">
                <a:latin typeface="Times New Roman" charset="0"/>
                <a:ea typeface="宋体" charset="0"/>
              </a:rPr>
              <a:t>       MOVE TEMP 35 1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200" b="1">
                <a:latin typeface="Times New Roman" charset="0"/>
                <a:ea typeface="宋体" charset="0"/>
              </a:rPr>
              <a:t>       MOVE TEMP 36 MINUS TEMP 1 TEMP 35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200" b="1">
                <a:latin typeface="Times New Roman" charset="0"/>
                <a:ea typeface="宋体" charset="0"/>
              </a:rPr>
              <a:t>       MOVE TEMP 37 CALL TEMP 28( TEMP 29 TEMP 36 )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200" b="1">
                <a:latin typeface="Times New Roman" charset="0"/>
                <a:ea typeface="宋体" charset="0"/>
              </a:rPr>
              <a:t>       MOVE TEMP 38 TIMES TEMP 1 TEMP 37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200" b="1">
                <a:latin typeface="Times New Roman" charset="0"/>
                <a:ea typeface="宋体" charset="0"/>
              </a:rPr>
              <a:t>       MOVE TEMP 20 TEMP 38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200" b="1">
                <a:latin typeface="Times New Roman" charset="0"/>
                <a:ea typeface="宋体" charset="0"/>
              </a:rPr>
              <a:t>L3   NOOP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200" b="1">
                <a:latin typeface="Times New Roman" charset="0"/>
                <a:ea typeface="宋体" charset="0"/>
              </a:rPr>
              <a:t>RETURN   TEMP 20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200" b="1">
                <a:latin typeface="Times New Roman" charset="0"/>
                <a:ea typeface="宋体" charset="0"/>
              </a:rPr>
              <a:t>END</a:t>
            </a: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4787900" y="836613"/>
            <a:ext cx="3960813" cy="5948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Fac_ComputeFac [2][3][2]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ASTORE SPILLEDARG 0 s0   //</a:t>
            </a:r>
            <a:r>
              <a:rPr lang="zh-CN" altLang="en-US" sz="1200" b="1" smtClean="0"/>
              <a:t>保存局部变量</a:t>
            </a:r>
            <a:r>
              <a:rPr lang="en-US" altLang="zh-CN" sz="1200" b="1" smtClean="0"/>
              <a:t> s0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ASTORE SPILLEDARG 1 s1   //</a:t>
            </a:r>
            <a:r>
              <a:rPr lang="zh-CN" altLang="en-US" sz="1200" b="1" smtClean="0"/>
              <a:t>保存局部变量</a:t>
            </a:r>
            <a:r>
              <a:rPr lang="en-US" altLang="zh-CN" sz="1200" b="1" smtClean="0"/>
              <a:t> s1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ASTORE SPILLEDARG 2 s2   //</a:t>
            </a:r>
            <a:r>
              <a:rPr lang="zh-CN" altLang="en-US" sz="1200" b="1" smtClean="0"/>
              <a:t>保存局部变量</a:t>
            </a:r>
            <a:r>
              <a:rPr lang="en-US" altLang="zh-CN" sz="1200" b="1" smtClean="0"/>
              <a:t> s2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MOVE s0 a0                                //</a:t>
            </a:r>
            <a:r>
              <a:rPr lang="zh-CN" altLang="en-US" sz="1200" b="1" smtClean="0"/>
              <a:t>取参数</a:t>
            </a:r>
            <a:r>
              <a:rPr lang="en-US" altLang="zh-CN" sz="1200" b="1" smtClean="0"/>
              <a:t>1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MOVE s1 a1                                //</a:t>
            </a:r>
            <a:r>
              <a:rPr lang="zh-CN" altLang="en-US" sz="1200" b="1" smtClean="0"/>
              <a:t>取参数</a:t>
            </a:r>
            <a:r>
              <a:rPr lang="en-US" altLang="zh-CN" sz="1200" b="1" smtClean="0"/>
              <a:t>2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MOVE t0 1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MOVE t1 LT s1 t0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CJUMP t1 L2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MOVE s2 1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JUMP L3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L2     NOOP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MOVE t0 s0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HLOAD t1 t0 0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HLOAD t2 t1 0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MOVE t1 1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MOVE t3 MINUS s1 t1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MOVE a0 t0                        // </a:t>
            </a:r>
            <a:r>
              <a:rPr lang="zh-CN" altLang="en-US" sz="1200" b="1" smtClean="0"/>
              <a:t>放参数</a:t>
            </a:r>
            <a:r>
              <a:rPr lang="en-US" altLang="zh-CN" sz="1200" b="1" smtClean="0"/>
              <a:t>1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MOVE a1 t3                        //</a:t>
            </a:r>
            <a:r>
              <a:rPr lang="zh-CN" altLang="en-US" sz="1200" b="1" smtClean="0"/>
              <a:t>放参数</a:t>
            </a:r>
            <a:r>
              <a:rPr lang="en-US" altLang="zh-CN" sz="1200" b="1" smtClean="0"/>
              <a:t>2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CALL t2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MOVE t1 v0                        //</a:t>
            </a:r>
            <a:r>
              <a:rPr lang="zh-CN" altLang="en-US" sz="1200" b="1" smtClean="0"/>
              <a:t>取返回参数</a:t>
            </a:r>
            <a:endParaRPr lang="en-US" altLang="zh-CN" sz="1200" b="1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MOVE t0 TIMES s1 t1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MOVE s2 t0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L3     NOOP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MOVE v0 s2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ALOAD s0 SPILLEDARG 0   //</a:t>
            </a:r>
            <a:r>
              <a:rPr lang="zh-CN" altLang="en-US" sz="1200" b="1" smtClean="0"/>
              <a:t>恢复局部变量</a:t>
            </a:r>
            <a:r>
              <a:rPr lang="en-US" altLang="zh-CN" sz="1200" b="1" smtClean="0"/>
              <a:t> s0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ALOAD s1 SPILLEDARG 1   //</a:t>
            </a:r>
            <a:r>
              <a:rPr lang="zh-CN" altLang="en-US" sz="1200" b="1" smtClean="0"/>
              <a:t>恢复局部变量</a:t>
            </a:r>
            <a:r>
              <a:rPr lang="en-US" altLang="zh-CN" sz="1200" b="1" smtClean="0"/>
              <a:t> s1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       ALOAD s2 SPILLEDARG 2   //</a:t>
            </a:r>
            <a:r>
              <a:rPr lang="zh-CN" altLang="en-US" sz="1200" b="1" smtClean="0"/>
              <a:t>恢复局部变量</a:t>
            </a:r>
            <a:r>
              <a:rPr lang="en-US" altLang="zh-CN" sz="1200" b="1" smtClean="0"/>
              <a:t> s2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1200" b="1" smtClean="0"/>
              <a:t>END</a:t>
            </a:r>
          </a:p>
        </p:txBody>
      </p:sp>
      <p:sp>
        <p:nvSpPr>
          <p:cNvPr id="260100" name="Line 4"/>
          <p:cNvSpPr>
            <a:spLocks noChangeShapeType="1"/>
          </p:cNvSpPr>
          <p:nvPr/>
        </p:nvSpPr>
        <p:spPr bwMode="auto">
          <a:xfrm>
            <a:off x="2124075" y="2205038"/>
            <a:ext cx="28797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60101" name="Line 5"/>
          <p:cNvSpPr>
            <a:spLocks noChangeShapeType="1"/>
          </p:cNvSpPr>
          <p:nvPr/>
        </p:nvSpPr>
        <p:spPr bwMode="auto">
          <a:xfrm>
            <a:off x="3517900" y="2433638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60102" name="Line 6"/>
          <p:cNvSpPr>
            <a:spLocks noChangeShapeType="1"/>
          </p:cNvSpPr>
          <p:nvPr/>
        </p:nvSpPr>
        <p:spPr bwMode="auto">
          <a:xfrm>
            <a:off x="2124075" y="2636838"/>
            <a:ext cx="28797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60103" name="Line 7"/>
          <p:cNvSpPr>
            <a:spLocks noChangeShapeType="1"/>
          </p:cNvSpPr>
          <p:nvPr/>
        </p:nvSpPr>
        <p:spPr bwMode="auto">
          <a:xfrm>
            <a:off x="2124075" y="2781300"/>
            <a:ext cx="28797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60104" name="Line 8"/>
          <p:cNvSpPr>
            <a:spLocks noChangeShapeType="1"/>
          </p:cNvSpPr>
          <p:nvPr/>
        </p:nvSpPr>
        <p:spPr bwMode="auto">
          <a:xfrm>
            <a:off x="2124075" y="3009900"/>
            <a:ext cx="28797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60105" name="Line 9"/>
          <p:cNvSpPr>
            <a:spLocks noChangeShapeType="1"/>
          </p:cNvSpPr>
          <p:nvPr/>
        </p:nvSpPr>
        <p:spPr bwMode="auto">
          <a:xfrm>
            <a:off x="1966913" y="3187700"/>
            <a:ext cx="28797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60106" name="Line 10"/>
          <p:cNvSpPr>
            <a:spLocks noChangeShapeType="1"/>
          </p:cNvSpPr>
          <p:nvPr/>
        </p:nvSpPr>
        <p:spPr bwMode="auto">
          <a:xfrm>
            <a:off x="2844800" y="3403600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60107" name="Line 11"/>
          <p:cNvSpPr>
            <a:spLocks noChangeShapeType="1"/>
          </p:cNvSpPr>
          <p:nvPr/>
        </p:nvSpPr>
        <p:spPr bwMode="auto">
          <a:xfrm>
            <a:off x="2843213" y="3619500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60108" name="Line 12"/>
          <p:cNvSpPr>
            <a:spLocks noChangeShapeType="1"/>
          </p:cNvSpPr>
          <p:nvPr/>
        </p:nvSpPr>
        <p:spPr bwMode="auto">
          <a:xfrm>
            <a:off x="2849563" y="3822700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60109" name="Line 13"/>
          <p:cNvSpPr>
            <a:spLocks noChangeShapeType="1"/>
          </p:cNvSpPr>
          <p:nvPr/>
        </p:nvSpPr>
        <p:spPr bwMode="auto">
          <a:xfrm>
            <a:off x="2822575" y="4038600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60110" name="Line 14"/>
          <p:cNvSpPr>
            <a:spLocks noChangeShapeType="1"/>
          </p:cNvSpPr>
          <p:nvPr/>
        </p:nvSpPr>
        <p:spPr bwMode="auto">
          <a:xfrm>
            <a:off x="3851275" y="42211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60111" name="Line 15"/>
          <p:cNvSpPr>
            <a:spLocks noChangeShapeType="1"/>
          </p:cNvSpPr>
          <p:nvPr/>
        </p:nvSpPr>
        <p:spPr bwMode="auto">
          <a:xfrm>
            <a:off x="3851275" y="4716463"/>
            <a:ext cx="1225550" cy="5048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60112" name="Line 16"/>
          <p:cNvSpPr>
            <a:spLocks noChangeShapeType="1"/>
          </p:cNvSpPr>
          <p:nvPr/>
        </p:nvSpPr>
        <p:spPr bwMode="auto">
          <a:xfrm>
            <a:off x="3851275" y="4906963"/>
            <a:ext cx="1225550" cy="5048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60113" name="Line 17"/>
          <p:cNvSpPr>
            <a:spLocks noChangeShapeType="1"/>
          </p:cNvSpPr>
          <p:nvPr/>
        </p:nvSpPr>
        <p:spPr bwMode="auto">
          <a:xfrm>
            <a:off x="3851275" y="5338763"/>
            <a:ext cx="1225550" cy="5048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60114" name="Line 18"/>
          <p:cNvSpPr>
            <a:spLocks noChangeShapeType="1"/>
          </p:cNvSpPr>
          <p:nvPr/>
        </p:nvSpPr>
        <p:spPr bwMode="auto">
          <a:xfrm>
            <a:off x="3830638" y="5122863"/>
            <a:ext cx="1225550" cy="5048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24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二、活性（</a:t>
            </a:r>
            <a:r>
              <a:rPr lang="en-US" altLang="zh-CN" dirty="0"/>
              <a:t>Liveness</a:t>
            </a:r>
            <a:r>
              <a:rPr lang="zh-CN" altLang="en-US" dirty="0"/>
              <a:t>）分析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34975" y="2338388"/>
            <a:ext cx="8458200" cy="368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9900" marR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32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908050" marR="0" indent="-436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8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304925" marR="0" indent="-395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24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93863" marR="0" indent="-387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93913" marR="0" indent="-398463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§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一个变量在程序的某个点是活跃的，如果：</a:t>
            </a:r>
            <a:endParaRPr lang="en-US" altLang="zh-CN" b="1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rgbClr val="0070C0"/>
                </a:solidFill>
              </a:rPr>
              <a:t>它的当前值在后面程序执行时可能被读取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b="1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chemeClr val="folHlink"/>
                </a:solidFill>
              </a:rPr>
              <a:t>在编译技术中，活性分析主要用于寄存器分配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chemeClr val="folHlink"/>
                </a:solidFill>
              </a:rPr>
              <a:t>两个非同时活跃的变量可以共享寄存器！</a:t>
            </a:r>
            <a:endParaRPr lang="en-US" altLang="zh-CN" b="1" dirty="0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59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5900" y="836613"/>
            <a:ext cx="8893175" cy="2447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600" b="1" smtClean="0"/>
              <a:t>对任何一个程序中语句</a:t>
            </a:r>
            <a:r>
              <a:rPr lang="en-US" altLang="zh-CN" sz="2600" b="1" smtClean="0"/>
              <a:t> </a:t>
            </a:r>
            <a:r>
              <a:rPr lang="en-US" altLang="zh-CN" sz="2600" b="1" i="1" smtClean="0">
                <a:solidFill>
                  <a:schemeClr val="folHlink"/>
                </a:solidFill>
              </a:rPr>
              <a:t>v</a:t>
            </a:r>
            <a:r>
              <a:rPr lang="zh-CN" altLang="en-US" sz="2600" b="1" smtClean="0"/>
              <a:t>，我们引入一个约束变量</a:t>
            </a:r>
            <a:r>
              <a:rPr lang="en-US" altLang="zh-CN" sz="2600" b="1" smtClean="0"/>
              <a:t> </a:t>
            </a:r>
            <a:r>
              <a:rPr lang="en-US" altLang="zh-CN" sz="2600" b="1" smtClean="0">
                <a:solidFill>
                  <a:schemeClr val="folHlink"/>
                </a:solidFill>
              </a:rPr>
              <a:t>[</a:t>
            </a:r>
            <a:r>
              <a:rPr lang="en-US" altLang="zh-CN" sz="2600" b="1" i="1" smtClean="0">
                <a:solidFill>
                  <a:schemeClr val="folHlink"/>
                </a:solidFill>
              </a:rPr>
              <a:t>v</a:t>
            </a:r>
            <a:r>
              <a:rPr lang="en-US" altLang="zh-CN" sz="2600" b="1" smtClean="0">
                <a:solidFill>
                  <a:schemeClr val="folHlink"/>
                </a:solidFill>
              </a:rPr>
              <a:t>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600" b="1" smtClean="0">
                <a:solidFill>
                  <a:schemeClr val="folHlink"/>
                </a:solidFill>
              </a:rPr>
              <a:t>           [</a:t>
            </a:r>
            <a:r>
              <a:rPr lang="en-US" altLang="zh-CN" sz="2600" b="1" i="1" smtClean="0">
                <a:solidFill>
                  <a:schemeClr val="folHlink"/>
                </a:solidFill>
              </a:rPr>
              <a:t>v</a:t>
            </a:r>
            <a:r>
              <a:rPr lang="en-US" altLang="zh-CN" sz="2600" b="1" smtClean="0">
                <a:solidFill>
                  <a:schemeClr val="folHlink"/>
                </a:solidFill>
              </a:rPr>
              <a:t>] </a:t>
            </a:r>
            <a:r>
              <a:rPr lang="zh-CN" altLang="en-US" sz="2600" b="1" smtClean="0">
                <a:solidFill>
                  <a:schemeClr val="folHlink"/>
                </a:solidFill>
              </a:rPr>
              <a:t>代表在该语句</a:t>
            </a:r>
            <a:r>
              <a:rPr lang="en-US" altLang="zh-CN" sz="2600" b="1" smtClean="0">
                <a:solidFill>
                  <a:schemeClr val="folHlink"/>
                </a:solidFill>
              </a:rPr>
              <a:t> v </a:t>
            </a:r>
            <a:r>
              <a:rPr lang="zh-CN" altLang="en-US" sz="2600" b="1" smtClean="0">
                <a:solidFill>
                  <a:schemeClr val="folHlink"/>
                </a:solidFill>
              </a:rPr>
              <a:t>前活跃的变量集合</a:t>
            </a:r>
            <a:endParaRPr lang="en-US" altLang="zh-CN" sz="2600" b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smtClean="0"/>
              <a:t>我们引入一个辅助定义</a:t>
            </a:r>
            <a:r>
              <a:rPr lang="en-US" altLang="zh-CN" sz="2800" b="1" smtClean="0"/>
              <a:t>: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smtClean="0"/>
              <a:t>JOIN(</a:t>
            </a:r>
            <a:r>
              <a:rPr lang="en-US" altLang="zh-CN" sz="2400" b="1" i="1" smtClean="0"/>
              <a:t>v</a:t>
            </a:r>
            <a:r>
              <a:rPr lang="en-US" altLang="zh-CN" sz="2400" b="1" smtClean="0"/>
              <a:t>) =     </a:t>
            </a:r>
            <a:r>
              <a:rPr lang="en-US" altLang="zh-CN" sz="3600" b="1" smtClean="0"/>
              <a:t>∪ </a:t>
            </a:r>
            <a:r>
              <a:rPr lang="en-US" altLang="zh-CN" sz="2400" b="1" smtClean="0"/>
              <a:t> [</a:t>
            </a:r>
            <a:r>
              <a:rPr lang="en-US" altLang="zh-CN" sz="2400" b="1" i="1" smtClean="0"/>
              <a:t>w</a:t>
            </a:r>
            <a:r>
              <a:rPr lang="en-US" altLang="zh-CN" sz="2400" b="1" smtClean="0"/>
              <a:t>]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baseline="20000" smtClean="0"/>
              <a:t>                    </a:t>
            </a:r>
            <a:r>
              <a:rPr lang="en-US" altLang="zh-CN" sz="2400" b="1" i="1" baseline="20000" smtClean="0"/>
              <a:t>w</a:t>
            </a:r>
            <a:r>
              <a:rPr lang="en-US" altLang="zh-CN" sz="2400" b="1" baseline="20000" smtClean="0"/>
              <a:t>∈</a:t>
            </a:r>
            <a:r>
              <a:rPr lang="en-US" altLang="zh-CN" sz="2400" b="1" i="1" baseline="20000" smtClean="0"/>
              <a:t>succ</a:t>
            </a:r>
            <a:r>
              <a:rPr lang="en-US" altLang="zh-CN" sz="2400" b="1" baseline="20000" smtClean="0"/>
              <a:t>(</a:t>
            </a:r>
            <a:r>
              <a:rPr lang="en-US" altLang="zh-CN" sz="2400" b="1" i="1" baseline="20000" smtClean="0"/>
              <a:t>v</a:t>
            </a:r>
            <a:r>
              <a:rPr lang="en-US" altLang="zh-CN" sz="2400" b="1" baseline="20000" smtClean="0"/>
              <a:t>)</a:t>
            </a:r>
            <a:endParaRPr lang="en-US" altLang="zh-CN" sz="2400" b="1" smtClean="0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79388" y="3284538"/>
            <a:ext cx="8280400" cy="295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smtClean="0"/>
              <a:t>对于退出结点，约束为：</a:t>
            </a:r>
            <a:r>
              <a:rPr lang="en-US" altLang="zh-CN" b="1" smtClean="0"/>
              <a:t> [exit] = {}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smtClean="0"/>
              <a:t>对“条件”和“输出”语句，约束为</a:t>
            </a:r>
            <a:r>
              <a:rPr lang="en-US" altLang="zh-CN" b="1" smtClean="0"/>
              <a:t>:   [v] = JOIN(v) ∪ vars(E)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smtClean="0"/>
              <a:t>对于赋值语句，约束为</a:t>
            </a:r>
            <a:r>
              <a:rPr lang="en-US" altLang="zh-CN" b="1" smtClean="0"/>
              <a:t>:  [v] = JOIN(v) \ {id} ∪ vars(E)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smtClean="0"/>
              <a:t>对于变量声明，约束为</a:t>
            </a:r>
            <a:r>
              <a:rPr lang="en-US" altLang="zh-CN" b="1" smtClean="0"/>
              <a:t>:   [v] = JOIN(v) \ {id1, . . . , idn}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smtClean="0"/>
              <a:t>最后，对所有其它语句，约束为</a:t>
            </a:r>
            <a:r>
              <a:rPr lang="en-US" altLang="zh-CN" b="1" smtClean="0"/>
              <a:t>:  [v] = JOIN(v)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smtClean="0"/>
              <a:t>其中：</a:t>
            </a:r>
            <a:r>
              <a:rPr lang="en-US" altLang="zh-CN" b="1" smtClean="0"/>
              <a:t> vars(E) </a:t>
            </a:r>
            <a:r>
              <a:rPr lang="zh-CN" altLang="en-US" b="1" smtClean="0"/>
              <a:t>表示出现在</a:t>
            </a:r>
            <a:r>
              <a:rPr lang="en-US" altLang="zh-CN" b="1" smtClean="0"/>
              <a:t> E </a:t>
            </a:r>
            <a:r>
              <a:rPr lang="zh-CN" altLang="en-US" b="1" smtClean="0"/>
              <a:t>中的变量</a:t>
            </a:r>
            <a:r>
              <a:rPr lang="en-US" altLang="zh-CN" b="1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smtClean="0"/>
              <a:t>             </a:t>
            </a:r>
            <a:r>
              <a:rPr lang="zh-CN" altLang="en-US" b="1" smtClean="0"/>
              <a:t>“</a:t>
            </a:r>
            <a:r>
              <a:rPr lang="en-US" altLang="zh-CN" b="1" smtClean="0"/>
              <a:t>\</a:t>
            </a:r>
            <a:r>
              <a:rPr lang="zh-CN" altLang="en-US" b="1" smtClean="0"/>
              <a:t>”</a:t>
            </a:r>
            <a:r>
              <a:rPr lang="en-US" altLang="zh-CN" b="1" smtClean="0"/>
              <a:t> </a:t>
            </a:r>
            <a:r>
              <a:rPr lang="zh-CN" altLang="en-US" b="1" smtClean="0"/>
              <a:t>表示减去：原来的值不再起作用</a:t>
            </a:r>
            <a:endParaRPr lang="en-US" altLang="zh-CN" b="1" smtClean="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57175" y="6326188"/>
            <a:ext cx="5899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smtClean="0">
                <a:solidFill>
                  <a:schemeClr val="folHlink"/>
                </a:solidFill>
                <a:ea typeface="黑体" pitchFamily="49" charset="-122"/>
              </a:rPr>
              <a:t>有循环语句时，需要进行多次迭代！</a:t>
            </a:r>
          </a:p>
        </p:txBody>
      </p:sp>
    </p:spTree>
    <p:extLst>
      <p:ext uri="{BB962C8B-B14F-4D97-AF65-F5344CB8AC3E}">
        <p14:creationId xmlns:p14="http://schemas.microsoft.com/office/powerpoint/2010/main" val="12690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2066925" y="1916113"/>
            <a:ext cx="4160838" cy="4483100"/>
          </a:xfrm>
          <a:prstGeom prst="rect">
            <a:avLst/>
          </a:prstGeom>
          <a:solidFill>
            <a:schemeClr val="bg1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[var x,y,z;] = [x=input] \ {x, y, 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[x=input] = [x&gt;1] \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[x&gt;1] = ([y=x/2] ∪ [</a:t>
            </a:r>
            <a:r>
              <a:rPr lang="en-US" altLang="zh-CN" sz="2000" b="1" smtClean="0">
                <a:solidFill>
                  <a:schemeClr val="hlink"/>
                </a:solidFill>
              </a:rPr>
              <a:t>output x</a:t>
            </a:r>
            <a:r>
              <a:rPr lang="en-US" altLang="zh-CN" sz="2000" b="1" smtClean="0"/>
              <a:t>])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[y=x/2] = ([y&gt;3] \ {y})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[y&gt;3] = [x=x-y] ∪ [z=x-4] ∪ {y}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[x=x-y] = ([z=x-4] \ {x}) ∪ {x, 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[z=x-4] = ([z&gt;0] \ {z})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[z&gt;0] = [x=x/2] ∪ [z=z-1] ∪ {z}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[x=x/2] = ([z=z-1] \ {x})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[z=z-1] = ([x&gt;1] \ {z}) ∪ {z}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[output x] = [exit]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[exit] = {}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238" y="1916113"/>
            <a:ext cx="1728787" cy="4475162"/>
          </a:xfrm>
          <a:solidFill>
            <a:srgbClr val="000099"/>
          </a:solidFill>
          <a:ln>
            <a:solidFill>
              <a:srgbClr val="FFFF00"/>
            </a:solidFill>
            <a:miter lim="800000"/>
            <a:headEnd/>
            <a:tailEnd/>
          </a:ln>
        </p:spPr>
        <p:txBody>
          <a:bodyPr>
            <a:normAutofit fontScale="92500"/>
          </a:bodyPr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altLang="zh-CN" sz="2000" b="1" smtClean="0"/>
              <a:t>var x, y, z;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altLang="zh-CN" sz="2000" b="1" smtClean="0"/>
              <a:t>x = input;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altLang="zh-CN" sz="2000" b="1" smtClean="0"/>
              <a:t>while (x&gt;1) {</a:t>
            </a:r>
          </a:p>
          <a:p>
            <a:pPr marL="179388" lvl="1" indent="0" eaLnBrk="1" hangingPunct="1">
              <a:buFontTx/>
              <a:buNone/>
              <a:defRPr/>
            </a:pPr>
            <a:r>
              <a:rPr lang="en-US" altLang="zh-CN" sz="2000" b="1" smtClean="0"/>
              <a:t>y = x/2;</a:t>
            </a:r>
          </a:p>
          <a:p>
            <a:pPr marL="179388" lvl="1" indent="0" eaLnBrk="1" hangingPunct="1">
              <a:buFontTx/>
              <a:buNone/>
              <a:defRPr/>
            </a:pPr>
            <a:r>
              <a:rPr lang="en-US" altLang="zh-CN" sz="2000" b="1" smtClean="0"/>
              <a:t>if (y&gt;3)  </a:t>
            </a:r>
          </a:p>
          <a:p>
            <a:pPr marL="179388" lvl="1" indent="0" eaLnBrk="1" hangingPunct="1">
              <a:buFontTx/>
              <a:buNone/>
              <a:defRPr/>
            </a:pPr>
            <a:r>
              <a:rPr lang="en-US" altLang="zh-CN" sz="2000" b="1" smtClean="0"/>
              <a:t>    x = x-y;</a:t>
            </a:r>
          </a:p>
          <a:p>
            <a:pPr marL="179388" lvl="1" indent="0" eaLnBrk="1" hangingPunct="1">
              <a:buFontTx/>
              <a:buNone/>
              <a:defRPr/>
            </a:pPr>
            <a:r>
              <a:rPr lang="en-US" altLang="zh-CN" sz="2000" b="1" smtClean="0"/>
              <a:t>z = x-4;</a:t>
            </a:r>
          </a:p>
          <a:p>
            <a:pPr marL="179388" lvl="1" indent="0" eaLnBrk="1" hangingPunct="1">
              <a:buFontTx/>
              <a:buNone/>
              <a:defRPr/>
            </a:pPr>
            <a:r>
              <a:rPr lang="en-US" altLang="zh-CN" sz="2000" b="1" smtClean="0"/>
              <a:t>if (z&gt;0)  </a:t>
            </a:r>
          </a:p>
          <a:p>
            <a:pPr marL="179388" lvl="1" indent="0" eaLnBrk="1" hangingPunct="1">
              <a:buFontTx/>
              <a:buNone/>
              <a:defRPr/>
            </a:pPr>
            <a:r>
              <a:rPr lang="en-US" altLang="zh-CN" sz="2000" b="1" smtClean="0"/>
              <a:t>    x = x/2;</a:t>
            </a:r>
          </a:p>
          <a:p>
            <a:pPr marL="179388" lvl="1" indent="0" eaLnBrk="1" hangingPunct="1">
              <a:buFontTx/>
              <a:buNone/>
              <a:defRPr/>
            </a:pPr>
            <a:r>
              <a:rPr lang="en-US" altLang="zh-CN" sz="2000" b="1" smtClean="0"/>
              <a:t>z = z-1;  </a:t>
            </a:r>
            <a:r>
              <a:rPr lang="en-US" altLang="zh-CN" sz="1800" b="1" smtClean="0"/>
              <a:t>}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altLang="zh-CN" sz="2000" b="1" smtClean="0"/>
              <a:t>output x;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411163" y="1196975"/>
            <a:ext cx="15303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b="1">
                <a:latin typeface="Times New Roman" charset="0"/>
                <a:ea typeface="宋体" charset="0"/>
              </a:rPr>
              <a:t>Program 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3024188" y="1270000"/>
            <a:ext cx="1835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b="1">
                <a:latin typeface="Times New Roman" charset="0"/>
                <a:ea typeface="宋体" charset="0"/>
              </a:rPr>
              <a:t>Constraints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6372225" y="1539875"/>
            <a:ext cx="2720975" cy="4848225"/>
          </a:xfrm>
          <a:prstGeom prst="rect">
            <a:avLst/>
          </a:prstGeom>
          <a:solidFill>
            <a:srgbClr val="0000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[entry]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[var x, y, z;]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[x=input]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[x&gt;1]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[y=x/2]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[y&gt;3]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[x=x-y]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[z=x-4] = {}</a:t>
            </a:r>
            <a:endParaRPr lang="en-US" altLang="zh-CN" sz="1600" b="1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[z&gt;0]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[x=x/2]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[z=z-1]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[output x]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>
                <a:solidFill>
                  <a:schemeClr val="hlink"/>
                </a:solidFill>
              </a:rPr>
              <a:t>[exit] = {}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19256" cy="816769"/>
          </a:xfrm>
        </p:spPr>
        <p:txBody>
          <a:bodyPr/>
          <a:lstStyle/>
          <a:p>
            <a:r>
              <a:rPr lang="zh-CN" altLang="en-US" dirty="0"/>
              <a:t>一个例子</a:t>
            </a:r>
          </a:p>
        </p:txBody>
      </p:sp>
    </p:spTree>
    <p:extLst>
      <p:ext uri="{BB962C8B-B14F-4D97-AF65-F5344CB8AC3E}">
        <p14:creationId xmlns:p14="http://schemas.microsoft.com/office/powerpoint/2010/main" val="167585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2063750" y="1916113"/>
            <a:ext cx="4133850" cy="4483100"/>
          </a:xfrm>
          <a:prstGeom prst="rect">
            <a:avLst/>
          </a:prstGeom>
          <a:solidFill>
            <a:schemeClr val="bg1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[var x,y,z;] = [x=input] \ {x, y, 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[x=input] = [x&gt;1] \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[x&gt;1] = ([y=x/2] ∪ [</a:t>
            </a:r>
            <a:r>
              <a:rPr lang="en-US" altLang="zh-CN" sz="2000" b="1" smtClean="0">
                <a:solidFill>
                  <a:srgbClr val="FFFF00"/>
                </a:solidFill>
              </a:rPr>
              <a:t>output x</a:t>
            </a:r>
            <a:r>
              <a:rPr lang="en-US" altLang="zh-CN" sz="2000" b="1" smtClean="0"/>
              <a:t>])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[y=x/2] = ([y&gt;3] \ {y})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[y&gt;3] = [x=x-y] ∪ [z=x-4] ∪ {y}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[x=x-y] = ([z=x-4] \ {x}) ∪ {x, 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[z=x-4] = ([z&gt;0] \ {z})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[z&gt;0] = [x=x/2] ∪ [z=z-1] ∪ {z}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[x=x/2] = ([z=z-1] \ {x})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[z=z-1] = ([x&gt;1] \ {z}) ∪ {z}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[output x] = [exit]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[exit] = {}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6372225" y="1539875"/>
            <a:ext cx="2720975" cy="4848225"/>
          </a:xfrm>
          <a:prstGeom prst="rect">
            <a:avLst/>
          </a:prstGeom>
          <a:solidFill>
            <a:srgbClr val="0000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[entry]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[var x, y, z;]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[x=input]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[x&gt;1]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[y=x/2]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[y&gt;3]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[x=x-y]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[z=x-4] = {}</a:t>
            </a:r>
            <a:endParaRPr lang="en-US" altLang="zh-CN" sz="1600" b="1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[z&gt;0]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[x=x/2]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[z=z-1]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>
                <a:solidFill>
                  <a:schemeClr val="hlink"/>
                </a:solidFill>
              </a:rPr>
              <a:t>[output x] =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[exit] = {}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2063750" y="5668963"/>
            <a:ext cx="4105275" cy="36036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en-US" altLang="zh-CN" smtClean="0"/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122238" y="1916113"/>
            <a:ext cx="1728787" cy="4475162"/>
          </a:xfrm>
          <a:prstGeom prst="rect">
            <a:avLst/>
          </a:prstGeom>
          <a:solidFill>
            <a:srgbClr val="00009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var x, y, z;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x = input;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while (x&gt;1) {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y = x/2;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if (y&gt;3)  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    x = x-y;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z = x-4;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if (z&gt;0)  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    x = x/2;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z = z-1;  </a:t>
            </a:r>
            <a:r>
              <a:rPr lang="en-US" altLang="zh-CN" sz="1800" b="1" kern="0">
                <a:latin typeface="+mn-lt"/>
                <a:ea typeface="+mn-ea"/>
              </a:rPr>
              <a:t>}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output x;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411163" y="1196975"/>
            <a:ext cx="15303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b="1">
                <a:latin typeface="Times New Roman" charset="0"/>
                <a:ea typeface="宋体" charset="0"/>
              </a:rPr>
              <a:t>Program 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3024188" y="1270000"/>
            <a:ext cx="1835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b="1">
                <a:latin typeface="Times New Roman" charset="0"/>
                <a:ea typeface="宋体" charset="0"/>
              </a:rPr>
              <a:t>Constraints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68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2063750" y="1916113"/>
            <a:ext cx="4133850" cy="4483100"/>
          </a:xfrm>
          <a:prstGeom prst="rect">
            <a:avLst/>
          </a:prstGeom>
          <a:solidFill>
            <a:schemeClr val="bg1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[var x,y,z;] = [x=input] \ {x, y, 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[x=input] = [x&gt;1] \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[x&gt;1] = ([y=x/2] ∪ [</a:t>
            </a:r>
            <a:r>
              <a:rPr lang="en-US" altLang="zh-CN" sz="2000" b="1" smtClean="0">
                <a:solidFill>
                  <a:srgbClr val="FFFF00"/>
                </a:solidFill>
              </a:rPr>
              <a:t>output x</a:t>
            </a:r>
            <a:r>
              <a:rPr lang="en-US" altLang="zh-CN" sz="2000" b="1" smtClean="0"/>
              <a:t>])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[y=x/2] = ([y&gt;3] \ {y})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[y&gt;3] = [x=x-y] ∪ [z=x-4] ∪ {y}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[x=x-y] = ([z=x-4] \ {x}) ∪ {x, 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[z=x-4] = ([z&gt;0] \ {z})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[z&gt;0] = [x=x/2] ∪ [z=z-1] ∪ {z}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[x=x/2] = ([z=z-1] \ {x})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[z=z-1] = ([x&gt;1] \ {z}) ∪ {z}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[output x] = [exit]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[exit] = {}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6372225" y="1546225"/>
            <a:ext cx="2720975" cy="4848225"/>
          </a:xfrm>
          <a:prstGeom prst="rect">
            <a:avLst/>
          </a:prstGeom>
          <a:solidFill>
            <a:srgbClr val="0000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[entry]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[var x, y, z;]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[x=input]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[x&gt;1]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[y=x/2]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[y&gt;3]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[x=x-y]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[z=x-4] = {}</a:t>
            </a:r>
            <a:endParaRPr lang="en-US" altLang="zh-CN" sz="1600" b="1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[z&gt;0]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[x=x/2]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>
                <a:solidFill>
                  <a:schemeClr val="hlink"/>
                </a:solidFill>
              </a:rPr>
              <a:t>[z=z-1] = {z}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[output x] =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[exit] = {}</a:t>
            </a:r>
          </a:p>
        </p:txBody>
      </p:sp>
      <p:sp>
        <p:nvSpPr>
          <p:cNvPr id="89098" name="Rectangle 10"/>
          <p:cNvSpPr>
            <a:spLocks noChangeArrowheads="1"/>
          </p:cNvSpPr>
          <p:nvPr/>
        </p:nvSpPr>
        <p:spPr bwMode="auto">
          <a:xfrm>
            <a:off x="2051050" y="5300663"/>
            <a:ext cx="4105275" cy="36036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en-US" altLang="zh-CN" smtClean="0"/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122238" y="1916113"/>
            <a:ext cx="1728787" cy="4475162"/>
          </a:xfrm>
          <a:prstGeom prst="rect">
            <a:avLst/>
          </a:prstGeom>
          <a:solidFill>
            <a:srgbClr val="00009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var x, y, z;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x = input;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while (x&gt;1) {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y = x/2;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if (y&gt;3)  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    x = x-y;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z = x-4;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if (z&gt;0)  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    x = x/2;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z = z-1;  </a:t>
            </a:r>
            <a:r>
              <a:rPr lang="en-US" altLang="zh-CN" sz="1800" b="1" kern="0">
                <a:latin typeface="+mn-lt"/>
                <a:ea typeface="+mn-ea"/>
              </a:rPr>
              <a:t>}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output x;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411163" y="1196975"/>
            <a:ext cx="15303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b="1">
                <a:latin typeface="Times New Roman" charset="0"/>
                <a:ea typeface="宋体" charset="0"/>
              </a:rPr>
              <a:t>Program 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3024188" y="1270000"/>
            <a:ext cx="1835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b="1">
                <a:latin typeface="Times New Roman" charset="0"/>
                <a:ea typeface="宋体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54300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2063750" y="1916113"/>
            <a:ext cx="4133850" cy="4483100"/>
          </a:xfrm>
          <a:prstGeom prst="rect">
            <a:avLst/>
          </a:prstGeom>
          <a:solidFill>
            <a:schemeClr val="bg1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[var x,y,z;] = [x=input] \ {x, y, 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[x=input] = [x&gt;1] \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[x&gt;1] = ([y=x/2] ∪ [</a:t>
            </a:r>
            <a:r>
              <a:rPr lang="en-US" altLang="zh-CN" sz="2000" b="1" smtClean="0">
                <a:solidFill>
                  <a:srgbClr val="FFFF00"/>
                </a:solidFill>
              </a:rPr>
              <a:t>output x</a:t>
            </a:r>
            <a:r>
              <a:rPr lang="en-US" altLang="zh-CN" sz="2000" b="1" smtClean="0"/>
              <a:t>])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[y=x/2] = ([y&gt;3] \ {y})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[y&gt;3] = [x=x-y] ∪ [z=x-4] ∪ {y}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[x=x-y] = ([z=x-4] \ {x}) ∪ {x, 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[z=x-4] = ([z&gt;0] \ {z})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[z&gt;0] = [x=x/2] ∪ [z=z-1] ∪ {z}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[x=x/2] = ([z=z-1] \ {x})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[z=z-1] = ([x&gt;1] \ {z}) ∪ {z}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[output x] = [exit]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[exit] = {}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6372225" y="1544638"/>
            <a:ext cx="2720975" cy="4848225"/>
          </a:xfrm>
          <a:prstGeom prst="rect">
            <a:avLst/>
          </a:prstGeom>
          <a:solidFill>
            <a:srgbClr val="0000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[entry]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[var x, y, z;]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[x=input]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[x&gt;1]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[y=x/2]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[y&gt;3]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[x=x-y]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[z=x-4] = {}</a:t>
            </a:r>
            <a:endParaRPr lang="en-US" altLang="zh-CN" sz="1600" b="1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[z&gt;0]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>
                <a:solidFill>
                  <a:schemeClr val="hlink"/>
                </a:solidFill>
              </a:rPr>
              <a:t>[x=x/2] = {x, 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[z=z-1] = {z}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[output x] =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[exit] = {}</a:t>
            </a:r>
          </a:p>
        </p:txBody>
      </p:sp>
      <p:sp>
        <p:nvSpPr>
          <p:cNvPr id="90126" name="Rectangle 14"/>
          <p:cNvSpPr>
            <a:spLocks noChangeArrowheads="1"/>
          </p:cNvSpPr>
          <p:nvPr/>
        </p:nvSpPr>
        <p:spPr bwMode="auto">
          <a:xfrm>
            <a:off x="2051050" y="4941888"/>
            <a:ext cx="4105275" cy="36036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en-US" altLang="zh-CN" smtClean="0"/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122238" y="1916113"/>
            <a:ext cx="1728787" cy="4475162"/>
          </a:xfrm>
          <a:prstGeom prst="rect">
            <a:avLst/>
          </a:prstGeom>
          <a:solidFill>
            <a:srgbClr val="00009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var x, y, z;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x = input;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while (x&gt;1) {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y = x/2;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if (y&gt;3)  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    x = x-y;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z = x-4;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if (z&gt;0)  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    x = x/2;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z = z-1;  </a:t>
            </a:r>
            <a:r>
              <a:rPr lang="en-US" altLang="zh-CN" sz="1800" b="1" kern="0">
                <a:latin typeface="+mn-lt"/>
                <a:ea typeface="+mn-ea"/>
              </a:rPr>
              <a:t>}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output x;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411163" y="1196975"/>
            <a:ext cx="15303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b="1">
                <a:latin typeface="Times New Roman" charset="0"/>
                <a:ea typeface="宋体" charset="0"/>
              </a:rPr>
              <a:t>Program 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3024188" y="1270000"/>
            <a:ext cx="1835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b="1">
                <a:latin typeface="Times New Roman" charset="0"/>
                <a:ea typeface="宋体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289823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2063750" y="1916113"/>
            <a:ext cx="4133850" cy="4483100"/>
          </a:xfrm>
          <a:prstGeom prst="rect">
            <a:avLst/>
          </a:prstGeom>
          <a:solidFill>
            <a:schemeClr val="bg1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[var x,y,z;] = [x=input] \ {x, y, 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[x=input] = [x&gt;1] \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[x&gt;1] = ([y=x/2] ∪ [</a:t>
            </a:r>
            <a:r>
              <a:rPr lang="en-US" altLang="zh-CN" sz="2000" b="1" smtClean="0">
                <a:solidFill>
                  <a:srgbClr val="FFFF00"/>
                </a:solidFill>
              </a:rPr>
              <a:t>output x</a:t>
            </a:r>
            <a:r>
              <a:rPr lang="en-US" altLang="zh-CN" sz="2000" b="1" smtClean="0"/>
              <a:t>])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[y=x/2] = ([y&gt;3] \ {y})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[y&gt;3] = [x=x-y] ∪ [z=x-4] ∪ {y}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[x=x-y] = ([z=x-4] \ {x}) ∪ {x, 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[z=x-4] = ([z&gt;0] \ {z})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[z&gt;0] = [x=x/2] ∪ [z=z-1] ∪ {z}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[x=x/2] = ([z=z-1] \ {x})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[z=z-1] = ([x&gt;1] \ {z}) ∪ {z}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[output x] = [exit]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[exit] = {}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6372225" y="1544638"/>
            <a:ext cx="2720975" cy="4848225"/>
          </a:xfrm>
          <a:prstGeom prst="rect">
            <a:avLst/>
          </a:prstGeom>
          <a:solidFill>
            <a:srgbClr val="0000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[entry]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[var x, y, z;]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[x=input]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[x&gt;1]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[y=x/2]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[y&gt;3]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[x=x-y]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[z=x-4] = {}</a:t>
            </a:r>
            <a:endParaRPr lang="en-US" altLang="zh-CN" sz="1600" b="1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>
                <a:solidFill>
                  <a:schemeClr val="hlink"/>
                </a:solidFill>
              </a:rPr>
              <a:t>[z&gt;0] = {x, 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[x=x/2] = {x, 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[z=z-1] = {z}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[output x] =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[exit] = {}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2051050" y="4581525"/>
            <a:ext cx="4105275" cy="36036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en-US" altLang="zh-CN" smtClean="0"/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122238" y="1916113"/>
            <a:ext cx="1728787" cy="4475162"/>
          </a:xfrm>
          <a:prstGeom prst="rect">
            <a:avLst/>
          </a:prstGeom>
          <a:solidFill>
            <a:srgbClr val="00009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var x, y, z;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x = input;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while (x&gt;1) {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y = x/2;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if (y&gt;3)  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    x = x-y;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z = x-4;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if (z&gt;0)  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    x = x/2;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z = z-1;  </a:t>
            </a:r>
            <a:r>
              <a:rPr lang="en-US" altLang="zh-CN" sz="1800" b="1" kern="0">
                <a:latin typeface="+mn-lt"/>
                <a:ea typeface="+mn-ea"/>
              </a:rPr>
              <a:t>}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output x;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411163" y="1196975"/>
            <a:ext cx="15303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b="1">
                <a:latin typeface="Times New Roman" charset="0"/>
                <a:ea typeface="宋体" charset="0"/>
              </a:rPr>
              <a:t>Program 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3024188" y="1270000"/>
            <a:ext cx="1835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b="1">
                <a:latin typeface="Times New Roman" charset="0"/>
                <a:ea typeface="宋体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77870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002060"/>
                </a:solidFill>
              </a:rPr>
              <a:t>一、</a:t>
            </a:r>
            <a:r>
              <a:rPr lang="en-US" altLang="zh-CN" dirty="0" smtClean="0">
                <a:solidFill>
                  <a:srgbClr val="002060"/>
                </a:solidFill>
              </a:rPr>
              <a:t>Kanga </a:t>
            </a:r>
            <a:r>
              <a:rPr lang="zh-CN" altLang="en-US" dirty="0" smtClean="0">
                <a:solidFill>
                  <a:srgbClr val="002060"/>
                </a:solidFill>
              </a:rPr>
              <a:t>语言特点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002060"/>
                </a:solidFill>
              </a:rPr>
              <a:t>二、活性分析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002060"/>
                </a:solidFill>
              </a:rPr>
              <a:t>三、寄存器分配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002060"/>
                </a:solidFill>
              </a:rPr>
              <a:t>四、实现注意事项</a:t>
            </a:r>
            <a:endParaRPr lang="en-US" altLang="zh-CN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62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2063750" y="1916113"/>
            <a:ext cx="4133850" cy="4483100"/>
          </a:xfrm>
          <a:prstGeom prst="rect">
            <a:avLst/>
          </a:prstGeom>
          <a:solidFill>
            <a:schemeClr val="bg1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[var x,y,z;] = [x=input] \ {x, y, 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[x=input] = [x&gt;1] \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[x&gt;1] = ([y=x/2] ∪ [</a:t>
            </a:r>
            <a:r>
              <a:rPr lang="en-US" altLang="zh-CN" sz="2000" b="1" smtClean="0">
                <a:solidFill>
                  <a:srgbClr val="FFFF00"/>
                </a:solidFill>
              </a:rPr>
              <a:t>output x</a:t>
            </a:r>
            <a:r>
              <a:rPr lang="en-US" altLang="zh-CN" sz="2000" b="1" smtClean="0"/>
              <a:t>])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[y=x/2] = ([y&gt;3] \ {y})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[y&gt;3] = [x=x-y] ∪ [z=x-4] ∪ {y}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[x=x-y] = ([z=x-4] \ {x}) ∪ {x, 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[z=x-4] = ([z&gt;0] \ {z})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[z&gt;0] = [x=x/2] ∪ [z=z-1] ∪ {z}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[x=x/2] = ([z=z-1] \ {x})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[z=z-1] = ([x&gt;1] \ {z}) ∪ {z}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[output x] = [exit]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[exit] = {}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6372225" y="1544638"/>
            <a:ext cx="2720975" cy="4848225"/>
          </a:xfrm>
          <a:prstGeom prst="rect">
            <a:avLst/>
          </a:prstGeom>
          <a:solidFill>
            <a:srgbClr val="0000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[entry]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[var x, y, z;]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[x=input]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[x&gt;1]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[y=x/2]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[y&gt;3]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[x=x-y]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>
                <a:solidFill>
                  <a:schemeClr val="hlink"/>
                </a:solidFill>
              </a:rPr>
              <a:t>[z=x-4] = {x}</a:t>
            </a:r>
            <a:endParaRPr lang="en-US" altLang="zh-CN" sz="1600" b="1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[z&gt;0] = {x, 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[x=x/2] = {x, 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[z=z-1] = {z}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[output x] =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[exit] = {}</a:t>
            </a: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2051050" y="4195763"/>
            <a:ext cx="4105275" cy="36036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en-US" altLang="zh-CN" smtClean="0"/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122238" y="1916113"/>
            <a:ext cx="1728787" cy="4475162"/>
          </a:xfrm>
          <a:prstGeom prst="rect">
            <a:avLst/>
          </a:prstGeom>
          <a:solidFill>
            <a:srgbClr val="00009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var x, y, z;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x = input;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while (x&gt;1) {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y = x/2;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if (y&gt;3)  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    x = x-y;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z = x-4;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if (z&gt;0)  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    x = x/2;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z = z-1;  </a:t>
            </a:r>
            <a:r>
              <a:rPr lang="en-US" altLang="zh-CN" sz="1800" b="1" kern="0">
                <a:latin typeface="+mn-lt"/>
                <a:ea typeface="+mn-ea"/>
              </a:rPr>
              <a:t>}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output x;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411163" y="1196975"/>
            <a:ext cx="15303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b="1">
                <a:latin typeface="Times New Roman" charset="0"/>
                <a:ea typeface="宋体" charset="0"/>
              </a:rPr>
              <a:t>Program 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3024188" y="1270000"/>
            <a:ext cx="1835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b="1">
                <a:latin typeface="Times New Roman" charset="0"/>
                <a:ea typeface="宋体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13655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2063750" y="1916113"/>
            <a:ext cx="4133850" cy="4483100"/>
          </a:xfrm>
          <a:prstGeom prst="rect">
            <a:avLst/>
          </a:prstGeom>
          <a:solidFill>
            <a:schemeClr val="bg1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[var x,y,z;] = [x=input] \ {x, y, 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[x=input] = [x&gt;1] \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[x&gt;1] = ([y=x/2] ∪ [</a:t>
            </a:r>
            <a:r>
              <a:rPr lang="en-US" altLang="zh-CN" sz="2000" b="1" smtClean="0">
                <a:solidFill>
                  <a:srgbClr val="FFFF00"/>
                </a:solidFill>
              </a:rPr>
              <a:t>output x</a:t>
            </a:r>
            <a:r>
              <a:rPr lang="en-US" altLang="zh-CN" sz="2000" b="1" smtClean="0"/>
              <a:t>])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[y=x/2] = ([y&gt;3] \ {y})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[y&gt;3] = [x=x-y] ∪ [z=x-4] ∪ {y}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[x=x-y] = ([z=x-4] \ {x}) ∪ {x, 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[z=x-4] = ([z&gt;0] \ {z})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[z&gt;0] = [x=x/2] ∪ [z=z-1] ∪ {z}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[x=x/2] = ([z=z-1] \ {x})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[z=z-1] = ([x&gt;1] \ {z}) ∪ {z}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[output x] = [exit]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[exit] = {}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6372225" y="1544638"/>
            <a:ext cx="2720975" cy="4848225"/>
          </a:xfrm>
          <a:prstGeom prst="rect">
            <a:avLst/>
          </a:prstGeom>
          <a:solidFill>
            <a:srgbClr val="0000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[entry]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[var x, y, z;]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[x=input]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[x&gt;1]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[y=x/2]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[y&gt;3]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>
                <a:solidFill>
                  <a:schemeClr val="hlink"/>
                </a:solidFill>
              </a:rPr>
              <a:t>[x=x-y] = {x, 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[z=x-4] = {x}</a:t>
            </a:r>
            <a:endParaRPr lang="en-US" altLang="zh-CN" sz="1600" b="1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[z&gt;0] = {x, 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[x=x/2] = {x, 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[z=z-1] = {z}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[output x] =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[exit] = {}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2051050" y="3860800"/>
            <a:ext cx="4105275" cy="36036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en-US" altLang="zh-CN" smtClean="0"/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122238" y="1916113"/>
            <a:ext cx="1728787" cy="4475162"/>
          </a:xfrm>
          <a:prstGeom prst="rect">
            <a:avLst/>
          </a:prstGeom>
          <a:solidFill>
            <a:srgbClr val="00009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var x, y, z;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x = input;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while (x&gt;1) {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y = x/2;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if (y&gt;3)  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    x = x-y;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z = x-4;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if (z&gt;0)  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    x = x/2;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z = z-1;  </a:t>
            </a:r>
            <a:r>
              <a:rPr lang="en-US" altLang="zh-CN" sz="1800" b="1" kern="0">
                <a:latin typeface="+mn-lt"/>
                <a:ea typeface="+mn-ea"/>
              </a:rPr>
              <a:t>}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output x;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411163" y="1196975"/>
            <a:ext cx="15303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b="1">
                <a:latin typeface="Times New Roman" charset="0"/>
                <a:ea typeface="宋体" charset="0"/>
              </a:rPr>
              <a:t>Program 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3024188" y="1270000"/>
            <a:ext cx="1835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b="1">
                <a:latin typeface="Times New Roman" charset="0"/>
                <a:ea typeface="宋体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154273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2063750" y="1916113"/>
            <a:ext cx="4133850" cy="4483100"/>
          </a:xfrm>
          <a:prstGeom prst="rect">
            <a:avLst/>
          </a:prstGeom>
          <a:solidFill>
            <a:schemeClr val="bg1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[var x,y,z;] = [x=input] \ {x, y, 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[x=input] = [x&gt;1] \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[x&gt;1] = ([y=x/2] ∪ [</a:t>
            </a:r>
            <a:r>
              <a:rPr lang="en-US" altLang="zh-CN" sz="2000" b="1" smtClean="0">
                <a:solidFill>
                  <a:srgbClr val="FFFF00"/>
                </a:solidFill>
              </a:rPr>
              <a:t>output x</a:t>
            </a:r>
            <a:r>
              <a:rPr lang="en-US" altLang="zh-CN" sz="2000" b="1" smtClean="0"/>
              <a:t>])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[y=x/2] = ([y&gt;3] \ {y})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[y&gt;3] = [x=x-y] ∪ [z=x-4] ∪ {y}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[x=x-y] = ([z=x-4] \ {x}) ∪ {x, 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[z=x-4] = ([z&gt;0] \ {z})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[z&gt;0] = [x=x/2] ∪ [z=z-1] ∪ {z}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[x=x/2] = ([z=z-1] \ {x})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[z=z-1] = ([x&gt;1] \ {z}) ∪ {z}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[output x] = [exit]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[exit] = {}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6372225" y="1544638"/>
            <a:ext cx="2720975" cy="4848225"/>
          </a:xfrm>
          <a:prstGeom prst="rect">
            <a:avLst/>
          </a:prstGeom>
          <a:solidFill>
            <a:srgbClr val="0000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[entry]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[var x, y, z;]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[x=input]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[x&gt;1]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[y=x/2]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>
                <a:solidFill>
                  <a:srgbClr val="FF0000"/>
                </a:solidFill>
              </a:rPr>
              <a:t>[y&gt;3] = {x, 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[x=x-y] = {x, 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[z=x-4] = {x}</a:t>
            </a:r>
            <a:endParaRPr lang="en-US" altLang="zh-CN" sz="1600" b="1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[z&gt;0] = {x, 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[x=x/2] = {x, 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[z=z-1] = {z}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[output x] =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[exit] = {}</a:t>
            </a: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2051050" y="3467100"/>
            <a:ext cx="4105275" cy="36036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en-US" altLang="zh-CN" smtClean="0"/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122238" y="1916113"/>
            <a:ext cx="1728787" cy="4475162"/>
          </a:xfrm>
          <a:prstGeom prst="rect">
            <a:avLst/>
          </a:prstGeom>
          <a:solidFill>
            <a:srgbClr val="00009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var x, y, z;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x = input;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while (x&gt;1) {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y = x/2;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if (y&gt;3)  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    x = x-y;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z = x-4;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if (z&gt;0)  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    x = x/2;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z = z-1;  </a:t>
            </a:r>
            <a:r>
              <a:rPr lang="en-US" altLang="zh-CN" sz="1800" b="1" kern="0">
                <a:latin typeface="+mn-lt"/>
                <a:ea typeface="+mn-ea"/>
              </a:rPr>
              <a:t>}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output x;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411163" y="1196975"/>
            <a:ext cx="15303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b="1">
                <a:latin typeface="Times New Roman" charset="0"/>
                <a:ea typeface="宋体" charset="0"/>
              </a:rPr>
              <a:t>Program 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3024188" y="1270000"/>
            <a:ext cx="1835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b="1">
                <a:latin typeface="Times New Roman" charset="0"/>
                <a:ea typeface="宋体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89443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2063750" y="1916113"/>
            <a:ext cx="4133850" cy="4483100"/>
          </a:xfrm>
          <a:prstGeom prst="rect">
            <a:avLst/>
          </a:prstGeom>
          <a:solidFill>
            <a:schemeClr val="bg1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[var x,y,z;] = [x=input] \ {x, y, 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[x=input] = [x&gt;1] \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[x&gt;1] = ([y=x/2] ∪ [</a:t>
            </a:r>
            <a:r>
              <a:rPr lang="en-US" altLang="zh-CN" sz="2000" b="1" smtClean="0">
                <a:solidFill>
                  <a:srgbClr val="FFFF00"/>
                </a:solidFill>
              </a:rPr>
              <a:t>output x</a:t>
            </a:r>
            <a:r>
              <a:rPr lang="en-US" altLang="zh-CN" sz="2000" b="1" smtClean="0"/>
              <a:t>])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[y=x/2] = ([y&gt;3] \ {y})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[y&gt;3] = [x=x-y] ∪ [z=x-4] ∪ {y}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[x=x-y] = ([z=x-4] \ {x}) ∪ {x, 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[z=x-4] = ([z&gt;0] \ {z})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[z&gt;0] = [x=x/2] ∪ [z=z-1] ∪ {z}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[x=x/2] = ([z=z-1] \ {x})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[z=z-1] = ([x&gt;1] \ {z}) ∪ {z}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[output x] = [exit]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[exit] = {}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6372225" y="1544638"/>
            <a:ext cx="2720975" cy="4848225"/>
          </a:xfrm>
          <a:prstGeom prst="rect">
            <a:avLst/>
          </a:prstGeom>
          <a:solidFill>
            <a:srgbClr val="0000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[entry]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[var x, y, z;]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[x=input]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[x&gt;1]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>
                <a:solidFill>
                  <a:srgbClr val="FF0000"/>
                </a:solidFill>
              </a:rPr>
              <a:t>[y=x/2] =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[y&gt;3] = {x, 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[x=x-y] = {x, 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[z=x-4] = {x}</a:t>
            </a:r>
            <a:endParaRPr lang="en-US" altLang="zh-CN" sz="1600" b="1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[z&gt;0] = {x, 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[x=x/2] = {x, 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[z=z-1] = {z}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[output x] =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[exit] = {}</a:t>
            </a:r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2051050" y="3094038"/>
            <a:ext cx="4105275" cy="36036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en-US" altLang="zh-CN" smtClean="0"/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122238" y="1916113"/>
            <a:ext cx="1728787" cy="4475162"/>
          </a:xfrm>
          <a:prstGeom prst="rect">
            <a:avLst/>
          </a:prstGeom>
          <a:solidFill>
            <a:srgbClr val="00009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var x, y, z;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x = input;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while (x&gt;1) {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y = x/2;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if (y&gt;3)  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    x = x-y;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z = x-4;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if (z&gt;0)  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    x = x/2;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z = z-1;  </a:t>
            </a:r>
            <a:r>
              <a:rPr lang="en-US" altLang="zh-CN" sz="1800" b="1" kern="0">
                <a:latin typeface="+mn-lt"/>
                <a:ea typeface="+mn-ea"/>
              </a:rPr>
              <a:t>}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output x;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411163" y="1196975"/>
            <a:ext cx="15303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b="1">
                <a:latin typeface="Times New Roman" charset="0"/>
                <a:ea typeface="宋体" charset="0"/>
              </a:rPr>
              <a:t>Program 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3024188" y="1270000"/>
            <a:ext cx="1835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b="1">
                <a:latin typeface="Times New Roman" charset="0"/>
                <a:ea typeface="宋体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414721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2063750" y="1916113"/>
            <a:ext cx="4133850" cy="4483100"/>
          </a:xfrm>
          <a:prstGeom prst="rect">
            <a:avLst/>
          </a:prstGeom>
          <a:solidFill>
            <a:schemeClr val="bg1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[var x,y,z;] = [x=input] \ {x, y, 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[x=input] = [x&gt;1] \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[x&gt;1] = ([y=x/2] ∪ [</a:t>
            </a:r>
            <a:r>
              <a:rPr lang="en-US" altLang="zh-CN" sz="2000" b="1" smtClean="0">
                <a:solidFill>
                  <a:srgbClr val="FFFF00"/>
                </a:solidFill>
              </a:rPr>
              <a:t>output x</a:t>
            </a:r>
            <a:r>
              <a:rPr lang="en-US" altLang="zh-CN" sz="2000" b="1" smtClean="0"/>
              <a:t>])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[y=x/2] = ([y&gt;3] \ {y})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[y&gt;3] = [x=x-y] ∪ [z=x-4] ∪ {y}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[x=x-y] = ([z=x-4] \ {x}) ∪ {x, 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[z=x-4] = ([z&gt;0] \ {z})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[z&gt;0] = [x=x/2] ∪ [z=z-1] ∪ {z}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[x=x/2] = ([z=z-1] \ {x})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[z=z-1] = ([x&gt;1] \ {z}) ∪ {z}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[output x] = [exit]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[exit] = {}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6372225" y="1544638"/>
            <a:ext cx="2720975" cy="4848225"/>
          </a:xfrm>
          <a:prstGeom prst="rect">
            <a:avLst/>
          </a:prstGeom>
          <a:solidFill>
            <a:srgbClr val="0000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[entry]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[var x, y, z;]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[x=input]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>
                <a:solidFill>
                  <a:srgbClr val="FF0000"/>
                </a:solidFill>
              </a:rPr>
              <a:t>[x&gt;1] =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[y=x/2] =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[y&gt;3] = {x, 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[x=x-y] = {x, 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[z=x-4] = {x}</a:t>
            </a:r>
            <a:endParaRPr lang="en-US" altLang="zh-CN" sz="1600" b="1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[z&gt;0] = {x, 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[x=x/2] = {x, 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[z=z-1] = {z}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[output x] =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[exit] = {}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2051050" y="2720975"/>
            <a:ext cx="4105275" cy="36036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en-US" altLang="zh-CN" smtClean="0"/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122238" y="1916113"/>
            <a:ext cx="1728787" cy="4475162"/>
          </a:xfrm>
          <a:prstGeom prst="rect">
            <a:avLst/>
          </a:prstGeom>
          <a:solidFill>
            <a:srgbClr val="00009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var x, y, z;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x = input;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while (x&gt;1) {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y = x/2;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if (y&gt;3)  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    x = x-y;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z = x-4;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if (z&gt;0)  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    x = x/2;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z = z-1;  </a:t>
            </a:r>
            <a:r>
              <a:rPr lang="en-US" altLang="zh-CN" sz="1800" b="1" kern="0">
                <a:latin typeface="+mn-lt"/>
                <a:ea typeface="+mn-ea"/>
              </a:rPr>
              <a:t>}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output x;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411163" y="1196975"/>
            <a:ext cx="15303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b="1">
                <a:latin typeface="Times New Roman" charset="0"/>
                <a:ea typeface="宋体" charset="0"/>
              </a:rPr>
              <a:t>Program 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3024188" y="1270000"/>
            <a:ext cx="1835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b="1">
                <a:latin typeface="Times New Roman" charset="0"/>
                <a:ea typeface="宋体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211051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2063750" y="1916113"/>
            <a:ext cx="4133850" cy="4483100"/>
          </a:xfrm>
          <a:prstGeom prst="rect">
            <a:avLst/>
          </a:prstGeom>
          <a:solidFill>
            <a:schemeClr val="bg1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[var x,y,z;] = [x=input] \ {x, y, 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[x=input] = [x&gt;1] \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[x&gt;1] = ([y=x/2] ∪ [</a:t>
            </a:r>
            <a:r>
              <a:rPr lang="en-US" altLang="zh-CN" sz="2000" b="1" smtClean="0">
                <a:solidFill>
                  <a:srgbClr val="FFFF00"/>
                </a:solidFill>
              </a:rPr>
              <a:t>output x</a:t>
            </a:r>
            <a:r>
              <a:rPr lang="en-US" altLang="zh-CN" sz="2000" b="1" smtClean="0"/>
              <a:t>])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[y=x/2] = ([y&gt;3] \ {y})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[y&gt;3] = [x=x-y] ∪ [z=x-4] ∪ {y}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[x=x-y] = ([z=x-4] \ {x}) ∪ {x, 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[z=x-4] = ([z&gt;0] \ {z})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[z&gt;0] = [x=x/2] ∪ [z=z-1] ∪ {z}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[x=x/2] = ([z=z-1] \ {x})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[z=z-1] = ([x&gt;1] \ {z}) ∪ {z}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[output x] = [exit]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[exit] = {}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6372225" y="1544638"/>
            <a:ext cx="2720975" cy="4848225"/>
          </a:xfrm>
          <a:prstGeom prst="rect">
            <a:avLst/>
          </a:prstGeom>
          <a:solidFill>
            <a:srgbClr val="0000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[entry]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[var x, y, z;]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>
                <a:solidFill>
                  <a:srgbClr val="FF0000"/>
                </a:solidFill>
              </a:rPr>
              <a:t>[x=input]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[x&gt;1] =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[y=x/2] =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[y&gt;3] = {x, 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[x=x-y] = {x, 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[z=x-4] = {x}</a:t>
            </a:r>
            <a:endParaRPr lang="en-US" altLang="zh-CN" sz="1600" b="1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[z&gt;0] = {x, 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[x=x/2] = {x, 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[z=z-1] = {z}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[output x] =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[exit] = {}</a:t>
            </a:r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2051050" y="2382838"/>
            <a:ext cx="4105275" cy="36036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en-US" altLang="zh-CN" smtClean="0"/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122238" y="1916113"/>
            <a:ext cx="1728787" cy="4475162"/>
          </a:xfrm>
          <a:prstGeom prst="rect">
            <a:avLst/>
          </a:prstGeom>
          <a:solidFill>
            <a:srgbClr val="00009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var x, y, z;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x = input;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while (x&gt;1) {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y = x/2;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if (y&gt;3)  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    x = x-y;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z = x-4;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if (z&gt;0)  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    x = x/2;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z = z-1;  </a:t>
            </a:r>
            <a:r>
              <a:rPr lang="en-US" altLang="zh-CN" sz="1800" b="1" kern="0">
                <a:latin typeface="+mn-lt"/>
                <a:ea typeface="+mn-ea"/>
              </a:rPr>
              <a:t>}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output x;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411163" y="1196975"/>
            <a:ext cx="15303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b="1">
                <a:latin typeface="Times New Roman" charset="0"/>
                <a:ea typeface="宋体" charset="0"/>
              </a:rPr>
              <a:t>Program 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3024188" y="1270000"/>
            <a:ext cx="1835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b="1">
                <a:latin typeface="Times New Roman" charset="0"/>
                <a:ea typeface="宋体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139465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2063750" y="1916113"/>
            <a:ext cx="4133850" cy="4483100"/>
          </a:xfrm>
          <a:prstGeom prst="rect">
            <a:avLst/>
          </a:prstGeom>
          <a:solidFill>
            <a:schemeClr val="bg1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[var x,y,z;] = [x=input] \ {x, y, 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[x=input] = [x&gt;1] \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[x&gt;1] = ([y=x/2] ∪ [</a:t>
            </a:r>
            <a:r>
              <a:rPr lang="en-US" altLang="zh-CN" sz="2000" b="1" smtClean="0">
                <a:solidFill>
                  <a:srgbClr val="FFFF00"/>
                </a:solidFill>
              </a:rPr>
              <a:t>output x</a:t>
            </a:r>
            <a:r>
              <a:rPr lang="en-US" altLang="zh-CN" sz="2000" b="1" smtClean="0"/>
              <a:t>])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[y=x/2] = ([y&gt;3] \ {y})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[y&gt;3] = [x=x-y] ∪ [z=x-4] ∪ {y}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[x=x-y] = ([z=x-4] \ {x}) ∪ {x, 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[z=x-4] = ([z&gt;0] \ {z})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[z&gt;0] = [x=x/2] ∪ [z=z-1] ∪ {z}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[x=x/2] = ([z=z-1] \ {x})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[z=z-1] = ([x&gt;1] \ {z}) ∪ {z}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[output x] = [exit]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[exit] = {}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6372225" y="1544638"/>
            <a:ext cx="2720975" cy="4848225"/>
          </a:xfrm>
          <a:prstGeom prst="rect">
            <a:avLst/>
          </a:prstGeom>
          <a:solidFill>
            <a:srgbClr val="0000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[entry]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>
                <a:solidFill>
                  <a:srgbClr val="FF0000"/>
                </a:solidFill>
              </a:rPr>
              <a:t>[var x, y, z;]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[x=input]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[x&gt;1] =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[y=x/2] =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[y&gt;3] = {x, 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[x=x-y] = {x, 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[z=x-4] = {x}</a:t>
            </a:r>
            <a:endParaRPr lang="en-US" altLang="zh-CN" sz="1600" b="1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[z&gt;0] = {x, 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[x=x/2] = {x, 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[z=z-1] = {z}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[output x] =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[exit] = {}</a:t>
            </a: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2051050" y="2035175"/>
            <a:ext cx="4105275" cy="36036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en-US" altLang="zh-CN" smtClean="0"/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122238" y="1916113"/>
            <a:ext cx="1728787" cy="4475162"/>
          </a:xfrm>
          <a:prstGeom prst="rect">
            <a:avLst/>
          </a:prstGeom>
          <a:solidFill>
            <a:srgbClr val="00009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var x, y, z;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x = input;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while (x&gt;1) {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y = x/2;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if (y&gt;3)  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    x = x-y;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z = x-4;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if (z&gt;0)  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    x = x/2;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z = z-1;  </a:t>
            </a:r>
            <a:r>
              <a:rPr lang="en-US" altLang="zh-CN" sz="1800" b="1" kern="0">
                <a:latin typeface="+mn-lt"/>
                <a:ea typeface="+mn-ea"/>
              </a:rPr>
              <a:t>}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output x;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411163" y="1196975"/>
            <a:ext cx="15303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b="1">
                <a:latin typeface="Times New Roman" charset="0"/>
                <a:ea typeface="宋体" charset="0"/>
              </a:rPr>
              <a:t>Program </a:t>
            </a: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6588125" y="836613"/>
            <a:ext cx="21510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200" b="1" smtClean="0"/>
              <a:t>第一次迭代结果</a:t>
            </a:r>
            <a:endParaRPr lang="en-US" altLang="zh-CN" sz="2200" b="1" smtClean="0"/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3024188" y="1270000"/>
            <a:ext cx="1835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b="1">
                <a:latin typeface="Times New Roman" charset="0"/>
                <a:ea typeface="宋体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07655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ext Box 2"/>
          <p:cNvSpPr txBox="1">
            <a:spLocks noChangeArrowheads="1"/>
          </p:cNvSpPr>
          <p:nvPr/>
        </p:nvSpPr>
        <p:spPr bwMode="auto">
          <a:xfrm>
            <a:off x="6346825" y="1557338"/>
            <a:ext cx="2771775" cy="4848225"/>
          </a:xfrm>
          <a:prstGeom prst="rect">
            <a:avLst/>
          </a:prstGeom>
          <a:solidFill>
            <a:srgbClr val="0000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[entry]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[var x, y, z;]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[x=input]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[x&gt;1] =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[y=x/2] =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[y&gt;3] = {x, 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[x=x-y] = {x, 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[z=x-4] =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[z&gt;0] = {x, 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[x=x/2] = {x, 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[z=z-1] = {x, 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[output x] =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[exit] = {}</a:t>
            </a:r>
          </a:p>
        </p:txBody>
      </p:sp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38100" y="1484313"/>
            <a:ext cx="1941513" cy="4848225"/>
          </a:xfrm>
          <a:prstGeom prst="rect">
            <a:avLst/>
          </a:prstGeom>
          <a:solidFill>
            <a:srgbClr val="0000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[entry]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[var x, y, z;]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[x=input]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[x&gt;1] =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[y=x/2] =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[y&gt;3] = {x, 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[x=x-y] = {x, 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[z=x-4] = {x}</a:t>
            </a:r>
            <a:endParaRPr lang="en-US" altLang="zh-CN" sz="1600" b="1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[z&gt;0] = {x, 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[x=x/2] = {x, 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[z=z-1] = {z}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[output x] =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[exit] = {}</a:t>
            </a:r>
          </a:p>
        </p:txBody>
      </p:sp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12700" y="981075"/>
            <a:ext cx="23034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200" b="1" smtClean="0"/>
              <a:t>第一次迭代结果</a:t>
            </a:r>
            <a:endParaRPr lang="en-US" altLang="zh-CN" sz="2200" b="1" smtClean="0"/>
          </a:p>
        </p:txBody>
      </p:sp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2051050" y="1916113"/>
            <a:ext cx="4152900" cy="4502150"/>
          </a:xfrm>
          <a:prstGeom prst="rect">
            <a:avLst/>
          </a:prstGeom>
          <a:solidFill>
            <a:schemeClr val="bg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[var x,y,z;] = [x=input] \ {x, y, 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[x=input] = [x&gt;1] \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[x&gt;1] = ([y=x/2] ∪ [</a:t>
            </a:r>
            <a:r>
              <a:rPr lang="en-US" altLang="zh-CN" sz="2000" b="1" smtClean="0">
                <a:solidFill>
                  <a:srgbClr val="FFFF00"/>
                </a:solidFill>
              </a:rPr>
              <a:t>output x</a:t>
            </a:r>
            <a:r>
              <a:rPr lang="en-US" altLang="zh-CN" sz="2000" b="1" smtClean="0"/>
              <a:t>])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[y=x/2] = ([y&gt;3] \ {y})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[y&gt;3] = [x=x-y] ∪ [z=x-4] ∪ {y}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[x=x-y] = ([z=x-4] \ {x}) ∪ {x, 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[z=x-4] = ([z&gt;0] \ {z})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[z&gt;0] = [x=x/2] ∪ [z=z-1] ∪ {z}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[x=x/2] = ([z=z-1] \ {x})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[z=z-1] = ([x&gt;1] \ {z}) ∪ {z}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[output x] = [exit]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[exit] = {}</a:t>
            </a:r>
          </a:p>
        </p:txBody>
      </p:sp>
      <p:sp>
        <p:nvSpPr>
          <p:cNvPr id="204808" name="Text Box 8"/>
          <p:cNvSpPr txBox="1">
            <a:spLocks noChangeArrowheads="1"/>
          </p:cNvSpPr>
          <p:nvPr/>
        </p:nvSpPr>
        <p:spPr bwMode="auto">
          <a:xfrm>
            <a:off x="6588125" y="836613"/>
            <a:ext cx="23050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200" b="1" smtClean="0"/>
              <a:t>第二次迭代结果</a:t>
            </a:r>
            <a:endParaRPr lang="en-US" altLang="zh-CN" sz="2200" b="1" smtClean="0"/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3024188" y="1270000"/>
            <a:ext cx="1835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b="1">
                <a:latin typeface="Times New Roman" charset="0"/>
                <a:ea typeface="宋体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51734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6407150" y="1595438"/>
            <a:ext cx="2700338" cy="4848225"/>
          </a:xfrm>
          <a:prstGeom prst="rect">
            <a:avLst/>
          </a:prstGeom>
          <a:solidFill>
            <a:srgbClr val="0000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[entry]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[var x, y, z;]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[x=input]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[x&gt;1] =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[y=x/2] =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[y&gt;3] = {x, 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[x=x-y] = {x, 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[z=x-4] =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[z&gt;0] = {x, 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[x=x/2] = {x, 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[z=z-1] = {x, 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[output x] =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[exit] = {}</a:t>
            </a:r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34925" y="1606550"/>
            <a:ext cx="1944688" cy="4848225"/>
          </a:xfrm>
          <a:prstGeom prst="rect">
            <a:avLst/>
          </a:prstGeom>
          <a:solidFill>
            <a:srgbClr val="0000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[entry]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[var x, y, z;]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[x=input] = {}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[x&gt;1] =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[y=x/2] =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[y&gt;3] = {x, 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[x=x-y] = {x, 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[z=x-4] = {x}</a:t>
            </a:r>
            <a:endParaRPr lang="en-US" altLang="zh-CN" sz="1600" b="1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[z&gt;0] = {x, 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[x=x/2] = {x, 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[z=z-1] = {x, 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[output x] =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[exit] = {}</a:t>
            </a:r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55563" y="1008063"/>
            <a:ext cx="239236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200" b="1" smtClean="0"/>
              <a:t>第二次迭代结果</a:t>
            </a:r>
            <a:endParaRPr lang="en-US" altLang="zh-CN" sz="2200" b="1" smtClean="0"/>
          </a:p>
        </p:txBody>
      </p:sp>
      <p:sp>
        <p:nvSpPr>
          <p:cNvPr id="205829" name="Text Box 5"/>
          <p:cNvSpPr txBox="1">
            <a:spLocks noChangeArrowheads="1"/>
          </p:cNvSpPr>
          <p:nvPr/>
        </p:nvSpPr>
        <p:spPr bwMode="auto">
          <a:xfrm>
            <a:off x="2087563" y="1952625"/>
            <a:ext cx="4152900" cy="4502150"/>
          </a:xfrm>
          <a:prstGeom prst="rect">
            <a:avLst/>
          </a:prstGeom>
          <a:solidFill>
            <a:schemeClr val="bg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[var x,y,z;] = [x=input] \ {x, y, 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[x=input] = [x&gt;1] \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[x&gt;1] = ([y=x/2] ∪ [</a:t>
            </a:r>
            <a:r>
              <a:rPr lang="en-US" altLang="zh-CN" sz="2000" b="1" smtClean="0">
                <a:solidFill>
                  <a:srgbClr val="FFFF00"/>
                </a:solidFill>
              </a:rPr>
              <a:t>output x</a:t>
            </a:r>
            <a:r>
              <a:rPr lang="en-US" altLang="zh-CN" sz="2000" b="1" smtClean="0"/>
              <a:t>])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[y=x/2] = ([y&gt;3] \ {y})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[y&gt;3] = [x=x-y] ∪ [z=x-4] ∪ {y}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[x=x-y] = ([z=x-4] \ {x}) ∪ {x, y}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[z=x-4] = ([z&gt;0] \ {z})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[z&gt;0] = [x=x/2] ∪ [z=z-1] ∪ {z}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[x=x/2] = ([z=z-1] \ {x})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[z=z-1] = ([x&gt;1] \ {z}) ∪ {z}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[output x] = [exit] ∪ {x}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 smtClean="0"/>
              <a:t>[exit] = {}</a:t>
            </a:r>
          </a:p>
        </p:txBody>
      </p:sp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6407150" y="914400"/>
            <a:ext cx="2700338" cy="427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200" b="1" smtClean="0"/>
              <a:t>第三次迭代结果</a:t>
            </a:r>
            <a:endParaRPr lang="en-US" altLang="zh-CN" sz="2200" b="1" smtClean="0"/>
          </a:p>
        </p:txBody>
      </p:sp>
      <p:sp>
        <p:nvSpPr>
          <p:cNvPr id="205833" name="AutoShape 9"/>
          <p:cNvSpPr>
            <a:spLocks noChangeArrowheads="1"/>
          </p:cNvSpPr>
          <p:nvPr/>
        </p:nvSpPr>
        <p:spPr bwMode="auto">
          <a:xfrm>
            <a:off x="5922962" y="1052513"/>
            <a:ext cx="1908175" cy="866775"/>
          </a:xfrm>
          <a:prstGeom prst="irregularSeal1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ea typeface="楷体" pitchFamily="49" charset="-122"/>
              </a:rPr>
              <a:t>达到不动点</a:t>
            </a:r>
            <a:endParaRPr lang="en-US" altLang="zh-CN" sz="2000" b="1" dirty="0" smtClean="0">
              <a:solidFill>
                <a:srgbClr val="FF0000"/>
              </a:solidFill>
              <a:ea typeface="楷体" pitchFamily="49" charset="-122"/>
            </a:endParaRPr>
          </a:p>
        </p:txBody>
      </p:sp>
      <p:sp>
        <p:nvSpPr>
          <p:cNvPr id="205834" name="Rectangle 10"/>
          <p:cNvSpPr>
            <a:spLocks noChangeArrowheads="1"/>
          </p:cNvSpPr>
          <p:nvPr/>
        </p:nvSpPr>
        <p:spPr bwMode="auto">
          <a:xfrm>
            <a:off x="6156325" y="6453188"/>
            <a:ext cx="2998788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smtClean="0">
                <a:solidFill>
                  <a:schemeClr val="bg2"/>
                </a:solidFill>
                <a:ea typeface="楷体" pitchFamily="49" charset="-122"/>
              </a:rPr>
              <a:t>y </a:t>
            </a:r>
            <a:r>
              <a:rPr lang="zh-CN" altLang="en-US" sz="2000" b="1" smtClean="0">
                <a:solidFill>
                  <a:schemeClr val="bg2"/>
                </a:solidFill>
                <a:ea typeface="楷体" pitchFamily="49" charset="-122"/>
              </a:rPr>
              <a:t>和</a:t>
            </a:r>
            <a:r>
              <a:rPr lang="en-US" altLang="zh-CN" sz="2000" b="1" smtClean="0">
                <a:solidFill>
                  <a:schemeClr val="bg2"/>
                </a:solidFill>
                <a:ea typeface="楷体" pitchFamily="49" charset="-122"/>
              </a:rPr>
              <a:t> z </a:t>
            </a:r>
            <a:r>
              <a:rPr lang="zh-CN" altLang="en-US" sz="2000" b="1" smtClean="0">
                <a:solidFill>
                  <a:schemeClr val="bg2"/>
                </a:solidFill>
                <a:ea typeface="楷体" pitchFamily="49" charset="-122"/>
              </a:rPr>
              <a:t>从来没有同时活跃</a:t>
            </a:r>
            <a:r>
              <a:rPr lang="en-US" altLang="zh-CN" sz="2000" b="1" smtClean="0">
                <a:solidFill>
                  <a:schemeClr val="bg2"/>
                </a:solidFill>
                <a:ea typeface="楷体" pitchFamily="49" charset="-122"/>
              </a:rPr>
              <a:t>!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3024188" y="1270000"/>
            <a:ext cx="1835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b="1">
                <a:latin typeface="Times New Roman" charset="0"/>
                <a:ea typeface="宋体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11092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三、寄存器分配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196752"/>
            <a:ext cx="7772400" cy="5194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9900" marR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32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908050" marR="0" indent="-436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8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304925" marR="0" indent="-395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24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93863" marR="0" indent="-387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93913" marR="0" indent="-398463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§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 smtClean="0">
                <a:solidFill>
                  <a:srgbClr val="002060"/>
                </a:solidFill>
              </a:rPr>
              <a:t>诱因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 lvl="1" eaLnBrk="1" hangingPunct="1">
              <a:defRPr/>
            </a:pPr>
            <a:r>
              <a:rPr lang="zh-CN" altLang="en-US" sz="2400" b="1" dirty="0" smtClean="0">
                <a:solidFill>
                  <a:srgbClr val="002060"/>
                </a:solidFill>
              </a:rPr>
              <a:t>寄存器访问代价要比内存访问小得多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zh-CN" altLang="en-US" sz="2800" b="1" dirty="0" smtClean="0">
                <a:solidFill>
                  <a:srgbClr val="002060"/>
                </a:solidFill>
              </a:rPr>
              <a:t>目标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 lvl="1" eaLnBrk="1" hangingPunct="1">
              <a:defRPr/>
            </a:pPr>
            <a:r>
              <a:rPr lang="zh-CN" altLang="en-US" sz="2400" b="1" dirty="0" smtClean="0">
                <a:solidFill>
                  <a:srgbClr val="002060"/>
                </a:solidFill>
              </a:rPr>
              <a:t>将尽可能多的临时变量映射为寄存器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lvl="1" eaLnBrk="1" hangingPunct="1">
              <a:defRPr/>
            </a:pPr>
            <a:r>
              <a:rPr lang="zh-CN" altLang="en-US" sz="2400" b="1" dirty="0" smtClean="0">
                <a:solidFill>
                  <a:srgbClr val="002060"/>
                </a:solidFill>
              </a:rPr>
              <a:t>将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 MOVE 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指令的源地址和目标地址装到同一个寄存器中，删除该指令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zh-CN" altLang="en-US" sz="2800" b="1" dirty="0" smtClean="0">
                <a:solidFill>
                  <a:srgbClr val="002060"/>
                </a:solidFill>
              </a:rPr>
              <a:t>算法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 lvl="1" eaLnBrk="1" hangingPunct="1">
              <a:defRPr/>
            </a:pPr>
            <a:r>
              <a:rPr lang="zh-CN" altLang="en-US" sz="2400" b="1" dirty="0" smtClean="0">
                <a:solidFill>
                  <a:srgbClr val="002060"/>
                </a:solidFill>
              </a:rPr>
              <a:t>基于图着色的算法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lvl="1" eaLnBrk="1" hangingPunct="1">
              <a:defRPr/>
            </a:pPr>
            <a:r>
              <a:rPr lang="zh-CN" altLang="en-US" sz="2400" b="1" dirty="0" smtClean="0">
                <a:solidFill>
                  <a:srgbClr val="002060"/>
                </a:solidFill>
              </a:rPr>
              <a:t>线性扫描算法</a:t>
            </a:r>
            <a:endParaRPr lang="en-US" altLang="zh-CN" sz="24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78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一、</a:t>
            </a:r>
            <a:r>
              <a:rPr lang="en-US" altLang="zh-CN" b="1" dirty="0"/>
              <a:t>Kanga </a:t>
            </a:r>
            <a:r>
              <a:rPr lang="zh-CN" altLang="en-US" b="1" dirty="0"/>
              <a:t>语言</a:t>
            </a:r>
            <a:r>
              <a:rPr lang="zh-CN" altLang="en-US" b="1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3000" b="1" dirty="0">
                <a:solidFill>
                  <a:srgbClr val="002060"/>
                </a:solidFill>
              </a:rPr>
              <a:t>Kanga </a:t>
            </a:r>
            <a:r>
              <a:rPr lang="zh-CN" altLang="en-US" sz="3000" b="1" dirty="0">
                <a:solidFill>
                  <a:srgbClr val="002060"/>
                </a:solidFill>
              </a:rPr>
              <a:t>是面向</a:t>
            </a:r>
            <a:r>
              <a:rPr lang="en-US" altLang="zh-CN" sz="3000" b="1" dirty="0">
                <a:solidFill>
                  <a:srgbClr val="002060"/>
                </a:solidFill>
              </a:rPr>
              <a:t>MIPS</a:t>
            </a:r>
            <a:r>
              <a:rPr lang="zh-CN" altLang="en-US" sz="3000" b="1" dirty="0">
                <a:solidFill>
                  <a:srgbClr val="002060"/>
                </a:solidFill>
              </a:rPr>
              <a:t>的语言</a:t>
            </a:r>
            <a:endParaRPr lang="en-US" altLang="zh-CN" sz="3000" b="1" dirty="0">
              <a:solidFill>
                <a:srgbClr val="002060"/>
              </a:solidFill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3000" b="1" dirty="0">
                <a:solidFill>
                  <a:srgbClr val="002060"/>
                </a:solidFill>
              </a:rPr>
              <a:t>与</a:t>
            </a:r>
            <a:r>
              <a:rPr lang="en-US" altLang="zh-CN" sz="3000" b="1" dirty="0">
                <a:solidFill>
                  <a:srgbClr val="002060"/>
                </a:solidFill>
              </a:rPr>
              <a:t> </a:t>
            </a:r>
            <a:r>
              <a:rPr lang="en-US" altLang="zh-CN" sz="3000" b="1" dirty="0" err="1">
                <a:solidFill>
                  <a:srgbClr val="002060"/>
                </a:solidFill>
              </a:rPr>
              <a:t>Spiglet</a:t>
            </a:r>
            <a:r>
              <a:rPr lang="en-US" altLang="zh-CN" sz="3000" b="1" dirty="0">
                <a:solidFill>
                  <a:srgbClr val="002060"/>
                </a:solidFill>
              </a:rPr>
              <a:t> </a:t>
            </a:r>
            <a:r>
              <a:rPr lang="zh-CN" altLang="en-US" sz="3000" b="1" dirty="0">
                <a:solidFill>
                  <a:srgbClr val="002060"/>
                </a:solidFill>
              </a:rPr>
              <a:t>接近，但有如下不同：</a:t>
            </a:r>
            <a:endParaRPr lang="en-US" altLang="zh-CN" sz="3000" b="1" dirty="0">
              <a:solidFill>
                <a:srgbClr val="002060"/>
              </a:solidFill>
            </a:endParaRPr>
          </a:p>
          <a:p>
            <a:pPr marL="0" indent="0" eaLnBrk="1" hangingPunct="1">
              <a:lnSpc>
                <a:spcPct val="110000"/>
              </a:lnSpc>
              <a:buNone/>
              <a:defRPr/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）标号（</a:t>
            </a:r>
            <a:r>
              <a:rPr lang="en-US" altLang="zh-CN" sz="2800" b="1" dirty="0"/>
              <a:t>label</a:t>
            </a:r>
            <a:r>
              <a:rPr lang="zh-CN" altLang="en-US" sz="2800" b="1" dirty="0"/>
              <a:t>）是全局的，而非局部的</a:t>
            </a:r>
            <a:endParaRPr lang="en-US" altLang="zh-CN" sz="2800" b="1" dirty="0"/>
          </a:p>
          <a:p>
            <a:pPr marL="0" indent="0" eaLnBrk="1" hangingPunct="1">
              <a:lnSpc>
                <a:spcPct val="110000"/>
              </a:lnSpc>
              <a:buNone/>
              <a:defRPr/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）几乎无限的临时单元变为了有限的</a:t>
            </a:r>
            <a:r>
              <a:rPr lang="zh-CN" altLang="en-US" sz="2800" b="1" dirty="0">
                <a:solidFill>
                  <a:schemeClr val="folHlink"/>
                </a:solidFill>
              </a:rPr>
              <a:t>寄存器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24</a:t>
            </a:r>
            <a:r>
              <a:rPr lang="zh-CN" altLang="en-US" sz="2800" b="1" dirty="0"/>
              <a:t>个</a:t>
            </a:r>
            <a:endParaRPr lang="en-US" altLang="zh-CN" sz="2800" b="1" dirty="0"/>
          </a:p>
          <a:p>
            <a:pPr lvl="1" eaLnBrk="1" hangingPunct="1">
              <a:lnSpc>
                <a:spcPct val="110000"/>
              </a:lnSpc>
              <a:buSzPct val="80000"/>
              <a:buFont typeface="Wingdings" pitchFamily="2" charset="2"/>
              <a:buChar char="l"/>
              <a:defRPr/>
            </a:pPr>
            <a:r>
              <a:rPr lang="en-US" altLang="zh-CN" b="1" dirty="0" smtClean="0"/>
              <a:t>a0-a3</a:t>
            </a:r>
            <a:r>
              <a:rPr lang="zh-CN" altLang="en-US" b="1" dirty="0"/>
              <a:t>：存放向子函数传递的参数</a:t>
            </a:r>
            <a:endParaRPr lang="en-US" altLang="zh-CN" b="1" dirty="0"/>
          </a:p>
          <a:p>
            <a:pPr lvl="1" eaLnBrk="1" hangingPunct="1">
              <a:lnSpc>
                <a:spcPct val="110000"/>
              </a:lnSpc>
              <a:buSzPct val="80000"/>
              <a:buFont typeface="Wingdings" pitchFamily="2" charset="2"/>
              <a:buChar char="l"/>
              <a:defRPr/>
            </a:pPr>
            <a:r>
              <a:rPr lang="en-US" altLang="zh-CN" b="1" dirty="0" smtClean="0"/>
              <a:t>v0-v1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v0 </a:t>
            </a:r>
            <a:r>
              <a:rPr lang="zh-CN" altLang="en-US" b="1" dirty="0"/>
              <a:t>存放子函数返回结果</a:t>
            </a:r>
            <a:endParaRPr lang="en-US" altLang="zh-CN" b="1" dirty="0"/>
          </a:p>
          <a:p>
            <a:pPr marL="471487" lvl="1" indent="0" eaLnBrk="1" hangingPunct="1">
              <a:lnSpc>
                <a:spcPct val="110000"/>
              </a:lnSpc>
              <a:buNone/>
              <a:defRPr/>
            </a:pPr>
            <a:r>
              <a:rPr lang="en-US" altLang="zh-CN" b="1" dirty="0"/>
              <a:t>	</a:t>
            </a:r>
            <a:r>
              <a:rPr lang="en-US" altLang="zh-CN" b="1" dirty="0" smtClean="0"/>
              <a:t>v0</a:t>
            </a:r>
            <a:r>
              <a:rPr lang="zh-CN" altLang="en-US" b="1" dirty="0"/>
              <a:t>、</a:t>
            </a:r>
            <a:r>
              <a:rPr lang="en-US" altLang="zh-CN" b="1" dirty="0"/>
              <a:t>v1</a:t>
            </a:r>
            <a:r>
              <a:rPr lang="zh-CN" altLang="en-US" b="1" dirty="0"/>
              <a:t>还可用于表达式求值，从栈中加载</a:t>
            </a:r>
            <a:endParaRPr lang="en-US" altLang="zh-CN" b="1" dirty="0"/>
          </a:p>
          <a:p>
            <a:pPr lvl="1" eaLnBrk="1" hangingPunct="1">
              <a:lnSpc>
                <a:spcPct val="110000"/>
              </a:lnSpc>
              <a:buSzPct val="80000"/>
              <a:buFont typeface="Wingdings" pitchFamily="2" charset="2"/>
              <a:buChar char="l"/>
              <a:defRPr/>
            </a:pPr>
            <a:r>
              <a:rPr lang="en-US" altLang="zh-CN" b="1" dirty="0" smtClean="0"/>
              <a:t>s0 </a:t>
            </a:r>
            <a:r>
              <a:rPr lang="en-US" altLang="zh-CN" b="1" dirty="0"/>
              <a:t>- s7</a:t>
            </a:r>
            <a:r>
              <a:rPr lang="zh-CN" altLang="en-US" b="1" dirty="0"/>
              <a:t>：存放局部变量</a:t>
            </a:r>
            <a:endParaRPr lang="en-US" altLang="zh-CN" b="1" dirty="0"/>
          </a:p>
          <a:p>
            <a:pPr marL="471487" lvl="1" indent="0" eaLnBrk="1" hangingPunct="1">
              <a:lnSpc>
                <a:spcPct val="110000"/>
              </a:lnSpc>
              <a:buNone/>
              <a:defRPr/>
            </a:pPr>
            <a:r>
              <a:rPr lang="en-US" altLang="zh-CN" b="1" dirty="0"/>
              <a:t>	</a:t>
            </a:r>
            <a:r>
              <a:rPr lang="zh-CN" altLang="en-US" b="1" dirty="0" smtClean="0"/>
              <a:t>在</a:t>
            </a:r>
            <a:r>
              <a:rPr lang="zh-CN" altLang="en-US" b="1" dirty="0"/>
              <a:t>发生函数调用时一般要保存它们的内容</a:t>
            </a:r>
            <a:endParaRPr lang="en-US" altLang="zh-CN" b="1" dirty="0"/>
          </a:p>
          <a:p>
            <a:pPr lvl="1" eaLnBrk="1" hangingPunct="1">
              <a:lnSpc>
                <a:spcPct val="110000"/>
              </a:lnSpc>
              <a:buSzPct val="80000"/>
              <a:buFont typeface="Wingdings" pitchFamily="2" charset="2"/>
              <a:buChar char="l"/>
              <a:defRPr/>
            </a:pPr>
            <a:r>
              <a:rPr lang="en-US" altLang="zh-CN" b="1" dirty="0" smtClean="0"/>
              <a:t>t0 </a:t>
            </a:r>
            <a:r>
              <a:rPr lang="en-US" altLang="zh-CN" b="1" dirty="0"/>
              <a:t>– t9</a:t>
            </a:r>
            <a:r>
              <a:rPr lang="zh-CN" altLang="en-US" b="1" dirty="0"/>
              <a:t>：存放临时运算结果</a:t>
            </a:r>
            <a:endParaRPr lang="en-US" altLang="zh-CN" b="1" dirty="0"/>
          </a:p>
          <a:p>
            <a:pPr marL="471487" lvl="1" indent="0" eaLnBrk="1" hangingPunct="1">
              <a:lnSpc>
                <a:spcPct val="110000"/>
              </a:lnSpc>
              <a:buNone/>
              <a:defRPr/>
            </a:pPr>
            <a:r>
              <a:rPr lang="en-US" altLang="zh-CN" b="1" dirty="0"/>
              <a:t>	</a:t>
            </a:r>
            <a:r>
              <a:rPr lang="zh-CN" altLang="en-US" b="1" dirty="0" smtClean="0"/>
              <a:t>在</a:t>
            </a:r>
            <a:r>
              <a:rPr lang="zh-CN" altLang="en-US" b="1" dirty="0"/>
              <a:t>发生函数调用时不必保存它们的内容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7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zh-CN" altLang="en-US" dirty="0" smtClean="0"/>
              <a:t>图染色</a:t>
            </a:r>
            <a:r>
              <a:rPr lang="zh-CN" altLang="en-US" dirty="0"/>
              <a:t>的算法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71538"/>
            <a:ext cx="8892480" cy="543778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002060"/>
                </a:solidFill>
              </a:rPr>
              <a:t>两个变量互相干扰（ </a:t>
            </a:r>
            <a:r>
              <a:rPr lang="en-US" altLang="zh-CN" b="1" dirty="0">
                <a:solidFill>
                  <a:srgbClr val="002060"/>
                </a:solidFill>
              </a:rPr>
              <a:t>Interference</a:t>
            </a: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zh-CN" altLang="en-US" b="1" dirty="0">
                <a:solidFill>
                  <a:srgbClr val="002060"/>
                </a:solidFill>
              </a:rPr>
              <a:t>），</a:t>
            </a:r>
            <a:r>
              <a:rPr lang="zh-CN" altLang="en-US" b="1" dirty="0" smtClean="0">
                <a:solidFill>
                  <a:srgbClr val="002060"/>
                </a:solidFill>
              </a:rPr>
              <a:t>如果</a:t>
            </a:r>
            <a:endParaRPr lang="en-US" altLang="zh-CN" b="1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US" altLang="zh-CN" sz="2800" b="1" dirty="0">
                <a:solidFill>
                  <a:srgbClr val="002060"/>
                </a:solidFill>
              </a:rPr>
              <a:t>1</a:t>
            </a:r>
            <a:r>
              <a:rPr lang="zh-CN" altLang="en-US" sz="2800" b="1" dirty="0">
                <a:solidFill>
                  <a:srgbClr val="002060"/>
                </a:solidFill>
              </a:rPr>
              <a:t>）都初始活跃。例如：过程入口处的调用参数之间</a:t>
            </a:r>
            <a:endParaRPr lang="en-US" altLang="zh-CN" sz="2800" b="1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US" altLang="zh-CN" sz="2800" b="1" dirty="0">
                <a:solidFill>
                  <a:srgbClr val="002060"/>
                </a:solidFill>
              </a:rPr>
              <a:t>2</a:t>
            </a:r>
            <a:r>
              <a:rPr lang="zh-CN" altLang="en-US" sz="2800" b="1" dirty="0">
                <a:solidFill>
                  <a:srgbClr val="002060"/>
                </a:solidFill>
              </a:rPr>
              <a:t>）在过程的任何一个语句中同时活跃</a:t>
            </a:r>
            <a:endParaRPr lang="en-US" altLang="zh-CN" sz="2800" b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endParaRPr lang="en-US" altLang="zh-CN" sz="2800" b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002060"/>
                </a:solidFill>
              </a:rPr>
              <a:t>可以借助干扰图（</a:t>
            </a:r>
            <a:r>
              <a:rPr lang="en-US" altLang="zh-CN" b="1" dirty="0">
                <a:solidFill>
                  <a:srgbClr val="002060"/>
                </a:solidFill>
              </a:rPr>
              <a:t>Interference Graph</a:t>
            </a:r>
            <a:r>
              <a:rPr lang="zh-CN" altLang="en-US" b="1" dirty="0">
                <a:solidFill>
                  <a:srgbClr val="002060"/>
                </a:solidFill>
              </a:rPr>
              <a:t>）</a:t>
            </a:r>
            <a:r>
              <a:rPr lang="zh-CN" altLang="en-US" b="1" dirty="0" smtClean="0">
                <a:solidFill>
                  <a:srgbClr val="002060"/>
                </a:solidFill>
              </a:rPr>
              <a:t>将寄存器</a:t>
            </a:r>
            <a:r>
              <a:rPr lang="zh-CN" altLang="en-US" b="1" dirty="0">
                <a:solidFill>
                  <a:srgbClr val="002060"/>
                </a:solidFill>
              </a:rPr>
              <a:t>分配给变量</a:t>
            </a:r>
            <a:endParaRPr lang="en-US" altLang="zh-CN" b="1" dirty="0">
              <a:solidFill>
                <a:srgbClr val="002060"/>
              </a:solidFill>
            </a:endParaRPr>
          </a:p>
          <a:p>
            <a:pPr eaLnBrk="1" hangingPunct="1">
              <a:buFontTx/>
              <a:buChar char="•"/>
              <a:defRPr/>
            </a:pPr>
            <a:r>
              <a:rPr lang="zh-CN" altLang="en-US" sz="2800" b="1" dirty="0">
                <a:solidFill>
                  <a:srgbClr val="002060"/>
                </a:solidFill>
              </a:rPr>
              <a:t>图的节点是变量</a:t>
            </a:r>
            <a:endParaRPr lang="en-US" altLang="zh-CN" sz="2800" b="1" dirty="0">
              <a:solidFill>
                <a:srgbClr val="002060"/>
              </a:solidFill>
            </a:endParaRPr>
          </a:p>
          <a:p>
            <a:pPr eaLnBrk="1" hangingPunct="1">
              <a:buFontTx/>
              <a:buChar char="•"/>
              <a:defRPr/>
            </a:pPr>
            <a:r>
              <a:rPr lang="zh-CN" altLang="en-US" sz="2800" b="1" dirty="0">
                <a:solidFill>
                  <a:srgbClr val="002060"/>
                </a:solidFill>
              </a:rPr>
              <a:t>图的边连接互相干扰的变量</a:t>
            </a:r>
            <a:endParaRPr lang="en-US" altLang="zh-CN" sz="2800" b="1" dirty="0">
              <a:solidFill>
                <a:srgbClr val="002060"/>
              </a:solidFill>
            </a:endParaRPr>
          </a:p>
          <a:p>
            <a:pPr eaLnBrk="1" hangingPunct="1">
              <a:buFontTx/>
              <a:buChar char="•"/>
              <a:defRPr/>
            </a:pPr>
            <a:r>
              <a:rPr lang="zh-CN" altLang="en-US" sz="2800" b="1" dirty="0">
                <a:solidFill>
                  <a:srgbClr val="002060"/>
                </a:solidFill>
              </a:rPr>
              <a:t>节点将被着色，对应于寄存器被分配给变量</a:t>
            </a:r>
            <a:endParaRPr lang="en-US" altLang="zh-CN" sz="2800" b="1" dirty="0">
              <a:solidFill>
                <a:srgbClr val="002060"/>
              </a:solidFill>
            </a:endParaRPr>
          </a:p>
          <a:p>
            <a:pPr eaLnBrk="1" hangingPunct="1">
              <a:buFontTx/>
              <a:buChar char="•"/>
              <a:defRPr/>
            </a:pPr>
            <a:r>
              <a:rPr lang="zh-CN" altLang="en-US" sz="2800" b="1" dirty="0">
                <a:solidFill>
                  <a:srgbClr val="002060"/>
                </a:solidFill>
              </a:rPr>
              <a:t>每条边连接的节点颜色必须不同</a:t>
            </a:r>
            <a:endParaRPr lang="en-US" altLang="zh-CN" sz="2800" b="1" dirty="0">
              <a:solidFill>
                <a:srgbClr val="002060"/>
              </a:solidFill>
            </a:endParaRPr>
          </a:p>
          <a:p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99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5" name="Oval 5"/>
          <p:cNvSpPr>
            <a:spLocks noChangeArrowheads="1"/>
          </p:cNvSpPr>
          <p:nvPr/>
        </p:nvSpPr>
        <p:spPr bwMode="auto">
          <a:xfrm>
            <a:off x="6777038" y="4149725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>
                <a:solidFill>
                  <a:schemeClr val="bg2"/>
                </a:solidFill>
                <a:latin typeface="Arial" charset="0"/>
                <a:ea typeface="宋体" charset="0"/>
              </a:rPr>
              <a:t>x</a:t>
            </a:r>
          </a:p>
        </p:txBody>
      </p:sp>
      <p:sp>
        <p:nvSpPr>
          <p:cNvPr id="215046" name="Oval 6"/>
          <p:cNvSpPr>
            <a:spLocks noChangeArrowheads="1"/>
          </p:cNvSpPr>
          <p:nvPr/>
        </p:nvSpPr>
        <p:spPr bwMode="auto">
          <a:xfrm>
            <a:off x="7923213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>
                <a:solidFill>
                  <a:schemeClr val="bg2"/>
                </a:solidFill>
                <a:latin typeface="Arial" charset="0"/>
                <a:ea typeface="宋体" charset="0"/>
              </a:rPr>
              <a:t>z</a:t>
            </a:r>
          </a:p>
        </p:txBody>
      </p:sp>
      <p:sp>
        <p:nvSpPr>
          <p:cNvPr id="215047" name="Oval 7"/>
          <p:cNvSpPr>
            <a:spLocks noChangeArrowheads="1"/>
          </p:cNvSpPr>
          <p:nvPr/>
        </p:nvSpPr>
        <p:spPr bwMode="auto">
          <a:xfrm>
            <a:off x="5561013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>
                <a:solidFill>
                  <a:schemeClr val="bg2"/>
                </a:solidFill>
                <a:latin typeface="Arial" charset="0"/>
                <a:ea typeface="宋体" charset="0"/>
              </a:rPr>
              <a:t>y</a:t>
            </a:r>
          </a:p>
        </p:txBody>
      </p:sp>
      <p:sp>
        <p:nvSpPr>
          <p:cNvPr id="215048" name="Line 8"/>
          <p:cNvSpPr>
            <a:spLocks noChangeShapeType="1"/>
          </p:cNvSpPr>
          <p:nvPr/>
        </p:nvSpPr>
        <p:spPr bwMode="auto">
          <a:xfrm flipH="1">
            <a:off x="6094413" y="4724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15049" name="Line 9"/>
          <p:cNvSpPr>
            <a:spLocks noChangeShapeType="1"/>
          </p:cNvSpPr>
          <p:nvPr/>
        </p:nvSpPr>
        <p:spPr bwMode="auto">
          <a:xfrm>
            <a:off x="7313613" y="4724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15050" name="Text Box 10"/>
          <p:cNvSpPr txBox="1">
            <a:spLocks noChangeArrowheads="1"/>
          </p:cNvSpPr>
          <p:nvPr/>
        </p:nvSpPr>
        <p:spPr bwMode="auto">
          <a:xfrm>
            <a:off x="7161213" y="2641600"/>
            <a:ext cx="59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 sz="2000">
                <a:latin typeface="Arial" charset="0"/>
                <a:ea typeface="宋体" charset="0"/>
              </a:rPr>
              <a:t>eax</a:t>
            </a:r>
          </a:p>
        </p:txBody>
      </p:sp>
      <p:sp>
        <p:nvSpPr>
          <p:cNvPr id="215051" name="Rectangle 11"/>
          <p:cNvSpPr>
            <a:spLocks noChangeArrowheads="1"/>
          </p:cNvSpPr>
          <p:nvPr/>
        </p:nvSpPr>
        <p:spPr bwMode="auto">
          <a:xfrm>
            <a:off x="6303963" y="2706688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en-US" altLang="zh-CN" smtClean="0"/>
          </a:p>
        </p:txBody>
      </p:sp>
      <p:sp>
        <p:nvSpPr>
          <p:cNvPr id="215052" name="Rectangle 12"/>
          <p:cNvSpPr>
            <a:spLocks noChangeArrowheads="1"/>
          </p:cNvSpPr>
          <p:nvPr/>
        </p:nvSpPr>
        <p:spPr bwMode="auto">
          <a:xfrm>
            <a:off x="6303963" y="3240088"/>
            <a:ext cx="5334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en-US" altLang="zh-CN" smtClean="0"/>
          </a:p>
        </p:txBody>
      </p:sp>
      <p:sp>
        <p:nvSpPr>
          <p:cNvPr id="215053" name="Text Box 13"/>
          <p:cNvSpPr txBox="1">
            <a:spLocks noChangeArrowheads="1"/>
          </p:cNvSpPr>
          <p:nvPr/>
        </p:nvSpPr>
        <p:spPr bwMode="auto">
          <a:xfrm>
            <a:off x="7177088" y="3228975"/>
            <a:ext cx="59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 sz="2000">
                <a:latin typeface="Arial" charset="0"/>
                <a:ea typeface="宋体" charset="0"/>
              </a:rPr>
              <a:t>ebx</a:t>
            </a:r>
          </a:p>
        </p:txBody>
      </p:sp>
      <p:sp>
        <p:nvSpPr>
          <p:cNvPr id="215054" name="Text Box 14"/>
          <p:cNvSpPr txBox="1">
            <a:spLocks noChangeArrowheads="1"/>
          </p:cNvSpPr>
          <p:nvPr/>
        </p:nvSpPr>
        <p:spPr bwMode="auto">
          <a:xfrm>
            <a:off x="6230938" y="2108200"/>
            <a:ext cx="193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 sz="2000">
                <a:latin typeface="Arial" charset="0"/>
                <a:ea typeface="宋体" charset="0"/>
              </a:rPr>
              <a:t>color     register</a:t>
            </a:r>
          </a:p>
        </p:txBody>
      </p:sp>
      <p:sp>
        <p:nvSpPr>
          <p:cNvPr id="215055" name="Rectangle 15"/>
          <p:cNvSpPr>
            <a:spLocks noChangeArrowheads="1"/>
          </p:cNvSpPr>
          <p:nvPr/>
        </p:nvSpPr>
        <p:spPr bwMode="auto">
          <a:xfrm>
            <a:off x="6170613" y="2173288"/>
            <a:ext cx="1981200" cy="1524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en-US" altLang="zh-CN" smtClean="0"/>
          </a:p>
        </p:txBody>
      </p:sp>
      <p:sp>
        <p:nvSpPr>
          <p:cNvPr id="215057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着色效果</a:t>
            </a:r>
            <a:r>
              <a:rPr lang="zh-CN" altLang="zh-CN" dirty="0" smtClean="0"/>
              <a:t>：</a:t>
            </a:r>
            <a:r>
              <a:rPr lang="zh-CN" altLang="en-US" dirty="0" smtClean="0"/>
              <a:t>例子</a:t>
            </a:r>
            <a:endParaRPr lang="en-US" altLang="zh-CN" dirty="0" smtClean="0"/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971550" y="2266950"/>
            <a:ext cx="1800225" cy="4475163"/>
          </a:xfrm>
          <a:prstGeom prst="rect">
            <a:avLst/>
          </a:prstGeom>
          <a:solidFill>
            <a:srgbClr val="00009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var x, y, z;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x = input;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while (x&gt;1) {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y = x/2;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if (y&gt;3)  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    x = x-y;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z = x-4;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if (z&gt;0)  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    x = x/2;</a:t>
            </a:r>
          </a:p>
          <a:p>
            <a:pPr marL="179388" lvl="1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000" b="1" kern="0">
                <a:latin typeface="+mn-lt"/>
                <a:ea typeface="+mn-ea"/>
              </a:rPr>
              <a:t>z = z-1;  </a:t>
            </a:r>
            <a:r>
              <a:rPr lang="en-US" altLang="zh-CN" sz="1800" b="1" kern="0">
                <a:latin typeface="+mn-lt"/>
                <a:ea typeface="+mn-ea"/>
              </a:rPr>
              <a:t>}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en-US" altLang="zh-CN" sz="2000" b="1" kern="0">
                <a:latin typeface="+mn-lt"/>
                <a:ea typeface="+mn-ea"/>
              </a:rPr>
              <a:t>output x;</a:t>
            </a:r>
          </a:p>
        </p:txBody>
      </p:sp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3194050" y="1858963"/>
            <a:ext cx="1954213" cy="4848225"/>
          </a:xfrm>
          <a:prstGeom prst="rect">
            <a:avLst/>
          </a:prstGeom>
          <a:solidFill>
            <a:srgbClr val="0000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>
                <a:latin typeface="Times New Roman" charset="0"/>
                <a:ea typeface="宋体" charset="0"/>
              </a:rPr>
              <a:t>[entry] = {}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latin typeface="Times New Roman" charset="0"/>
                <a:ea typeface="宋体" charset="0"/>
              </a:rPr>
              <a:t>[var x, y, z;] = {}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latin typeface="Times New Roman" charset="0"/>
                <a:ea typeface="宋体" charset="0"/>
              </a:rPr>
              <a:t>[x=input] = {}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latin typeface="Times New Roman" charset="0"/>
                <a:ea typeface="宋体" charset="0"/>
              </a:rPr>
              <a:t>[x&gt;1] = {x}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latin typeface="Times New Roman" charset="0"/>
                <a:ea typeface="宋体" charset="0"/>
              </a:rPr>
              <a:t>[y=x/2] = {x}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latin typeface="Times New Roman" charset="0"/>
                <a:ea typeface="宋体" charset="0"/>
              </a:rPr>
              <a:t>[y&gt;3] = {x, y}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latin typeface="Times New Roman" charset="0"/>
                <a:ea typeface="宋体" charset="0"/>
              </a:rPr>
              <a:t>[x=x-y] = {x, y}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latin typeface="Times New Roman" charset="0"/>
                <a:ea typeface="宋体" charset="0"/>
              </a:rPr>
              <a:t>[z=x-4] = {x}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latin typeface="Times New Roman" charset="0"/>
                <a:ea typeface="宋体" charset="0"/>
              </a:rPr>
              <a:t>[z&gt;0] = {x, z}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latin typeface="Times New Roman" charset="0"/>
                <a:ea typeface="宋体" charset="0"/>
              </a:rPr>
              <a:t>[x=x/2] = {x, z}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latin typeface="Times New Roman" charset="0"/>
                <a:ea typeface="宋体" charset="0"/>
              </a:rPr>
              <a:t>[z=z-1] = {x, z}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latin typeface="Times New Roman" charset="0"/>
                <a:ea typeface="宋体" charset="0"/>
              </a:rPr>
              <a:t>[output x] = {x}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>
                <a:latin typeface="Times New Roman" charset="0"/>
                <a:ea typeface="宋体" charset="0"/>
              </a:rPr>
              <a:t>[exit] = {}</a:t>
            </a:r>
          </a:p>
        </p:txBody>
      </p:sp>
    </p:spTree>
    <p:extLst>
      <p:ext uri="{BB962C8B-B14F-4D97-AF65-F5344CB8AC3E}">
        <p14:creationId xmlns:p14="http://schemas.microsoft.com/office/powerpoint/2010/main" val="408551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dirty="0" smtClean="0"/>
              <a:t>着色算法</a:t>
            </a:r>
            <a:r>
              <a:rPr lang="en-US" altLang="zh-CN" sz="4000" dirty="0" smtClean="0"/>
              <a:t>( </a:t>
            </a:r>
            <a:r>
              <a:rPr lang="zh-CN" altLang="en-US" sz="4000" dirty="0" smtClean="0"/>
              <a:t>设寄存器数目为</a:t>
            </a:r>
            <a:r>
              <a:rPr lang="en-US" altLang="zh-CN" sz="4000" smtClean="0"/>
              <a:t>K=2)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40768"/>
            <a:ext cx="7772400" cy="4760913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第一步：简化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rgbClr val="002060"/>
                </a:solidFill>
              </a:rPr>
              <a:t>    1</a:t>
            </a:r>
            <a:r>
              <a:rPr lang="zh-CN" altLang="en-US" b="1" dirty="0" smtClean="0">
                <a:solidFill>
                  <a:srgbClr val="002060"/>
                </a:solidFill>
              </a:rPr>
              <a:t>）找一个邻居数目小于等于</a:t>
            </a:r>
            <a:r>
              <a:rPr lang="en-US" altLang="zh-CN" b="1" dirty="0" smtClean="0">
                <a:solidFill>
                  <a:srgbClr val="002060"/>
                </a:solidFill>
              </a:rPr>
              <a:t> k-1</a:t>
            </a:r>
            <a:r>
              <a:rPr lang="zh-CN" altLang="en-US" b="1" dirty="0" smtClean="0">
                <a:solidFill>
                  <a:srgbClr val="002060"/>
                </a:solidFill>
              </a:rPr>
              <a:t>的节点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rgbClr val="002060"/>
                </a:solidFill>
              </a:rPr>
              <a:t>    2</a:t>
            </a:r>
            <a:r>
              <a:rPr lang="zh-CN" altLang="en-US" b="1" dirty="0" smtClean="0">
                <a:solidFill>
                  <a:srgbClr val="002060"/>
                </a:solidFill>
              </a:rPr>
              <a:t>）将其从图中删除，得到一个简化的图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rgbClr val="002060"/>
                </a:solidFill>
              </a:rPr>
              <a:t>    3</a:t>
            </a:r>
            <a:r>
              <a:rPr lang="zh-CN" altLang="en-US" b="1" dirty="0" smtClean="0">
                <a:solidFill>
                  <a:srgbClr val="002060"/>
                </a:solidFill>
              </a:rPr>
              <a:t>）放到一个</a:t>
            </a:r>
            <a:r>
              <a:rPr kumimoji="0" lang="zh-CN" altLang="en-US" b="1" dirty="0" smtClean="0">
                <a:solidFill>
                  <a:srgbClr val="002060"/>
                </a:solidFill>
                <a:latin typeface="Arial" pitchFamily="34" charset="0"/>
              </a:rPr>
              <a:t>栈</a:t>
            </a:r>
            <a:r>
              <a:rPr lang="zh-CN" altLang="en-US" b="1" dirty="0" smtClean="0">
                <a:solidFill>
                  <a:srgbClr val="002060"/>
                </a:solidFill>
              </a:rPr>
              <a:t>中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第二步：着色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rgbClr val="002060"/>
                </a:solidFill>
              </a:rPr>
              <a:t>   </a:t>
            </a:r>
            <a:r>
              <a:rPr lang="zh-CN" altLang="en-US" b="1" dirty="0" smtClean="0">
                <a:solidFill>
                  <a:srgbClr val="002060"/>
                </a:solidFill>
              </a:rPr>
              <a:t>当</a:t>
            </a:r>
            <a:r>
              <a:rPr lang="zh-CN" altLang="en-US" b="1" dirty="0" smtClean="0">
                <a:solidFill>
                  <a:srgbClr val="002060"/>
                </a:solidFill>
              </a:rPr>
              <a:t>简化的图成功地着色后，将该节点着色（用不同于所有相邻点的颜色）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rgbClr val="002060"/>
                </a:solidFill>
              </a:rPr>
              <a:t>    </a:t>
            </a:r>
            <a:r>
              <a:rPr lang="zh-CN" altLang="en-US" b="1" dirty="0" smtClean="0">
                <a:solidFill>
                  <a:srgbClr val="002060"/>
                </a:solidFill>
              </a:rPr>
              <a:t>这是一个递归过程！</a:t>
            </a:r>
            <a:endParaRPr lang="en-US" altLang="zh-CN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9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b</a:t>
            </a:r>
          </a:p>
        </p:txBody>
      </p:sp>
      <p:sp>
        <p:nvSpPr>
          <p:cNvPr id="219140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e</a:t>
            </a:r>
          </a:p>
        </p:txBody>
      </p:sp>
      <p:sp>
        <p:nvSpPr>
          <p:cNvPr id="219141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d</a:t>
            </a:r>
          </a:p>
        </p:txBody>
      </p:sp>
      <p:sp>
        <p:nvSpPr>
          <p:cNvPr id="219142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19143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19150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a</a:t>
            </a:r>
          </a:p>
        </p:txBody>
      </p:sp>
      <p:sp>
        <p:nvSpPr>
          <p:cNvPr id="219151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19152" name="Line 16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19153" name="Oval 17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c</a:t>
            </a:r>
          </a:p>
        </p:txBody>
      </p:sp>
      <p:sp>
        <p:nvSpPr>
          <p:cNvPr id="219154" name="Text Box 18"/>
          <p:cNvSpPr txBox="1">
            <a:spLocks noChangeArrowheads="1"/>
          </p:cNvSpPr>
          <p:nvPr/>
        </p:nvSpPr>
        <p:spPr bwMode="auto">
          <a:xfrm>
            <a:off x="7607300" y="3886200"/>
            <a:ext cx="490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1800" b="1" smtClean="0">
                <a:latin typeface="Arial" pitchFamily="34" charset="0"/>
              </a:rPr>
              <a:t>栈</a:t>
            </a:r>
            <a:r>
              <a:rPr kumimoji="0" lang="en-US" altLang="zh-CN" sz="1800" b="1" smtClean="0">
                <a:latin typeface="Arial" pitchFamily="34" charset="0"/>
              </a:rPr>
              <a:t>: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916238" y="846138"/>
            <a:ext cx="26638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800" b="1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一个例子</a:t>
            </a:r>
            <a:endParaRPr lang="en-US" altLang="zh-CN" sz="4800" b="1" kern="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7715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b</a:t>
            </a:r>
          </a:p>
        </p:txBody>
      </p:sp>
      <p:sp>
        <p:nvSpPr>
          <p:cNvPr id="220164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e</a:t>
            </a:r>
          </a:p>
        </p:txBody>
      </p:sp>
      <p:sp>
        <p:nvSpPr>
          <p:cNvPr id="220165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d</a:t>
            </a:r>
          </a:p>
        </p:txBody>
      </p:sp>
      <p:sp>
        <p:nvSpPr>
          <p:cNvPr id="220166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20167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20174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a</a:t>
            </a:r>
          </a:p>
        </p:txBody>
      </p:sp>
      <p:sp>
        <p:nvSpPr>
          <p:cNvPr id="220175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20176" name="Text Box 16"/>
          <p:cNvSpPr txBox="1">
            <a:spLocks noChangeArrowheads="1"/>
          </p:cNvSpPr>
          <p:nvPr/>
        </p:nvSpPr>
        <p:spPr bwMode="auto">
          <a:xfrm>
            <a:off x="7607300" y="3886200"/>
            <a:ext cx="49053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1800" b="1" smtClean="0">
                <a:latin typeface="Arial" pitchFamily="34" charset="0"/>
              </a:rPr>
              <a:t>栈</a:t>
            </a:r>
            <a:r>
              <a:rPr kumimoji="0" lang="en-US" altLang="zh-CN" sz="1800" b="1" smtClean="0">
                <a:latin typeface="Arial" pitchFamily="34" charset="0"/>
              </a:rPr>
              <a:t>:</a:t>
            </a: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c</a:t>
            </a:r>
          </a:p>
        </p:txBody>
      </p:sp>
      <p:sp>
        <p:nvSpPr>
          <p:cNvPr id="220177" name="Line 17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20178" name="Oval 18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c</a:t>
            </a:r>
          </a:p>
        </p:txBody>
      </p:sp>
      <p:sp>
        <p:nvSpPr>
          <p:cNvPr id="219138" name="Rectangle 2"/>
          <p:cNvSpPr>
            <a:spLocks noChangeArrowheads="1"/>
          </p:cNvSpPr>
          <p:nvPr/>
        </p:nvSpPr>
        <p:spPr bwMode="auto">
          <a:xfrm>
            <a:off x="2916238" y="846138"/>
            <a:ext cx="26638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800" b="1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一个例子</a:t>
            </a:r>
            <a:endParaRPr lang="en-US" altLang="zh-CN" sz="4800" b="1" kern="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7771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7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b</a:t>
            </a:r>
          </a:p>
        </p:txBody>
      </p:sp>
      <p:sp>
        <p:nvSpPr>
          <p:cNvPr id="221188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e</a:t>
            </a:r>
          </a:p>
        </p:txBody>
      </p:sp>
      <p:sp>
        <p:nvSpPr>
          <p:cNvPr id="221189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d</a:t>
            </a:r>
          </a:p>
        </p:txBody>
      </p:sp>
      <p:sp>
        <p:nvSpPr>
          <p:cNvPr id="221190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21191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21198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a</a:t>
            </a:r>
          </a:p>
        </p:txBody>
      </p:sp>
      <p:sp>
        <p:nvSpPr>
          <p:cNvPr id="221199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21200" name="Text Box 16"/>
          <p:cNvSpPr txBox="1">
            <a:spLocks noChangeArrowheads="1"/>
          </p:cNvSpPr>
          <p:nvPr/>
        </p:nvSpPr>
        <p:spPr bwMode="auto">
          <a:xfrm>
            <a:off x="7607300" y="3886200"/>
            <a:ext cx="49053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1800" b="1" smtClean="0">
                <a:latin typeface="Arial" pitchFamily="34" charset="0"/>
              </a:rPr>
              <a:t>栈</a:t>
            </a:r>
            <a:r>
              <a:rPr kumimoji="0" lang="en-US" altLang="zh-CN" sz="1800" b="1" smtClean="0">
                <a:latin typeface="Arial" pitchFamily="34" charset="0"/>
              </a:rPr>
              <a:t>:</a:t>
            </a: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e</a:t>
            </a: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c</a:t>
            </a:r>
          </a:p>
        </p:txBody>
      </p:sp>
      <p:sp>
        <p:nvSpPr>
          <p:cNvPr id="221201" name="Line 17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21202" name="Oval 18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c</a:t>
            </a:r>
          </a:p>
        </p:txBody>
      </p:sp>
      <p:sp>
        <p:nvSpPr>
          <p:cNvPr id="219138" name="Rectangle 2"/>
          <p:cNvSpPr>
            <a:spLocks noChangeArrowheads="1"/>
          </p:cNvSpPr>
          <p:nvPr/>
        </p:nvSpPr>
        <p:spPr bwMode="auto">
          <a:xfrm>
            <a:off x="2916238" y="846138"/>
            <a:ext cx="26638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800" b="1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一个例子</a:t>
            </a:r>
            <a:endParaRPr lang="en-US" altLang="zh-CN" sz="4800" b="1" kern="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602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b</a:t>
            </a:r>
          </a:p>
        </p:txBody>
      </p:sp>
      <p:sp>
        <p:nvSpPr>
          <p:cNvPr id="222212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e</a:t>
            </a:r>
          </a:p>
        </p:txBody>
      </p:sp>
      <p:sp>
        <p:nvSpPr>
          <p:cNvPr id="222213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d</a:t>
            </a:r>
          </a:p>
        </p:txBody>
      </p:sp>
      <p:sp>
        <p:nvSpPr>
          <p:cNvPr id="222214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22215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22222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a</a:t>
            </a:r>
          </a:p>
        </p:txBody>
      </p:sp>
      <p:sp>
        <p:nvSpPr>
          <p:cNvPr id="222223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22224" name="Text Box 16"/>
          <p:cNvSpPr txBox="1">
            <a:spLocks noChangeArrowheads="1"/>
          </p:cNvSpPr>
          <p:nvPr/>
        </p:nvSpPr>
        <p:spPr bwMode="auto">
          <a:xfrm>
            <a:off x="7607300" y="3886200"/>
            <a:ext cx="49053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1800" b="1" smtClean="0">
                <a:latin typeface="Arial" pitchFamily="34" charset="0"/>
              </a:rPr>
              <a:t>栈</a:t>
            </a:r>
            <a:r>
              <a:rPr kumimoji="0" lang="en-US" altLang="zh-CN" sz="1800" b="1" smtClean="0">
                <a:latin typeface="Arial" pitchFamily="34" charset="0"/>
              </a:rPr>
              <a:t>:</a:t>
            </a: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a</a:t>
            </a: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e</a:t>
            </a: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c</a:t>
            </a:r>
          </a:p>
        </p:txBody>
      </p:sp>
      <p:sp>
        <p:nvSpPr>
          <p:cNvPr id="222225" name="Line 17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22226" name="Oval 18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c</a:t>
            </a:r>
          </a:p>
        </p:txBody>
      </p:sp>
      <p:sp>
        <p:nvSpPr>
          <p:cNvPr id="219138" name="Rectangle 2"/>
          <p:cNvSpPr>
            <a:spLocks noChangeArrowheads="1"/>
          </p:cNvSpPr>
          <p:nvPr/>
        </p:nvSpPr>
        <p:spPr bwMode="auto">
          <a:xfrm>
            <a:off x="2916238" y="846138"/>
            <a:ext cx="26638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800" b="1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一个例子</a:t>
            </a:r>
            <a:endParaRPr lang="en-US" altLang="zh-CN" sz="4800" b="1" kern="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5282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5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b</a:t>
            </a:r>
          </a:p>
        </p:txBody>
      </p:sp>
      <p:sp>
        <p:nvSpPr>
          <p:cNvPr id="223236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e</a:t>
            </a:r>
          </a:p>
        </p:txBody>
      </p:sp>
      <p:sp>
        <p:nvSpPr>
          <p:cNvPr id="223237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d</a:t>
            </a:r>
          </a:p>
        </p:txBody>
      </p:sp>
      <p:sp>
        <p:nvSpPr>
          <p:cNvPr id="223238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23239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23246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a</a:t>
            </a:r>
          </a:p>
        </p:txBody>
      </p:sp>
      <p:sp>
        <p:nvSpPr>
          <p:cNvPr id="223247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23248" name="Text Box 16"/>
          <p:cNvSpPr txBox="1">
            <a:spLocks noChangeArrowheads="1"/>
          </p:cNvSpPr>
          <p:nvPr/>
        </p:nvSpPr>
        <p:spPr bwMode="auto">
          <a:xfrm>
            <a:off x="7607300" y="3886200"/>
            <a:ext cx="49053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1800" b="1" smtClean="0">
                <a:latin typeface="Arial" pitchFamily="34" charset="0"/>
              </a:rPr>
              <a:t>栈</a:t>
            </a:r>
            <a:r>
              <a:rPr kumimoji="0" lang="en-US" altLang="zh-CN" sz="1800" b="1" smtClean="0">
                <a:latin typeface="Arial" pitchFamily="34" charset="0"/>
              </a:rPr>
              <a:t>:</a:t>
            </a: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b</a:t>
            </a: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a</a:t>
            </a: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e</a:t>
            </a: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c</a:t>
            </a:r>
          </a:p>
        </p:txBody>
      </p:sp>
      <p:sp>
        <p:nvSpPr>
          <p:cNvPr id="223249" name="Line 17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23250" name="Oval 18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c</a:t>
            </a:r>
          </a:p>
        </p:txBody>
      </p:sp>
      <p:sp>
        <p:nvSpPr>
          <p:cNvPr id="219138" name="Rectangle 2"/>
          <p:cNvSpPr>
            <a:spLocks noChangeArrowheads="1"/>
          </p:cNvSpPr>
          <p:nvPr/>
        </p:nvSpPr>
        <p:spPr bwMode="auto">
          <a:xfrm>
            <a:off x="2916238" y="846138"/>
            <a:ext cx="26638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800" b="1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一个例子</a:t>
            </a:r>
            <a:endParaRPr lang="en-US" altLang="zh-CN" sz="4800" b="1" kern="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2262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9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b</a:t>
            </a:r>
          </a:p>
        </p:txBody>
      </p:sp>
      <p:sp>
        <p:nvSpPr>
          <p:cNvPr id="224260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e</a:t>
            </a:r>
          </a:p>
        </p:txBody>
      </p:sp>
      <p:sp>
        <p:nvSpPr>
          <p:cNvPr id="224261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d</a:t>
            </a:r>
          </a:p>
        </p:txBody>
      </p:sp>
      <p:sp>
        <p:nvSpPr>
          <p:cNvPr id="224262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24263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24270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a</a:t>
            </a:r>
          </a:p>
        </p:txBody>
      </p:sp>
      <p:sp>
        <p:nvSpPr>
          <p:cNvPr id="224271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24272" name="Text Box 16"/>
          <p:cNvSpPr txBox="1">
            <a:spLocks noChangeArrowheads="1"/>
          </p:cNvSpPr>
          <p:nvPr/>
        </p:nvSpPr>
        <p:spPr bwMode="auto">
          <a:xfrm>
            <a:off x="7607300" y="3886200"/>
            <a:ext cx="49053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1800" b="1" smtClean="0">
                <a:latin typeface="Arial" pitchFamily="34" charset="0"/>
              </a:rPr>
              <a:t>栈</a:t>
            </a:r>
            <a:r>
              <a:rPr kumimoji="0" lang="en-US" altLang="zh-CN" sz="1800" b="1" smtClean="0">
                <a:latin typeface="Arial" pitchFamily="34" charset="0"/>
              </a:rPr>
              <a:t>:</a:t>
            </a: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d</a:t>
            </a: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b</a:t>
            </a: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a</a:t>
            </a: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e</a:t>
            </a: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c</a:t>
            </a:r>
          </a:p>
        </p:txBody>
      </p:sp>
      <p:sp>
        <p:nvSpPr>
          <p:cNvPr id="224273" name="Line 17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24274" name="Oval 18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c</a:t>
            </a:r>
          </a:p>
        </p:txBody>
      </p:sp>
      <p:sp>
        <p:nvSpPr>
          <p:cNvPr id="219138" name="Rectangle 2"/>
          <p:cNvSpPr>
            <a:spLocks noChangeArrowheads="1"/>
          </p:cNvSpPr>
          <p:nvPr/>
        </p:nvSpPr>
        <p:spPr bwMode="auto">
          <a:xfrm>
            <a:off x="2916238" y="846138"/>
            <a:ext cx="26638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800" b="1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一个例子</a:t>
            </a:r>
            <a:endParaRPr lang="en-US" altLang="zh-CN" sz="4800" b="1" kern="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7255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b</a:t>
            </a:r>
          </a:p>
        </p:txBody>
      </p:sp>
      <p:sp>
        <p:nvSpPr>
          <p:cNvPr id="225284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e</a:t>
            </a:r>
          </a:p>
        </p:txBody>
      </p:sp>
      <p:sp>
        <p:nvSpPr>
          <p:cNvPr id="225285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solidFill>
                  <a:schemeClr val="bg2"/>
                </a:solidFill>
                <a:latin typeface="Arial" charset="0"/>
                <a:ea typeface="宋体" charset="0"/>
              </a:rPr>
              <a:t>d</a:t>
            </a:r>
          </a:p>
        </p:txBody>
      </p:sp>
      <p:sp>
        <p:nvSpPr>
          <p:cNvPr id="225286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25287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25294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a</a:t>
            </a:r>
          </a:p>
        </p:txBody>
      </p:sp>
      <p:sp>
        <p:nvSpPr>
          <p:cNvPr id="225295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25296" name="Text Box 16"/>
          <p:cNvSpPr txBox="1">
            <a:spLocks noChangeArrowheads="1"/>
          </p:cNvSpPr>
          <p:nvPr/>
        </p:nvSpPr>
        <p:spPr bwMode="auto">
          <a:xfrm>
            <a:off x="7607300" y="3886200"/>
            <a:ext cx="49053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1800" b="1" smtClean="0">
                <a:latin typeface="Arial" pitchFamily="34" charset="0"/>
              </a:rPr>
              <a:t>栈</a:t>
            </a:r>
            <a:r>
              <a:rPr kumimoji="0" lang="en-US" altLang="zh-CN" sz="1800" b="1" smtClean="0">
                <a:latin typeface="Arial" pitchFamily="34" charset="0"/>
              </a:rPr>
              <a:t>:</a:t>
            </a: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b</a:t>
            </a: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a</a:t>
            </a: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e</a:t>
            </a: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c</a:t>
            </a:r>
          </a:p>
        </p:txBody>
      </p:sp>
      <p:sp>
        <p:nvSpPr>
          <p:cNvPr id="225297" name="Line 17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25298" name="Oval 18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c</a:t>
            </a:r>
          </a:p>
        </p:txBody>
      </p:sp>
      <p:sp>
        <p:nvSpPr>
          <p:cNvPr id="219138" name="Rectangle 2"/>
          <p:cNvSpPr>
            <a:spLocks noChangeArrowheads="1"/>
          </p:cNvSpPr>
          <p:nvPr/>
        </p:nvSpPr>
        <p:spPr bwMode="auto">
          <a:xfrm>
            <a:off x="2916238" y="846138"/>
            <a:ext cx="26638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800" b="1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一个例子</a:t>
            </a:r>
            <a:endParaRPr lang="en-US" altLang="zh-CN" sz="4800" b="1" kern="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6085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69963"/>
            <a:ext cx="8281988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）开始使用运行栈。有专门的指令用于从栈中加载（</a:t>
            </a:r>
            <a:r>
              <a:rPr lang="en-US" altLang="zh-CN" sz="2800" b="1" dirty="0" smtClean="0"/>
              <a:t>ALOAD</a:t>
            </a:r>
            <a:r>
              <a:rPr lang="zh-CN" altLang="en-US" sz="2800" b="1" dirty="0" smtClean="0"/>
              <a:t>）、向栈中存储（</a:t>
            </a:r>
            <a:r>
              <a:rPr lang="en-US" altLang="zh-CN" sz="2800" b="1" dirty="0" smtClean="0"/>
              <a:t>ASTORE</a:t>
            </a:r>
            <a:r>
              <a:rPr lang="zh-CN" altLang="en-US" sz="2800" b="1" dirty="0" smtClean="0"/>
              <a:t>）值</a:t>
            </a:r>
            <a:endParaRPr lang="en-US" altLang="zh-CN" sz="2800" b="1" dirty="0" smtClean="0"/>
          </a:p>
          <a:p>
            <a:pPr lvl="1" eaLnBrk="1" hangingPunct="1">
              <a:buFont typeface="Wingdings" pitchFamily="2" charset="2"/>
              <a:buChar char="l"/>
              <a:defRPr/>
            </a:pPr>
            <a:r>
              <a:rPr lang="en-US" altLang="zh-CN" sz="2400" b="1" dirty="0" smtClean="0"/>
              <a:t>	SPILLEDARG 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  </a:t>
            </a:r>
            <a:r>
              <a:rPr lang="zh-CN" altLang="en-US" sz="2400" b="1" dirty="0" smtClean="0"/>
              <a:t>指示栈中的第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个值</a:t>
            </a:r>
            <a:endParaRPr lang="en-US" altLang="zh-CN" sz="2400" b="1" dirty="0" smtClean="0"/>
          </a:p>
          <a:p>
            <a:pPr lvl="1" eaLnBrk="1" hangingPunct="1">
              <a:buFont typeface="Wingdings" pitchFamily="2" charset="2"/>
              <a:buChar char="l"/>
              <a:defRPr/>
            </a:pPr>
            <a:r>
              <a:rPr lang="en-US" altLang="zh-CN" sz="2400" b="1" dirty="0" smtClean="0"/>
              <a:t>	</a:t>
            </a:r>
            <a:r>
              <a:rPr lang="zh-CN" altLang="en-US" sz="2400" b="1" dirty="0" smtClean="0"/>
              <a:t>第一个值在</a:t>
            </a:r>
            <a:r>
              <a:rPr lang="en-US" altLang="zh-CN" sz="2400" b="1" dirty="0" smtClean="0"/>
              <a:t> SPILLEDARG 0 </a:t>
            </a:r>
            <a:r>
              <a:rPr lang="zh-CN" altLang="en-US" sz="2400" b="1" dirty="0" smtClean="0"/>
              <a:t>中</a:t>
            </a:r>
            <a:endParaRPr lang="en-US" altLang="zh-CN" sz="2400" b="1" dirty="0" smtClean="0"/>
          </a:p>
          <a:p>
            <a:pPr lvl="1" eaLnBrk="1" hangingPunct="1">
              <a:buSzPct val="80000"/>
              <a:buFont typeface="Wingdings" pitchFamily="2" charset="2"/>
              <a:buNone/>
              <a:defRPr/>
            </a:pPr>
            <a:r>
              <a:rPr lang="en-US" altLang="zh-CN" sz="2400" b="1" dirty="0" smtClean="0"/>
              <a:t> </a:t>
            </a:r>
          </a:p>
          <a:p>
            <a:pPr lvl="1" eaLnBrk="1" hangingPunct="1">
              <a:buSzPct val="80000"/>
              <a:buFont typeface="Wingdings" pitchFamily="2" charset="2"/>
              <a:buNone/>
              <a:defRPr/>
            </a:pPr>
            <a:r>
              <a:rPr lang="zh-CN" altLang="en-US" sz="2400" b="1" dirty="0" smtClean="0"/>
              <a:t>例如：</a:t>
            </a:r>
            <a:r>
              <a:rPr lang="en-US" altLang="zh-CN" sz="2400" b="1" dirty="0" smtClean="0">
                <a:latin typeface="Courier New" pitchFamily="49" charset="0"/>
              </a:rPr>
              <a:t>ALOAD s3 (SPILLEDARG 1)</a:t>
            </a:r>
            <a:r>
              <a:rPr lang="en-US" altLang="zh-CN" sz="2400" b="1" dirty="0" smtClean="0"/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/>
              <a:t>   将栈中的第二个值取出放到寄存器</a:t>
            </a:r>
            <a:r>
              <a:rPr lang="en-US" altLang="zh-CN" sz="2800" b="1" dirty="0" smtClean="0"/>
              <a:t> s3 </a:t>
            </a:r>
            <a:r>
              <a:rPr lang="zh-CN" altLang="en-US" sz="2800" b="1" dirty="0" smtClean="0"/>
              <a:t>中</a:t>
            </a:r>
            <a:r>
              <a:rPr lang="en-US" altLang="zh-CN" sz="28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673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0"/>
              </a:rPr>
              <a:t>b</a:t>
            </a:r>
          </a:p>
        </p:txBody>
      </p:sp>
      <p:sp>
        <p:nvSpPr>
          <p:cNvPr id="226308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e</a:t>
            </a:r>
          </a:p>
        </p:txBody>
      </p:sp>
      <p:sp>
        <p:nvSpPr>
          <p:cNvPr id="226309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0"/>
              </a:rPr>
              <a:t>d</a:t>
            </a:r>
          </a:p>
        </p:txBody>
      </p:sp>
      <p:sp>
        <p:nvSpPr>
          <p:cNvPr id="226310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26311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26318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a</a:t>
            </a:r>
          </a:p>
        </p:txBody>
      </p:sp>
      <p:sp>
        <p:nvSpPr>
          <p:cNvPr id="226319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26320" name="Text Box 16"/>
          <p:cNvSpPr txBox="1">
            <a:spLocks noChangeArrowheads="1"/>
          </p:cNvSpPr>
          <p:nvPr/>
        </p:nvSpPr>
        <p:spPr bwMode="auto">
          <a:xfrm>
            <a:off x="7607300" y="3886200"/>
            <a:ext cx="49053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1800" b="1" smtClean="0">
                <a:latin typeface="Arial" pitchFamily="34" charset="0"/>
              </a:rPr>
              <a:t>栈</a:t>
            </a:r>
            <a:r>
              <a:rPr kumimoji="0" lang="en-US" altLang="zh-CN" sz="1800" b="1" smtClean="0">
                <a:latin typeface="Arial" pitchFamily="34" charset="0"/>
              </a:rPr>
              <a:t>:</a:t>
            </a: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a</a:t>
            </a: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e</a:t>
            </a: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c</a:t>
            </a:r>
          </a:p>
        </p:txBody>
      </p:sp>
      <p:sp>
        <p:nvSpPr>
          <p:cNvPr id="226321" name="Line 17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26322" name="Oval 18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c</a:t>
            </a:r>
          </a:p>
        </p:txBody>
      </p:sp>
      <p:sp>
        <p:nvSpPr>
          <p:cNvPr id="219138" name="Rectangle 2"/>
          <p:cNvSpPr>
            <a:spLocks noChangeArrowheads="1"/>
          </p:cNvSpPr>
          <p:nvPr/>
        </p:nvSpPr>
        <p:spPr bwMode="auto">
          <a:xfrm>
            <a:off x="2916238" y="846138"/>
            <a:ext cx="26638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800" b="1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一个例子</a:t>
            </a:r>
            <a:endParaRPr lang="en-US" altLang="zh-CN" sz="4800" b="1" kern="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5091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0"/>
              </a:rPr>
              <a:t>b</a:t>
            </a:r>
          </a:p>
        </p:txBody>
      </p:sp>
      <p:sp>
        <p:nvSpPr>
          <p:cNvPr id="227332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e</a:t>
            </a:r>
          </a:p>
        </p:txBody>
      </p:sp>
      <p:sp>
        <p:nvSpPr>
          <p:cNvPr id="227333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0"/>
              </a:rPr>
              <a:t>d</a:t>
            </a:r>
          </a:p>
        </p:txBody>
      </p:sp>
      <p:sp>
        <p:nvSpPr>
          <p:cNvPr id="227334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27335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27342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0"/>
              </a:rPr>
              <a:t>a</a:t>
            </a:r>
          </a:p>
        </p:txBody>
      </p:sp>
      <p:sp>
        <p:nvSpPr>
          <p:cNvPr id="227343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27344" name="Text Box 16"/>
          <p:cNvSpPr txBox="1">
            <a:spLocks noChangeArrowheads="1"/>
          </p:cNvSpPr>
          <p:nvPr/>
        </p:nvSpPr>
        <p:spPr bwMode="auto">
          <a:xfrm>
            <a:off x="7607300" y="3886200"/>
            <a:ext cx="49053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1800" b="1" smtClean="0">
                <a:latin typeface="Arial" pitchFamily="34" charset="0"/>
              </a:rPr>
              <a:t>栈</a:t>
            </a:r>
            <a:r>
              <a:rPr kumimoji="0" lang="en-US" altLang="zh-CN" sz="1800" b="1" smtClean="0">
                <a:latin typeface="Arial" pitchFamily="34" charset="0"/>
              </a:rPr>
              <a:t>:</a:t>
            </a: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e</a:t>
            </a: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c</a:t>
            </a:r>
          </a:p>
        </p:txBody>
      </p:sp>
      <p:sp>
        <p:nvSpPr>
          <p:cNvPr id="227345" name="Line 17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27346" name="Oval 18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c</a:t>
            </a:r>
          </a:p>
        </p:txBody>
      </p:sp>
      <p:sp>
        <p:nvSpPr>
          <p:cNvPr id="219138" name="Rectangle 2"/>
          <p:cNvSpPr>
            <a:spLocks noChangeArrowheads="1"/>
          </p:cNvSpPr>
          <p:nvPr/>
        </p:nvSpPr>
        <p:spPr bwMode="auto">
          <a:xfrm>
            <a:off x="2916238" y="846138"/>
            <a:ext cx="26638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800" b="1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一个例子</a:t>
            </a:r>
            <a:endParaRPr lang="en-US" altLang="zh-CN" sz="4800" b="1" kern="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947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5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0"/>
              </a:rPr>
              <a:t>b</a:t>
            </a:r>
          </a:p>
        </p:txBody>
      </p:sp>
      <p:sp>
        <p:nvSpPr>
          <p:cNvPr id="228356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0"/>
              </a:rPr>
              <a:t>e</a:t>
            </a:r>
          </a:p>
        </p:txBody>
      </p:sp>
      <p:sp>
        <p:nvSpPr>
          <p:cNvPr id="228357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0"/>
              </a:rPr>
              <a:t>d</a:t>
            </a:r>
          </a:p>
        </p:txBody>
      </p:sp>
      <p:sp>
        <p:nvSpPr>
          <p:cNvPr id="228358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28359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28366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0"/>
              </a:rPr>
              <a:t>a</a:t>
            </a:r>
          </a:p>
        </p:txBody>
      </p:sp>
      <p:sp>
        <p:nvSpPr>
          <p:cNvPr id="228367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28368" name="Text Box 16"/>
          <p:cNvSpPr txBox="1">
            <a:spLocks noChangeArrowheads="1"/>
          </p:cNvSpPr>
          <p:nvPr/>
        </p:nvSpPr>
        <p:spPr bwMode="auto">
          <a:xfrm>
            <a:off x="7607300" y="3886200"/>
            <a:ext cx="49053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1800" b="1" smtClean="0">
                <a:latin typeface="Arial" pitchFamily="34" charset="0"/>
              </a:rPr>
              <a:t>栈</a:t>
            </a:r>
            <a:r>
              <a:rPr kumimoji="0" lang="en-US" altLang="zh-CN" sz="1800" b="1" smtClean="0">
                <a:latin typeface="Arial" pitchFamily="34" charset="0"/>
              </a:rPr>
              <a:t>:</a:t>
            </a: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c</a:t>
            </a:r>
          </a:p>
        </p:txBody>
      </p:sp>
      <p:sp>
        <p:nvSpPr>
          <p:cNvPr id="228369" name="Line 17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28370" name="Oval 18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c</a:t>
            </a:r>
          </a:p>
        </p:txBody>
      </p:sp>
      <p:sp>
        <p:nvSpPr>
          <p:cNvPr id="219138" name="Rectangle 2"/>
          <p:cNvSpPr>
            <a:spLocks noChangeArrowheads="1"/>
          </p:cNvSpPr>
          <p:nvPr/>
        </p:nvSpPr>
        <p:spPr bwMode="auto">
          <a:xfrm>
            <a:off x="2916238" y="846138"/>
            <a:ext cx="26638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800" b="1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一个例子</a:t>
            </a:r>
            <a:endParaRPr lang="en-US" altLang="zh-CN" sz="4800" b="1" kern="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210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0"/>
              </a:rPr>
              <a:t>b</a:t>
            </a:r>
          </a:p>
        </p:txBody>
      </p:sp>
      <p:sp>
        <p:nvSpPr>
          <p:cNvPr id="229380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0"/>
              </a:rPr>
              <a:t>e</a:t>
            </a:r>
          </a:p>
        </p:txBody>
      </p:sp>
      <p:sp>
        <p:nvSpPr>
          <p:cNvPr id="229381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0"/>
              </a:rPr>
              <a:t>d</a:t>
            </a:r>
          </a:p>
        </p:txBody>
      </p:sp>
      <p:sp>
        <p:nvSpPr>
          <p:cNvPr id="229382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29383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29390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0"/>
              </a:rPr>
              <a:t>a</a:t>
            </a:r>
          </a:p>
        </p:txBody>
      </p:sp>
      <p:sp>
        <p:nvSpPr>
          <p:cNvPr id="229391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29392" name="Text Box 16"/>
          <p:cNvSpPr txBox="1">
            <a:spLocks noChangeArrowheads="1"/>
          </p:cNvSpPr>
          <p:nvPr/>
        </p:nvSpPr>
        <p:spPr bwMode="auto">
          <a:xfrm>
            <a:off x="7607300" y="3886200"/>
            <a:ext cx="49053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1800" b="1" smtClean="0">
                <a:latin typeface="Arial" pitchFamily="34" charset="0"/>
              </a:rPr>
              <a:t>栈</a:t>
            </a:r>
            <a:r>
              <a:rPr kumimoji="0" lang="en-US" altLang="zh-CN" sz="1800" b="1" smtClean="0">
                <a:latin typeface="Arial" pitchFamily="34" charset="0"/>
              </a:rPr>
              <a:t>:</a:t>
            </a: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</p:txBody>
      </p:sp>
      <p:sp>
        <p:nvSpPr>
          <p:cNvPr id="229393" name="Line 17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29394" name="Oval 18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0"/>
              </a:rPr>
              <a:t>c</a:t>
            </a:r>
          </a:p>
        </p:txBody>
      </p:sp>
      <p:sp>
        <p:nvSpPr>
          <p:cNvPr id="219138" name="Rectangle 2"/>
          <p:cNvSpPr>
            <a:spLocks noChangeArrowheads="1"/>
          </p:cNvSpPr>
          <p:nvPr/>
        </p:nvSpPr>
        <p:spPr bwMode="auto">
          <a:xfrm>
            <a:off x="2916238" y="846138"/>
            <a:ext cx="26638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800" b="1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一个例子</a:t>
            </a:r>
            <a:endParaRPr lang="en-US" altLang="zh-CN" sz="4800" b="1" kern="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469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着色失败？</a:t>
            </a:r>
            <a:endParaRPr lang="en-US" altLang="zh-CN" smtClean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776"/>
            <a:ext cx="8207375" cy="468322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如果图不能被着色，它最终会被简化为一个图：</a:t>
            </a:r>
            <a:r>
              <a:rPr lang="zh-CN" altLang="en-US" b="1" dirty="0" smtClean="0"/>
              <a:t>每个节点具有至少</a:t>
            </a:r>
            <a:r>
              <a:rPr lang="en-US" altLang="zh-CN" b="1" dirty="0" smtClean="0"/>
              <a:t>K</a:t>
            </a:r>
            <a:r>
              <a:rPr lang="zh-CN" altLang="en-US" b="1" dirty="0" smtClean="0"/>
              <a:t>个邻居</a:t>
            </a:r>
            <a:endParaRPr lang="en-US" altLang="zh-CN" b="1" dirty="0" smtClean="0"/>
          </a:p>
          <a:p>
            <a:pPr eaLnBrk="1" hangingPunct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此时，部分图仍然可以用</a:t>
            </a:r>
            <a:r>
              <a:rPr lang="en-US" altLang="zh-CN" b="1" dirty="0" smtClean="0">
                <a:solidFill>
                  <a:srgbClr val="002060"/>
                </a:solidFill>
              </a:rPr>
              <a:t>K</a:t>
            </a:r>
            <a:r>
              <a:rPr lang="zh-CN" altLang="en-US" b="1" dirty="0" smtClean="0">
                <a:solidFill>
                  <a:srgbClr val="002060"/>
                </a:solidFill>
              </a:rPr>
              <a:t>个颜色成功着色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图着色问题是一个</a:t>
            </a:r>
            <a:r>
              <a:rPr lang="en-US" altLang="zh-CN" b="1" dirty="0" smtClean="0"/>
              <a:t>NP</a:t>
            </a:r>
            <a:r>
              <a:rPr lang="zh-CN" altLang="en-US" b="1" dirty="0" smtClean="0"/>
              <a:t>完全</a:t>
            </a:r>
            <a:r>
              <a:rPr lang="zh-CN" altLang="en-US" b="1" dirty="0" smtClean="0">
                <a:solidFill>
                  <a:srgbClr val="002060"/>
                </a:solidFill>
              </a:rPr>
              <a:t>的问题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 eaLnBrk="1" hangingPunct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必须寻找近似算法</a:t>
            </a:r>
            <a:endParaRPr lang="en-US" altLang="zh-CN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75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b</a:t>
            </a:r>
          </a:p>
        </p:txBody>
      </p:sp>
      <p:sp>
        <p:nvSpPr>
          <p:cNvPr id="231428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e</a:t>
            </a:r>
          </a:p>
        </p:txBody>
      </p:sp>
      <p:sp>
        <p:nvSpPr>
          <p:cNvPr id="231429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d</a:t>
            </a:r>
          </a:p>
        </p:txBody>
      </p:sp>
      <p:sp>
        <p:nvSpPr>
          <p:cNvPr id="231430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31431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31438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a</a:t>
            </a:r>
          </a:p>
        </p:txBody>
      </p:sp>
      <p:sp>
        <p:nvSpPr>
          <p:cNvPr id="231439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31440" name="Line 16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31441" name="Oval 17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c</a:t>
            </a:r>
          </a:p>
        </p:txBody>
      </p:sp>
      <p:sp>
        <p:nvSpPr>
          <p:cNvPr id="231442" name="Text Box 18"/>
          <p:cNvSpPr txBox="1">
            <a:spLocks noChangeArrowheads="1"/>
          </p:cNvSpPr>
          <p:nvPr/>
        </p:nvSpPr>
        <p:spPr bwMode="auto">
          <a:xfrm>
            <a:off x="7607300" y="3886200"/>
            <a:ext cx="490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1800" b="1" smtClean="0">
                <a:latin typeface="Arial" pitchFamily="34" charset="0"/>
              </a:rPr>
              <a:t>栈</a:t>
            </a:r>
            <a:r>
              <a:rPr kumimoji="0" lang="en-US" altLang="zh-CN" sz="1800" b="1" smtClean="0">
                <a:latin typeface="Arial" pitchFamily="34" charset="0"/>
              </a:rPr>
              <a:t>:</a:t>
            </a: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</p:txBody>
      </p:sp>
      <p:sp>
        <p:nvSpPr>
          <p:cNvPr id="231443" name="Line 19"/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276600" y="765175"/>
            <a:ext cx="20145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</a:rPr>
              <a:t>例子</a:t>
            </a:r>
            <a:endParaRPr lang="en-US" altLang="zh-CN" sz="4800" b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23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1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b</a:t>
            </a:r>
          </a:p>
        </p:txBody>
      </p:sp>
      <p:sp>
        <p:nvSpPr>
          <p:cNvPr id="232452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e</a:t>
            </a:r>
          </a:p>
        </p:txBody>
      </p:sp>
      <p:sp>
        <p:nvSpPr>
          <p:cNvPr id="232453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d</a:t>
            </a:r>
          </a:p>
        </p:txBody>
      </p:sp>
      <p:sp>
        <p:nvSpPr>
          <p:cNvPr id="232454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32455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32462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a</a:t>
            </a:r>
          </a:p>
        </p:txBody>
      </p:sp>
      <p:sp>
        <p:nvSpPr>
          <p:cNvPr id="232463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32464" name="Line 16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32465" name="Oval 17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c</a:t>
            </a:r>
          </a:p>
        </p:txBody>
      </p:sp>
      <p:sp>
        <p:nvSpPr>
          <p:cNvPr id="232466" name="Text Box 18"/>
          <p:cNvSpPr txBox="1">
            <a:spLocks noChangeArrowheads="1"/>
          </p:cNvSpPr>
          <p:nvPr/>
        </p:nvSpPr>
        <p:spPr bwMode="auto">
          <a:xfrm>
            <a:off x="7607300" y="3886200"/>
            <a:ext cx="4905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1800" b="1" smtClean="0">
                <a:latin typeface="Arial" pitchFamily="34" charset="0"/>
              </a:rPr>
              <a:t>栈</a:t>
            </a:r>
            <a:r>
              <a:rPr kumimoji="0" lang="en-US" altLang="zh-CN" sz="1800" b="1" smtClean="0">
                <a:latin typeface="Arial" pitchFamily="34" charset="0"/>
              </a:rPr>
              <a:t>:</a:t>
            </a: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d</a:t>
            </a: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</p:txBody>
      </p:sp>
      <p:sp>
        <p:nvSpPr>
          <p:cNvPr id="232467" name="Line 19"/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32468" name="Text Box 20"/>
          <p:cNvSpPr txBox="1">
            <a:spLocks noChangeArrowheads="1"/>
          </p:cNvSpPr>
          <p:nvPr/>
        </p:nvSpPr>
        <p:spPr bwMode="auto">
          <a:xfrm>
            <a:off x="5080000" y="5715000"/>
            <a:ext cx="2382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1800" b="1" smtClean="0">
                <a:latin typeface="Arial" pitchFamily="34" charset="0"/>
              </a:rPr>
              <a:t>所有节点有</a:t>
            </a:r>
            <a:r>
              <a:rPr kumimoji="0" lang="en-US" altLang="zh-CN" sz="1800" b="1" smtClean="0">
                <a:latin typeface="Arial" pitchFamily="34" charset="0"/>
              </a:rPr>
              <a:t>2</a:t>
            </a:r>
            <a:r>
              <a:rPr kumimoji="0" lang="zh-CN" altLang="en-US" sz="1800" b="1" smtClean="0">
                <a:latin typeface="Arial" pitchFamily="34" charset="0"/>
              </a:rPr>
              <a:t>个邻居！</a:t>
            </a:r>
            <a:endParaRPr kumimoji="0" lang="en-US" altLang="zh-CN" sz="1800" b="1" smtClean="0">
              <a:latin typeface="Arial" pitchFamily="34" charset="0"/>
            </a:endParaRPr>
          </a:p>
        </p:txBody>
      </p:sp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3276600" y="765175"/>
            <a:ext cx="20145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</a:rPr>
              <a:t>例子</a:t>
            </a:r>
            <a:endParaRPr lang="en-US" altLang="zh-CN" sz="4800" b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00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5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b</a:t>
            </a:r>
          </a:p>
        </p:txBody>
      </p:sp>
      <p:sp>
        <p:nvSpPr>
          <p:cNvPr id="233476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e</a:t>
            </a:r>
          </a:p>
        </p:txBody>
      </p:sp>
      <p:sp>
        <p:nvSpPr>
          <p:cNvPr id="233477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d</a:t>
            </a:r>
          </a:p>
        </p:txBody>
      </p:sp>
      <p:sp>
        <p:nvSpPr>
          <p:cNvPr id="233478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33479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33486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a</a:t>
            </a:r>
          </a:p>
        </p:txBody>
      </p:sp>
      <p:sp>
        <p:nvSpPr>
          <p:cNvPr id="233487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33488" name="Line 16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33489" name="Oval 17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c</a:t>
            </a:r>
          </a:p>
        </p:txBody>
      </p:sp>
      <p:sp>
        <p:nvSpPr>
          <p:cNvPr id="233490" name="Text Box 18"/>
          <p:cNvSpPr txBox="1">
            <a:spLocks noChangeArrowheads="1"/>
          </p:cNvSpPr>
          <p:nvPr/>
        </p:nvSpPr>
        <p:spPr bwMode="auto">
          <a:xfrm>
            <a:off x="7607300" y="3886200"/>
            <a:ext cx="490538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1800" b="1" smtClean="0">
                <a:latin typeface="Arial" pitchFamily="34" charset="0"/>
              </a:rPr>
              <a:t>栈</a:t>
            </a:r>
            <a:r>
              <a:rPr kumimoji="0" lang="en-US" altLang="zh-CN" sz="1800" b="1" smtClean="0">
                <a:latin typeface="Arial" pitchFamily="34" charset="0"/>
              </a:rPr>
              <a:t>:</a:t>
            </a: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b</a:t>
            </a: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d</a:t>
            </a: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</p:txBody>
      </p:sp>
      <p:sp>
        <p:nvSpPr>
          <p:cNvPr id="233491" name="Line 19"/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3276600" y="765175"/>
            <a:ext cx="20145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</a:rPr>
              <a:t>例子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34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9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b</a:t>
            </a:r>
          </a:p>
        </p:txBody>
      </p:sp>
      <p:sp>
        <p:nvSpPr>
          <p:cNvPr id="234500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e</a:t>
            </a:r>
          </a:p>
        </p:txBody>
      </p:sp>
      <p:sp>
        <p:nvSpPr>
          <p:cNvPr id="234501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d</a:t>
            </a:r>
          </a:p>
        </p:txBody>
      </p:sp>
      <p:sp>
        <p:nvSpPr>
          <p:cNvPr id="234502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34503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34510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a</a:t>
            </a:r>
          </a:p>
        </p:txBody>
      </p:sp>
      <p:sp>
        <p:nvSpPr>
          <p:cNvPr id="234511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34512" name="Line 16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34513" name="Oval 17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c</a:t>
            </a:r>
          </a:p>
        </p:txBody>
      </p:sp>
      <p:sp>
        <p:nvSpPr>
          <p:cNvPr id="234514" name="Text Box 18"/>
          <p:cNvSpPr txBox="1">
            <a:spLocks noChangeArrowheads="1"/>
          </p:cNvSpPr>
          <p:nvPr/>
        </p:nvSpPr>
        <p:spPr bwMode="auto">
          <a:xfrm>
            <a:off x="7607300" y="3886200"/>
            <a:ext cx="490538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1800" b="1" smtClean="0">
                <a:latin typeface="Arial" pitchFamily="34" charset="0"/>
              </a:rPr>
              <a:t>栈</a:t>
            </a:r>
            <a:r>
              <a:rPr kumimoji="0" lang="en-US" altLang="zh-CN" sz="1800" b="1" smtClean="0">
                <a:latin typeface="Arial" pitchFamily="34" charset="0"/>
              </a:rPr>
              <a:t>:</a:t>
            </a: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c</a:t>
            </a: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e</a:t>
            </a: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a</a:t>
            </a: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b</a:t>
            </a: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d</a:t>
            </a: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</p:txBody>
      </p:sp>
      <p:sp>
        <p:nvSpPr>
          <p:cNvPr id="234515" name="Line 19"/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3276600" y="765175"/>
            <a:ext cx="20145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</a:rPr>
              <a:t>例子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63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b</a:t>
            </a:r>
          </a:p>
        </p:txBody>
      </p:sp>
      <p:sp>
        <p:nvSpPr>
          <p:cNvPr id="235524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e</a:t>
            </a:r>
          </a:p>
        </p:txBody>
      </p:sp>
      <p:sp>
        <p:nvSpPr>
          <p:cNvPr id="235525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d</a:t>
            </a:r>
          </a:p>
        </p:txBody>
      </p:sp>
      <p:sp>
        <p:nvSpPr>
          <p:cNvPr id="235526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35527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35534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a</a:t>
            </a:r>
          </a:p>
        </p:txBody>
      </p:sp>
      <p:sp>
        <p:nvSpPr>
          <p:cNvPr id="235535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35536" name="Line 16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35537" name="Oval 17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solidFill>
                  <a:schemeClr val="bg2"/>
                </a:solidFill>
                <a:latin typeface="Arial" charset="0"/>
                <a:ea typeface="宋体" charset="0"/>
              </a:rPr>
              <a:t>c</a:t>
            </a:r>
          </a:p>
        </p:txBody>
      </p:sp>
      <p:sp>
        <p:nvSpPr>
          <p:cNvPr id="235538" name="Text Box 18"/>
          <p:cNvSpPr txBox="1">
            <a:spLocks noChangeArrowheads="1"/>
          </p:cNvSpPr>
          <p:nvPr/>
        </p:nvSpPr>
        <p:spPr bwMode="auto">
          <a:xfrm>
            <a:off x="7607300" y="3886200"/>
            <a:ext cx="490538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1800" b="1" smtClean="0">
                <a:latin typeface="Arial" pitchFamily="34" charset="0"/>
              </a:rPr>
              <a:t>栈</a:t>
            </a:r>
            <a:r>
              <a:rPr kumimoji="0" lang="en-US" altLang="zh-CN" sz="1800" b="1" smtClean="0">
                <a:latin typeface="Arial" pitchFamily="34" charset="0"/>
              </a:rPr>
              <a:t>:</a:t>
            </a: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e</a:t>
            </a: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a</a:t>
            </a: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b</a:t>
            </a: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d</a:t>
            </a: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</p:txBody>
      </p:sp>
      <p:sp>
        <p:nvSpPr>
          <p:cNvPr id="235539" name="Line 19"/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3276600" y="765175"/>
            <a:ext cx="20145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</a:rPr>
              <a:t>例子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02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08720"/>
            <a:ext cx="8424614" cy="594928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3000" b="1" dirty="0" smtClean="0"/>
              <a:t>4</a:t>
            </a:r>
            <a:r>
              <a:rPr lang="zh-CN" altLang="en-US" sz="3000" b="1" dirty="0" smtClean="0"/>
              <a:t>）</a:t>
            </a:r>
            <a:r>
              <a:rPr lang="en-US" altLang="zh-CN" sz="3000" b="1" dirty="0" smtClean="0"/>
              <a:t>Call </a:t>
            </a:r>
            <a:r>
              <a:rPr lang="zh-CN" altLang="en-US" sz="3000" b="1" dirty="0" smtClean="0"/>
              <a:t>指令的格式发生较大的变化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没有显式调用参数，需要通过寄存器传递</a:t>
            </a:r>
            <a:endParaRPr lang="en-US" altLang="zh-CN" sz="2400" b="1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没有显式“</a:t>
            </a:r>
            <a:r>
              <a:rPr lang="en-US" altLang="zh-CN" sz="2400" b="1" dirty="0" smtClean="0"/>
              <a:t>RETURN</a:t>
            </a:r>
            <a:r>
              <a:rPr lang="zh-CN" altLang="en-US" sz="2400" b="1" dirty="0" smtClean="0"/>
              <a:t>”</a:t>
            </a:r>
            <a:endParaRPr lang="en-US" altLang="zh-CN" sz="3000" b="1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l"/>
              <a:defRPr/>
            </a:pPr>
            <a:r>
              <a:rPr lang="en-US" altLang="zh-CN" sz="2600" b="1" dirty="0" smtClean="0"/>
              <a:t>a0-a3</a:t>
            </a:r>
            <a:r>
              <a:rPr lang="zh-CN" altLang="en-US" sz="2600" b="1" dirty="0" smtClean="0"/>
              <a:t>存放向子函数传递的参数</a:t>
            </a:r>
            <a:endParaRPr lang="en-US" altLang="zh-CN" sz="2600" b="1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如果需要传递多于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个的参数，需要使用</a:t>
            </a:r>
            <a:r>
              <a:rPr lang="en-US" altLang="zh-CN" sz="2400" b="1" dirty="0" smtClean="0"/>
              <a:t> PASSARG </a:t>
            </a:r>
            <a:r>
              <a:rPr lang="zh-CN" altLang="en-US" sz="2400" b="1" dirty="0" smtClean="0"/>
              <a:t>指令</a:t>
            </a:r>
            <a:endParaRPr lang="en-US" altLang="zh-CN" sz="2400" b="1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/>
              <a:t>   </a:t>
            </a:r>
            <a:r>
              <a:rPr lang="zh-CN" altLang="en-US" sz="2400" b="1" dirty="0" smtClean="0"/>
              <a:t>将其它参数存到栈中</a:t>
            </a:r>
            <a:endParaRPr lang="en-US" altLang="zh-CN" sz="2400" b="1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注意：</a:t>
            </a:r>
            <a:r>
              <a:rPr lang="en-US" altLang="zh-CN" sz="2000" b="1" dirty="0" smtClean="0"/>
              <a:t>PASSARG </a:t>
            </a:r>
            <a:r>
              <a:rPr lang="zh-CN" altLang="en-US" sz="2000" b="1" dirty="0" smtClean="0"/>
              <a:t>是从</a:t>
            </a:r>
            <a:r>
              <a:rPr lang="en-US" altLang="zh-CN" sz="2000" b="1" dirty="0" smtClean="0"/>
              <a:t> 1 </a:t>
            </a:r>
            <a:r>
              <a:rPr lang="zh-CN" altLang="en-US" sz="2000" b="1" dirty="0" smtClean="0"/>
              <a:t>开始的！</a:t>
            </a:r>
            <a:r>
              <a:rPr lang="en-US" altLang="zh-CN" sz="2000" b="1" dirty="0" smtClean="0"/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dirty="0" smtClean="0"/>
              <a:t>		         PASSARG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需要用</a:t>
            </a:r>
            <a:r>
              <a:rPr lang="en-US" altLang="zh-CN" sz="2000" b="1" dirty="0" smtClean="0"/>
              <a:t> SPILLEDARG i-1 </a:t>
            </a:r>
            <a:r>
              <a:rPr lang="zh-CN" altLang="en-US" sz="2000" b="1" dirty="0" smtClean="0"/>
              <a:t>访问！</a:t>
            </a:r>
            <a:r>
              <a:rPr lang="en-US" altLang="zh-CN" sz="2000" b="1" dirty="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4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/>
              <a:t>   </a:t>
            </a:r>
            <a:r>
              <a:rPr lang="zh-CN" altLang="en-US" sz="2400" b="1" dirty="0" smtClean="0"/>
              <a:t>例如，考虑对一个某过程</a:t>
            </a:r>
            <a:r>
              <a:rPr lang="en-US" altLang="zh-CN" sz="2400" b="1" dirty="0" smtClean="0"/>
              <a:t>P</a:t>
            </a:r>
            <a:r>
              <a:rPr lang="zh-CN" altLang="en-US" sz="2400" b="1" dirty="0" smtClean="0"/>
              <a:t>的调用，参数已经放在寄存器</a:t>
            </a:r>
            <a:r>
              <a:rPr lang="en-US" altLang="zh-CN" sz="2400" b="1" dirty="0" smtClean="0"/>
              <a:t> t1, t2, t3, t4, t5 </a:t>
            </a:r>
            <a:r>
              <a:rPr lang="zh-CN" altLang="en-US" sz="2400" b="1" dirty="0" smtClean="0"/>
              <a:t>中，返回值需要放在</a:t>
            </a:r>
            <a:r>
              <a:rPr lang="en-US" altLang="zh-CN" sz="2400" b="1" dirty="0" smtClean="0"/>
              <a:t> t6 </a:t>
            </a:r>
            <a:r>
              <a:rPr lang="zh-CN" altLang="en-US" sz="2400" b="1" dirty="0" smtClean="0"/>
              <a:t>中</a:t>
            </a:r>
            <a:endParaRPr lang="en-US" altLang="zh-CN" sz="24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b="1" dirty="0" smtClean="0">
                <a:solidFill>
                  <a:schemeClr val="folHlink"/>
                </a:solidFill>
                <a:latin typeface="Courier New" pitchFamily="49" charset="0"/>
              </a:rPr>
              <a:t>    MOVE a0 t1   // </a:t>
            </a:r>
            <a:r>
              <a:rPr lang="zh-CN" alt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首先将</a:t>
            </a:r>
            <a:r>
              <a:rPr lang="en-US" altLang="zh-CN" sz="2000" b="1" dirty="0" smtClean="0">
                <a:solidFill>
                  <a:schemeClr val="folHlink"/>
                </a:solidFill>
                <a:latin typeface="Courier New" pitchFamily="49" charset="0"/>
              </a:rPr>
              <a:t>4 </a:t>
            </a:r>
            <a:r>
              <a:rPr lang="zh-CN" alt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个参数放到“</a:t>
            </a:r>
            <a:r>
              <a:rPr lang="en-US" altLang="zh-CN" sz="2000" b="1" dirty="0" smtClean="0">
                <a:solidFill>
                  <a:schemeClr val="folHlink"/>
                </a:solidFill>
                <a:latin typeface="Courier New" pitchFamily="49" charset="0"/>
              </a:rPr>
              <a:t>a</a:t>
            </a:r>
            <a:r>
              <a:rPr lang="zh-CN" alt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”寄存器中</a:t>
            </a:r>
            <a:endParaRPr lang="en-US" altLang="zh-CN" sz="2000" b="1" dirty="0" smtClean="0">
              <a:solidFill>
                <a:schemeClr val="fol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b="1" dirty="0" smtClean="0">
                <a:solidFill>
                  <a:schemeClr val="folHlink"/>
                </a:solidFill>
                <a:latin typeface="Courier New" pitchFamily="49" charset="0"/>
              </a:rPr>
              <a:t>    MOVE a1 t2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b="1" dirty="0" smtClean="0">
                <a:solidFill>
                  <a:schemeClr val="folHlink"/>
                </a:solidFill>
                <a:latin typeface="Courier New" pitchFamily="49" charset="0"/>
              </a:rPr>
              <a:t>    MOVE a2 t3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b="1" dirty="0" smtClean="0">
                <a:solidFill>
                  <a:schemeClr val="folHlink"/>
                </a:solidFill>
                <a:latin typeface="Courier New" pitchFamily="49" charset="0"/>
              </a:rPr>
              <a:t>    MOVE a3 t4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b="1" dirty="0" smtClean="0">
                <a:solidFill>
                  <a:schemeClr val="folHlink"/>
                </a:solidFill>
                <a:latin typeface="Courier New" pitchFamily="49" charset="0"/>
              </a:rPr>
              <a:t>    PASSARG 1 t5 // </a:t>
            </a:r>
            <a:r>
              <a:rPr lang="zh-CN" alt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将</a:t>
            </a:r>
            <a:r>
              <a:rPr lang="en-US" altLang="zh-CN" sz="2000" b="1" dirty="0" smtClean="0">
                <a:solidFill>
                  <a:schemeClr val="folHlink"/>
                </a:solidFill>
                <a:latin typeface="Courier New" pitchFamily="49" charset="0"/>
              </a:rPr>
              <a:t> t5 </a:t>
            </a:r>
            <a:r>
              <a:rPr lang="zh-CN" alt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放栈中（注意是”</a:t>
            </a:r>
            <a:r>
              <a:rPr lang="en-US" altLang="zh-CN" sz="2000" b="1" dirty="0" smtClean="0">
                <a:solidFill>
                  <a:schemeClr val="folHlink"/>
                </a:solidFill>
                <a:latin typeface="Courier New" pitchFamily="49" charset="0"/>
              </a:rPr>
              <a:t>1</a:t>
            </a:r>
            <a:r>
              <a:rPr lang="zh-CN" alt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”，不是”</a:t>
            </a:r>
            <a:r>
              <a:rPr lang="en-US" altLang="zh-CN" sz="2000" b="1" dirty="0" smtClean="0">
                <a:solidFill>
                  <a:schemeClr val="folHlink"/>
                </a:solidFill>
                <a:latin typeface="Courier New" pitchFamily="49" charset="0"/>
              </a:rPr>
              <a:t>0</a:t>
            </a:r>
            <a:r>
              <a:rPr lang="zh-CN" alt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”）</a:t>
            </a:r>
            <a:endParaRPr lang="en-US" altLang="zh-CN" sz="2000" b="1" dirty="0" smtClean="0">
              <a:solidFill>
                <a:schemeClr val="fol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b="1" dirty="0" smtClean="0">
                <a:solidFill>
                  <a:schemeClr val="folHlink"/>
                </a:solidFill>
                <a:latin typeface="Courier New" pitchFamily="49" charset="0"/>
              </a:rPr>
              <a:t>    CALL P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b="1" dirty="0" smtClean="0">
                <a:solidFill>
                  <a:schemeClr val="folHlink"/>
                </a:solidFill>
                <a:latin typeface="Courier New" pitchFamily="49" charset="0"/>
              </a:rPr>
              <a:t>    MOVE t6 v0 // </a:t>
            </a:r>
            <a:r>
              <a:rPr lang="zh-CN" alt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返回值在</a:t>
            </a:r>
            <a:r>
              <a:rPr lang="en-US" altLang="zh-CN" sz="2000" b="1" dirty="0" smtClean="0">
                <a:solidFill>
                  <a:schemeClr val="folHlink"/>
                </a:solidFill>
                <a:latin typeface="Courier New" pitchFamily="49" charset="0"/>
              </a:rPr>
              <a:t> v0</a:t>
            </a:r>
            <a:r>
              <a:rPr lang="en-US" altLang="zh-CN" sz="2000" b="1" dirty="0" smtClean="0">
                <a:solidFill>
                  <a:schemeClr val="folHlink"/>
                </a:solidFill>
              </a:rPr>
              <a:t> </a:t>
            </a:r>
            <a:r>
              <a:rPr lang="zh-CN" altLang="en-US" sz="2000" b="1" dirty="0" smtClean="0">
                <a:solidFill>
                  <a:schemeClr val="folHlink"/>
                </a:solidFill>
              </a:rPr>
              <a:t>中</a:t>
            </a:r>
            <a:endParaRPr lang="en-US" altLang="zh-CN" sz="2000" b="1" dirty="0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1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b</a:t>
            </a:r>
          </a:p>
        </p:txBody>
      </p:sp>
      <p:sp>
        <p:nvSpPr>
          <p:cNvPr id="236548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0"/>
              </a:rPr>
              <a:t>e</a:t>
            </a:r>
          </a:p>
        </p:txBody>
      </p:sp>
      <p:sp>
        <p:nvSpPr>
          <p:cNvPr id="236549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d</a:t>
            </a:r>
          </a:p>
        </p:txBody>
      </p:sp>
      <p:sp>
        <p:nvSpPr>
          <p:cNvPr id="236550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36551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36558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a</a:t>
            </a:r>
          </a:p>
        </p:txBody>
      </p:sp>
      <p:sp>
        <p:nvSpPr>
          <p:cNvPr id="236559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36560" name="Line 16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36561" name="Oval 17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0"/>
              </a:rPr>
              <a:t>c</a:t>
            </a:r>
          </a:p>
        </p:txBody>
      </p:sp>
      <p:sp>
        <p:nvSpPr>
          <p:cNvPr id="236562" name="Text Box 18"/>
          <p:cNvSpPr txBox="1">
            <a:spLocks noChangeArrowheads="1"/>
          </p:cNvSpPr>
          <p:nvPr/>
        </p:nvSpPr>
        <p:spPr bwMode="auto">
          <a:xfrm>
            <a:off x="7607300" y="3886200"/>
            <a:ext cx="490538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1800" b="1" smtClean="0">
                <a:latin typeface="Arial" pitchFamily="34" charset="0"/>
              </a:rPr>
              <a:t>栈</a:t>
            </a:r>
            <a:r>
              <a:rPr kumimoji="0" lang="en-US" altLang="zh-CN" sz="1800" b="1" smtClean="0">
                <a:latin typeface="Arial" pitchFamily="34" charset="0"/>
              </a:rPr>
              <a:t>:</a:t>
            </a: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a</a:t>
            </a: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b</a:t>
            </a: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d</a:t>
            </a: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</p:txBody>
      </p:sp>
      <p:sp>
        <p:nvSpPr>
          <p:cNvPr id="236563" name="Line 19"/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3276600" y="765175"/>
            <a:ext cx="20145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</a:rPr>
              <a:t>例子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76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1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b</a:t>
            </a:r>
          </a:p>
        </p:txBody>
      </p:sp>
      <p:sp>
        <p:nvSpPr>
          <p:cNvPr id="237572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0"/>
              </a:rPr>
              <a:t>e</a:t>
            </a:r>
          </a:p>
        </p:txBody>
      </p:sp>
      <p:sp>
        <p:nvSpPr>
          <p:cNvPr id="237573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d</a:t>
            </a:r>
          </a:p>
        </p:txBody>
      </p:sp>
      <p:sp>
        <p:nvSpPr>
          <p:cNvPr id="237574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37575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37582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0"/>
              </a:rPr>
              <a:t>a</a:t>
            </a:r>
          </a:p>
        </p:txBody>
      </p:sp>
      <p:sp>
        <p:nvSpPr>
          <p:cNvPr id="237583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37584" name="Line 16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37585" name="Oval 17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0"/>
              </a:rPr>
              <a:t>c</a:t>
            </a:r>
          </a:p>
        </p:txBody>
      </p:sp>
      <p:sp>
        <p:nvSpPr>
          <p:cNvPr id="237586" name="Text Box 18"/>
          <p:cNvSpPr txBox="1">
            <a:spLocks noChangeArrowheads="1"/>
          </p:cNvSpPr>
          <p:nvPr/>
        </p:nvSpPr>
        <p:spPr bwMode="auto">
          <a:xfrm>
            <a:off x="7607300" y="3886200"/>
            <a:ext cx="490538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1800" b="1" smtClean="0">
                <a:latin typeface="Arial" pitchFamily="34" charset="0"/>
              </a:rPr>
              <a:t>栈</a:t>
            </a:r>
            <a:r>
              <a:rPr kumimoji="0" lang="en-US" altLang="zh-CN" sz="1800" b="1" smtClean="0">
                <a:latin typeface="Arial" pitchFamily="34" charset="0"/>
              </a:rPr>
              <a:t>:</a:t>
            </a: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b</a:t>
            </a: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d</a:t>
            </a: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</p:txBody>
      </p:sp>
      <p:sp>
        <p:nvSpPr>
          <p:cNvPr id="237587" name="Line 19"/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3276600" y="765175"/>
            <a:ext cx="20145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</a:rPr>
              <a:t>例子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50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0"/>
              </a:rPr>
              <a:t>b</a:t>
            </a:r>
          </a:p>
        </p:txBody>
      </p:sp>
      <p:sp>
        <p:nvSpPr>
          <p:cNvPr id="238596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0"/>
              </a:rPr>
              <a:t>e</a:t>
            </a:r>
          </a:p>
        </p:txBody>
      </p:sp>
      <p:sp>
        <p:nvSpPr>
          <p:cNvPr id="238597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d</a:t>
            </a:r>
          </a:p>
        </p:txBody>
      </p:sp>
      <p:sp>
        <p:nvSpPr>
          <p:cNvPr id="238598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38599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38606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0"/>
              </a:rPr>
              <a:t>a</a:t>
            </a:r>
          </a:p>
        </p:txBody>
      </p:sp>
      <p:sp>
        <p:nvSpPr>
          <p:cNvPr id="238607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38608" name="Line 16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38609" name="Oval 17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0"/>
              </a:rPr>
              <a:t>c</a:t>
            </a:r>
          </a:p>
        </p:txBody>
      </p:sp>
      <p:sp>
        <p:nvSpPr>
          <p:cNvPr id="238610" name="Text Box 18"/>
          <p:cNvSpPr txBox="1">
            <a:spLocks noChangeArrowheads="1"/>
          </p:cNvSpPr>
          <p:nvPr/>
        </p:nvSpPr>
        <p:spPr bwMode="auto">
          <a:xfrm>
            <a:off x="7607300" y="3886200"/>
            <a:ext cx="490538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1800" b="1" smtClean="0">
                <a:latin typeface="Arial" pitchFamily="34" charset="0"/>
              </a:rPr>
              <a:t>栈</a:t>
            </a:r>
            <a:r>
              <a:rPr kumimoji="0" lang="en-US" altLang="zh-CN" sz="1800" b="1" smtClean="0">
                <a:latin typeface="Arial" pitchFamily="34" charset="0"/>
              </a:rPr>
              <a:t>:</a:t>
            </a: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d</a:t>
            </a: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</p:txBody>
      </p:sp>
      <p:sp>
        <p:nvSpPr>
          <p:cNvPr id="238611" name="Line 19"/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3276600" y="765175"/>
            <a:ext cx="20145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</a:rPr>
              <a:t>例子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65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9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0"/>
              </a:rPr>
              <a:t>b</a:t>
            </a:r>
          </a:p>
        </p:txBody>
      </p:sp>
      <p:sp>
        <p:nvSpPr>
          <p:cNvPr id="239620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0"/>
              </a:rPr>
              <a:t>e</a:t>
            </a:r>
          </a:p>
        </p:txBody>
      </p:sp>
      <p:sp>
        <p:nvSpPr>
          <p:cNvPr id="239621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0"/>
              </a:rPr>
              <a:t>d</a:t>
            </a:r>
          </a:p>
        </p:txBody>
      </p:sp>
      <p:sp>
        <p:nvSpPr>
          <p:cNvPr id="239622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39623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39630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0"/>
              </a:rPr>
              <a:t>a</a:t>
            </a:r>
          </a:p>
        </p:txBody>
      </p:sp>
      <p:sp>
        <p:nvSpPr>
          <p:cNvPr id="239631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39632" name="Line 16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39633" name="Oval 17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0"/>
              </a:rPr>
              <a:t>c</a:t>
            </a:r>
          </a:p>
        </p:txBody>
      </p:sp>
      <p:sp>
        <p:nvSpPr>
          <p:cNvPr id="239634" name="Text Box 18"/>
          <p:cNvSpPr txBox="1">
            <a:spLocks noChangeArrowheads="1"/>
          </p:cNvSpPr>
          <p:nvPr/>
        </p:nvSpPr>
        <p:spPr bwMode="auto">
          <a:xfrm>
            <a:off x="7607300" y="3886200"/>
            <a:ext cx="490538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1800" b="1" smtClean="0">
                <a:latin typeface="Arial" pitchFamily="34" charset="0"/>
              </a:rPr>
              <a:t>栈</a:t>
            </a:r>
            <a:r>
              <a:rPr kumimoji="0" lang="en-US" altLang="zh-CN" sz="1800" b="1" smtClean="0">
                <a:latin typeface="Arial" pitchFamily="34" charset="0"/>
              </a:rPr>
              <a:t>:</a:t>
            </a: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</p:txBody>
      </p:sp>
      <p:sp>
        <p:nvSpPr>
          <p:cNvPr id="239635" name="Line 19"/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39636" name="Text Box 20"/>
          <p:cNvSpPr txBox="1">
            <a:spLocks noChangeArrowheads="1"/>
          </p:cNvSpPr>
          <p:nvPr/>
        </p:nvSpPr>
        <p:spPr bwMode="auto">
          <a:xfrm>
            <a:off x="5659438" y="5827713"/>
            <a:ext cx="874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1800" b="1" smtClean="0">
                <a:latin typeface="Arial" pitchFamily="34" charset="0"/>
              </a:rPr>
              <a:t>幸运！</a:t>
            </a:r>
            <a:endParaRPr kumimoji="0" lang="en-US" altLang="zh-CN" sz="1800" b="1" smtClean="0">
              <a:latin typeface="Arial" pitchFamily="34" charset="0"/>
            </a:endParaRPr>
          </a:p>
        </p:txBody>
      </p:sp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3276600" y="765175"/>
            <a:ext cx="20145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</a:rPr>
              <a:t>例子</a:t>
            </a:r>
            <a:endParaRPr lang="en-US" altLang="zh-CN" sz="48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59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3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b</a:t>
            </a:r>
          </a:p>
        </p:txBody>
      </p:sp>
      <p:sp>
        <p:nvSpPr>
          <p:cNvPr id="240644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e</a:t>
            </a:r>
          </a:p>
        </p:txBody>
      </p:sp>
      <p:sp>
        <p:nvSpPr>
          <p:cNvPr id="240645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d</a:t>
            </a:r>
          </a:p>
        </p:txBody>
      </p:sp>
      <p:sp>
        <p:nvSpPr>
          <p:cNvPr id="240646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40647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40654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a</a:t>
            </a:r>
          </a:p>
        </p:txBody>
      </p:sp>
      <p:sp>
        <p:nvSpPr>
          <p:cNvPr id="240655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40656" name="Line 16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40657" name="Oval 17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c</a:t>
            </a:r>
          </a:p>
        </p:txBody>
      </p:sp>
      <p:sp>
        <p:nvSpPr>
          <p:cNvPr id="240658" name="Text Box 18"/>
          <p:cNvSpPr txBox="1">
            <a:spLocks noChangeArrowheads="1"/>
          </p:cNvSpPr>
          <p:nvPr/>
        </p:nvSpPr>
        <p:spPr bwMode="auto">
          <a:xfrm>
            <a:off x="7607300" y="3886200"/>
            <a:ext cx="490538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1800" b="1" smtClean="0">
                <a:latin typeface="Arial" pitchFamily="34" charset="0"/>
              </a:rPr>
              <a:t>栈</a:t>
            </a:r>
            <a:r>
              <a:rPr kumimoji="0" lang="en-US" altLang="zh-CN" sz="1800" b="1" smtClean="0">
                <a:latin typeface="Arial" pitchFamily="34" charset="0"/>
              </a:rPr>
              <a:t>:</a:t>
            </a: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c</a:t>
            </a: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b</a:t>
            </a: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e</a:t>
            </a: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a</a:t>
            </a: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d</a:t>
            </a:r>
          </a:p>
        </p:txBody>
      </p:sp>
      <p:sp>
        <p:nvSpPr>
          <p:cNvPr id="240659" name="Line 19"/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40661" name="Line 21"/>
          <p:cNvSpPr>
            <a:spLocks noChangeShapeType="1"/>
          </p:cNvSpPr>
          <p:nvPr/>
        </p:nvSpPr>
        <p:spPr bwMode="auto">
          <a:xfrm>
            <a:off x="3505200" y="44958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2093913" y="1268413"/>
            <a:ext cx="4567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2800" b="1" smtClean="0">
                <a:latin typeface="Arial" pitchFamily="34" charset="0"/>
              </a:rPr>
              <a:t>有些图不能用</a:t>
            </a:r>
            <a:r>
              <a:rPr kumimoji="0" lang="en-US" altLang="zh-CN" sz="2800" b="1" smtClean="0">
                <a:latin typeface="Arial" pitchFamily="34" charset="0"/>
              </a:rPr>
              <a:t> K </a:t>
            </a:r>
            <a:r>
              <a:rPr kumimoji="0" lang="zh-CN" altLang="en-US" sz="2800" b="1" smtClean="0">
                <a:latin typeface="Arial" pitchFamily="34" charset="0"/>
              </a:rPr>
              <a:t>种颜色着色</a:t>
            </a:r>
            <a:endParaRPr kumimoji="0" lang="en-US" altLang="zh-CN" sz="2800" b="1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77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b</a:t>
            </a:r>
          </a:p>
        </p:txBody>
      </p:sp>
      <p:sp>
        <p:nvSpPr>
          <p:cNvPr id="241668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e</a:t>
            </a:r>
          </a:p>
        </p:txBody>
      </p:sp>
      <p:sp>
        <p:nvSpPr>
          <p:cNvPr id="241669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d</a:t>
            </a:r>
          </a:p>
        </p:txBody>
      </p:sp>
      <p:sp>
        <p:nvSpPr>
          <p:cNvPr id="241670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41671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41678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a</a:t>
            </a:r>
          </a:p>
        </p:txBody>
      </p:sp>
      <p:sp>
        <p:nvSpPr>
          <p:cNvPr id="241679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41680" name="Line 16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41681" name="Oval 17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0"/>
              </a:rPr>
              <a:t>c</a:t>
            </a:r>
          </a:p>
        </p:txBody>
      </p:sp>
      <p:sp>
        <p:nvSpPr>
          <p:cNvPr id="241682" name="Text Box 18"/>
          <p:cNvSpPr txBox="1">
            <a:spLocks noChangeArrowheads="1"/>
          </p:cNvSpPr>
          <p:nvPr/>
        </p:nvSpPr>
        <p:spPr bwMode="auto">
          <a:xfrm>
            <a:off x="7607300" y="3886200"/>
            <a:ext cx="490538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1800" b="1" smtClean="0">
                <a:latin typeface="Arial" pitchFamily="34" charset="0"/>
              </a:rPr>
              <a:t>栈</a:t>
            </a:r>
            <a:r>
              <a:rPr kumimoji="0" lang="en-US" altLang="zh-CN" sz="1800" b="1" smtClean="0">
                <a:latin typeface="Arial" pitchFamily="34" charset="0"/>
              </a:rPr>
              <a:t>:</a:t>
            </a: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b</a:t>
            </a: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e</a:t>
            </a: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a</a:t>
            </a: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d</a:t>
            </a:r>
          </a:p>
        </p:txBody>
      </p:sp>
      <p:sp>
        <p:nvSpPr>
          <p:cNvPr id="241683" name="Line 19"/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41685" name="Line 21"/>
          <p:cNvSpPr>
            <a:spLocks noChangeShapeType="1"/>
          </p:cNvSpPr>
          <p:nvPr/>
        </p:nvSpPr>
        <p:spPr bwMode="auto">
          <a:xfrm>
            <a:off x="3505200" y="44958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2093913" y="1268413"/>
            <a:ext cx="4567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2800" b="1" smtClean="0">
                <a:latin typeface="Arial" pitchFamily="34" charset="0"/>
              </a:rPr>
              <a:t>有些图不能用</a:t>
            </a:r>
            <a:r>
              <a:rPr kumimoji="0" lang="en-US" altLang="zh-CN" sz="2800" b="1" smtClean="0">
                <a:latin typeface="Arial" pitchFamily="34" charset="0"/>
              </a:rPr>
              <a:t> K </a:t>
            </a:r>
            <a:r>
              <a:rPr kumimoji="0" lang="zh-CN" altLang="en-US" sz="2800" b="1" smtClean="0">
                <a:latin typeface="Arial" pitchFamily="34" charset="0"/>
              </a:rPr>
              <a:t>种颜色着色</a:t>
            </a:r>
            <a:endParaRPr kumimoji="0" lang="en-US" altLang="zh-CN" sz="2800" b="1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49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0"/>
              </a:rPr>
              <a:t>b</a:t>
            </a:r>
          </a:p>
        </p:txBody>
      </p:sp>
      <p:sp>
        <p:nvSpPr>
          <p:cNvPr id="242692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e</a:t>
            </a:r>
          </a:p>
        </p:txBody>
      </p:sp>
      <p:sp>
        <p:nvSpPr>
          <p:cNvPr id="242693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d</a:t>
            </a:r>
          </a:p>
        </p:txBody>
      </p:sp>
      <p:sp>
        <p:nvSpPr>
          <p:cNvPr id="242694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42695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42702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a</a:t>
            </a:r>
          </a:p>
        </p:txBody>
      </p:sp>
      <p:sp>
        <p:nvSpPr>
          <p:cNvPr id="242703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42704" name="Line 16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42705" name="Oval 17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0"/>
              </a:rPr>
              <a:t>c</a:t>
            </a:r>
          </a:p>
        </p:txBody>
      </p:sp>
      <p:sp>
        <p:nvSpPr>
          <p:cNvPr id="242706" name="Text Box 18"/>
          <p:cNvSpPr txBox="1">
            <a:spLocks noChangeArrowheads="1"/>
          </p:cNvSpPr>
          <p:nvPr/>
        </p:nvSpPr>
        <p:spPr bwMode="auto">
          <a:xfrm>
            <a:off x="7607300" y="3886200"/>
            <a:ext cx="490538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1800" b="1" smtClean="0">
                <a:latin typeface="Arial" pitchFamily="34" charset="0"/>
              </a:rPr>
              <a:t>栈</a:t>
            </a:r>
            <a:r>
              <a:rPr kumimoji="0" lang="en-US" altLang="zh-CN" sz="1800" b="1" smtClean="0">
                <a:latin typeface="Arial" pitchFamily="34" charset="0"/>
              </a:rPr>
              <a:t>:</a:t>
            </a: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e</a:t>
            </a: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a</a:t>
            </a: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d</a:t>
            </a:r>
          </a:p>
        </p:txBody>
      </p:sp>
      <p:sp>
        <p:nvSpPr>
          <p:cNvPr id="242707" name="Line 19"/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42709" name="Line 21"/>
          <p:cNvSpPr>
            <a:spLocks noChangeShapeType="1"/>
          </p:cNvSpPr>
          <p:nvPr/>
        </p:nvSpPr>
        <p:spPr bwMode="auto">
          <a:xfrm>
            <a:off x="3505200" y="44958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2093913" y="1268413"/>
            <a:ext cx="4567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2800" b="1" smtClean="0">
                <a:latin typeface="Arial" pitchFamily="34" charset="0"/>
              </a:rPr>
              <a:t>有些图不能用</a:t>
            </a:r>
            <a:r>
              <a:rPr kumimoji="0" lang="en-US" altLang="zh-CN" sz="2800" b="1" smtClean="0">
                <a:latin typeface="Arial" pitchFamily="34" charset="0"/>
              </a:rPr>
              <a:t> K </a:t>
            </a:r>
            <a:r>
              <a:rPr kumimoji="0" lang="zh-CN" altLang="en-US" sz="2800" b="1" smtClean="0">
                <a:latin typeface="Arial" pitchFamily="34" charset="0"/>
              </a:rPr>
              <a:t>种颜色着色</a:t>
            </a:r>
            <a:endParaRPr kumimoji="0" lang="en-US" altLang="zh-CN" sz="2800" b="1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91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0"/>
              </a:rPr>
              <a:t>b</a:t>
            </a:r>
          </a:p>
        </p:txBody>
      </p:sp>
      <p:sp>
        <p:nvSpPr>
          <p:cNvPr id="243716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e</a:t>
            </a:r>
          </a:p>
        </p:txBody>
      </p:sp>
      <p:sp>
        <p:nvSpPr>
          <p:cNvPr id="243717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d</a:t>
            </a:r>
          </a:p>
        </p:txBody>
      </p:sp>
      <p:sp>
        <p:nvSpPr>
          <p:cNvPr id="243718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43719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43726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latin typeface="Arial" charset="0"/>
                <a:ea typeface="宋体" charset="0"/>
              </a:rPr>
              <a:t>a</a:t>
            </a:r>
          </a:p>
        </p:txBody>
      </p:sp>
      <p:sp>
        <p:nvSpPr>
          <p:cNvPr id="243727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43728" name="Line 16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43729" name="Oval 17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0"/>
              </a:rPr>
              <a:t>c</a:t>
            </a:r>
          </a:p>
        </p:txBody>
      </p:sp>
      <p:sp>
        <p:nvSpPr>
          <p:cNvPr id="243730" name="Text Box 18"/>
          <p:cNvSpPr txBox="1">
            <a:spLocks noChangeArrowheads="1"/>
          </p:cNvSpPr>
          <p:nvPr/>
        </p:nvSpPr>
        <p:spPr bwMode="auto">
          <a:xfrm>
            <a:off x="7607300" y="3886200"/>
            <a:ext cx="490538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1800" b="1" smtClean="0">
                <a:latin typeface="Arial" pitchFamily="34" charset="0"/>
              </a:rPr>
              <a:t>栈</a:t>
            </a:r>
            <a:r>
              <a:rPr kumimoji="0" lang="en-US" altLang="zh-CN" sz="1800" b="1" smtClean="0">
                <a:latin typeface="Arial" pitchFamily="34" charset="0"/>
              </a:rPr>
              <a:t>:</a:t>
            </a: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endParaRPr kumimoji="0" lang="en-US" altLang="zh-CN" sz="1800" b="1" smtClean="0">
              <a:latin typeface="Arial" pitchFamily="34" charset="0"/>
            </a:endParaRP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e</a:t>
            </a: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a</a:t>
            </a:r>
          </a:p>
          <a:p>
            <a:pPr algn="ctr" eaLnBrk="1" hangingPunct="1">
              <a:defRPr/>
            </a:pPr>
            <a:r>
              <a:rPr kumimoji="0" lang="en-US" altLang="zh-CN" sz="1800" b="1" smtClean="0">
                <a:latin typeface="Arial" pitchFamily="34" charset="0"/>
              </a:rPr>
              <a:t>d</a:t>
            </a:r>
          </a:p>
        </p:txBody>
      </p:sp>
      <p:sp>
        <p:nvSpPr>
          <p:cNvPr id="243731" name="Line 19"/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43733" name="Line 21"/>
          <p:cNvSpPr>
            <a:spLocks noChangeShapeType="1"/>
          </p:cNvSpPr>
          <p:nvPr/>
        </p:nvSpPr>
        <p:spPr bwMode="auto">
          <a:xfrm>
            <a:off x="3505200" y="44958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43734" name="Text Box 22"/>
          <p:cNvSpPr txBox="1">
            <a:spLocks noChangeArrowheads="1"/>
          </p:cNvSpPr>
          <p:nvPr/>
        </p:nvSpPr>
        <p:spPr bwMode="auto">
          <a:xfrm>
            <a:off x="2887663" y="6172200"/>
            <a:ext cx="2689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800" b="1" smtClean="0">
                <a:solidFill>
                  <a:schemeClr val="folHlink"/>
                </a:solidFill>
                <a:latin typeface="Arial" pitchFamily="34" charset="0"/>
              </a:rPr>
              <a:t>e</a:t>
            </a:r>
            <a:r>
              <a:rPr kumimoji="0" lang="zh-CN" altLang="en-US" sz="1800" b="1" smtClean="0">
                <a:solidFill>
                  <a:schemeClr val="folHlink"/>
                </a:solidFill>
                <a:latin typeface="Arial" pitchFamily="34" charset="0"/>
              </a:rPr>
              <a:t>找不到可以使用的颜色</a:t>
            </a:r>
            <a:r>
              <a:rPr kumimoji="0" lang="en-US" altLang="zh-CN" sz="1800" b="1" smtClean="0">
                <a:solidFill>
                  <a:schemeClr val="folHlink"/>
                </a:solidFill>
                <a:latin typeface="Arial" pitchFamily="34" charset="0"/>
              </a:rPr>
              <a:t>!</a:t>
            </a: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2093913" y="1268413"/>
            <a:ext cx="4567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2800" b="1" smtClean="0">
                <a:latin typeface="Arial" pitchFamily="34" charset="0"/>
              </a:rPr>
              <a:t>有些图不能用</a:t>
            </a:r>
            <a:r>
              <a:rPr kumimoji="0" lang="en-US" altLang="zh-CN" sz="2800" b="1" smtClean="0">
                <a:latin typeface="Arial" pitchFamily="34" charset="0"/>
              </a:rPr>
              <a:t> K </a:t>
            </a:r>
            <a:r>
              <a:rPr kumimoji="0" lang="zh-CN" altLang="en-US" sz="2800" b="1" smtClean="0">
                <a:latin typeface="Arial" pitchFamily="34" charset="0"/>
              </a:rPr>
              <a:t>种颜色着色</a:t>
            </a:r>
            <a:endParaRPr kumimoji="0" lang="en-US" altLang="zh-CN" sz="2800" b="1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43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溢出（</a:t>
            </a:r>
            <a:r>
              <a:rPr lang="en-US" altLang="zh-CN" dirty="0" smtClean="0"/>
              <a:t>Spilling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4744"/>
            <a:ext cx="8207375" cy="497125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第三步：</a:t>
            </a:r>
            <a:r>
              <a:rPr lang="zh-CN" altLang="en-US" b="1" dirty="0" smtClean="0"/>
              <a:t>溢出</a:t>
            </a:r>
            <a:endParaRPr lang="en-US" altLang="zh-CN" b="1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一旦所有的节点有</a:t>
            </a:r>
            <a:r>
              <a:rPr lang="en-US" altLang="zh-CN" b="1" dirty="0" smtClean="0">
                <a:solidFill>
                  <a:srgbClr val="002060"/>
                </a:solidFill>
              </a:rPr>
              <a:t> K </a:t>
            </a:r>
            <a:r>
              <a:rPr lang="zh-CN" altLang="en-US" b="1" dirty="0" smtClean="0">
                <a:solidFill>
                  <a:srgbClr val="002060"/>
                </a:solidFill>
              </a:rPr>
              <a:t>个或者更多的邻居，需要取出一个做溢出：存到栈中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取出一个节点的启发式式算法有许多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不要在内循环中</a:t>
            </a:r>
          </a:p>
        </p:txBody>
      </p:sp>
    </p:spTree>
    <p:extLst>
      <p:ext uri="{BB962C8B-B14F-4D97-AF65-F5344CB8AC3E}">
        <p14:creationId xmlns:p14="http://schemas.microsoft.com/office/powerpoint/2010/main" val="256847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溢出代码</a:t>
            </a:r>
            <a:endParaRPr lang="en-US" altLang="zh-CN" smtClean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6752"/>
            <a:ext cx="8134350" cy="489924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需要产生额外的指令从栈加载变量或者存储它们</a:t>
            </a:r>
            <a:r>
              <a:rPr lang="zh-CN" altLang="en-US" b="1" dirty="0">
                <a:solidFill>
                  <a:srgbClr val="002060"/>
                </a:solidFill>
              </a:rPr>
              <a:t>，</a:t>
            </a:r>
            <a:r>
              <a:rPr lang="zh-CN" altLang="en-US" b="1" dirty="0" smtClean="0">
                <a:solidFill>
                  <a:srgbClr val="002060"/>
                </a:solidFill>
              </a:rPr>
              <a:t>这些指令本身也需要使用寄存器</a:t>
            </a:r>
            <a:r>
              <a:rPr lang="en-US" altLang="zh-CN" b="1" dirty="0" smtClean="0">
                <a:solidFill>
                  <a:srgbClr val="002060"/>
                </a:solidFill>
              </a:rPr>
              <a:t>. </a:t>
            </a:r>
            <a:r>
              <a:rPr lang="zh-CN" altLang="en-US" b="1" dirty="0" smtClean="0">
                <a:solidFill>
                  <a:srgbClr val="002060"/>
                </a:solidFill>
              </a:rPr>
              <a:t>怎么办</a:t>
            </a:r>
            <a:r>
              <a:rPr lang="en-US" altLang="zh-CN" b="1" dirty="0" smtClean="0">
                <a:solidFill>
                  <a:srgbClr val="002060"/>
                </a:solidFill>
              </a:rPr>
              <a:t>?</a:t>
            </a:r>
          </a:p>
          <a:p>
            <a:pPr lvl="1" eaLnBrk="1" hangingPunct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笨法：总是用额外的寄存器处理溢出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好些的方法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引入一个临时单元，重写代码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重新进行活性分析与寄存器分配</a:t>
            </a:r>
            <a:endParaRPr lang="en-US" altLang="zh-CN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8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908050"/>
            <a:ext cx="8604250" cy="48244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b="1" dirty="0" smtClean="0"/>
              <a:t>5</a:t>
            </a:r>
            <a:r>
              <a:rPr lang="zh-CN" altLang="en-US" sz="2800" b="1" dirty="0" smtClean="0"/>
              <a:t>）过程的头部含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个整数（例如：</a:t>
            </a:r>
            <a:r>
              <a:rPr lang="en-US" altLang="zh-CN" sz="2800" b="1" dirty="0" err="1" smtClean="0"/>
              <a:t>procA</a:t>
            </a:r>
            <a:r>
              <a:rPr lang="en-US" altLang="zh-CN" sz="2800" b="1" dirty="0" smtClean="0"/>
              <a:t> [5] [3] [4]</a:t>
            </a:r>
            <a:r>
              <a:rPr lang="zh-CN" altLang="en-US" sz="2800" b="1" dirty="0" smtClean="0"/>
              <a:t>）</a:t>
            </a:r>
            <a:r>
              <a:rPr lang="en-US" altLang="zh-CN" sz="2800" b="1" dirty="0" smtClean="0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b="1" dirty="0" smtClean="0"/>
              <a:t>第一个整数的含义与</a:t>
            </a:r>
            <a:r>
              <a:rPr lang="en-US" altLang="zh-CN" sz="2400" b="1" dirty="0" err="1" smtClean="0"/>
              <a:t>Spiglet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相同：参数个数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b="1" dirty="0" smtClean="0"/>
              <a:t>第二个整数用于表示过程需要的栈单元个数，包含参数（如果需要）、溢出（</a:t>
            </a:r>
            <a:r>
              <a:rPr lang="en-US" altLang="zh-CN" sz="2400" b="1" dirty="0" smtClean="0"/>
              <a:t>spilled</a:t>
            </a:r>
            <a:r>
              <a:rPr lang="zh-CN" altLang="en-US" sz="2400" b="1" dirty="0" smtClean="0"/>
              <a:t>）单元、需要保存的寄存器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b="1" dirty="0" smtClean="0"/>
              <a:t>第三个整数是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procA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过程体中的最大参数数目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b="1" dirty="0" smtClean="0"/>
              <a:t>   例如，如果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procA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调用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procB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时用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个参数，而调用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procC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用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个参数，调用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procD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用</a:t>
            </a:r>
            <a:r>
              <a:rPr lang="en-US" altLang="zh-CN" sz="2400" b="1" dirty="0" smtClean="0"/>
              <a:t> 4 </a:t>
            </a:r>
            <a:r>
              <a:rPr lang="zh-CN" altLang="en-US" sz="2400" b="1" dirty="0" smtClean="0"/>
              <a:t>个参数</a:t>
            </a:r>
            <a:r>
              <a:rPr lang="en-US" altLang="zh-CN" sz="2400" b="1" dirty="0" smtClean="0"/>
              <a:t>, </a:t>
            </a:r>
            <a:r>
              <a:rPr lang="zh-CN" altLang="en-US" sz="2400" b="1" dirty="0" smtClean="0"/>
              <a:t>那么这个整数设为</a:t>
            </a:r>
            <a:r>
              <a:rPr lang="en-US" altLang="zh-CN" sz="2400" b="1" dirty="0" smtClean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79055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重写代码</a:t>
            </a:r>
            <a:endParaRPr lang="en-US" altLang="zh-CN" smtClean="0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考虑指令</a:t>
            </a:r>
            <a:r>
              <a:rPr lang="en-US" altLang="zh-CN" b="1" dirty="0" smtClean="0">
                <a:solidFill>
                  <a:srgbClr val="002060"/>
                </a:solidFill>
              </a:rPr>
              <a:t>: </a:t>
            </a:r>
            <a:r>
              <a:rPr lang="en-US" altLang="zh-CN" b="1" dirty="0" smtClean="0"/>
              <a:t>add t1 t2</a:t>
            </a:r>
          </a:p>
          <a:p>
            <a:pPr lvl="1" eaLnBrk="1" hangingPunct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假定</a:t>
            </a:r>
            <a:r>
              <a:rPr lang="en-US" altLang="zh-CN" b="1" dirty="0" smtClean="0">
                <a:solidFill>
                  <a:srgbClr val="002060"/>
                </a:solidFill>
              </a:rPr>
              <a:t> </a:t>
            </a:r>
            <a:r>
              <a:rPr lang="en-US" altLang="zh-CN" b="1" dirty="0" smtClean="0"/>
              <a:t>t2</a:t>
            </a:r>
            <a:r>
              <a:rPr lang="en-US" altLang="zh-CN" b="1" dirty="0" smtClean="0">
                <a:solidFill>
                  <a:srgbClr val="002060"/>
                </a:solidFill>
              </a:rPr>
              <a:t> </a:t>
            </a:r>
            <a:r>
              <a:rPr lang="zh-CN" altLang="en-US" b="1" dirty="0" smtClean="0">
                <a:solidFill>
                  <a:srgbClr val="002060"/>
                </a:solidFill>
              </a:rPr>
              <a:t>需要溢出，放到栈位置</a:t>
            </a:r>
            <a:r>
              <a:rPr lang="en-US" altLang="zh-CN" b="1" dirty="0" smtClean="0"/>
              <a:t>[ebp-24]</a:t>
            </a:r>
          </a:p>
          <a:p>
            <a:pPr lvl="1" eaLnBrk="1" hangingPunct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引入新临时单元</a:t>
            </a:r>
            <a:r>
              <a:rPr lang="en-US" altLang="zh-CN" b="1" dirty="0" smtClean="0">
                <a:solidFill>
                  <a:srgbClr val="002060"/>
                </a:solidFill>
              </a:rPr>
              <a:t> </a:t>
            </a:r>
            <a:r>
              <a:rPr lang="en-US" altLang="zh-CN" b="1" dirty="0" smtClean="0"/>
              <a:t>t35</a:t>
            </a:r>
            <a:r>
              <a:rPr lang="zh-CN" altLang="en-US" b="1" dirty="0" smtClean="0">
                <a:solidFill>
                  <a:srgbClr val="002060"/>
                </a:solidFill>
              </a:rPr>
              <a:t>，将指令改写为</a:t>
            </a:r>
            <a:r>
              <a:rPr lang="en-US" altLang="zh-CN" b="1" dirty="0" smtClean="0">
                <a:solidFill>
                  <a:srgbClr val="002060"/>
                </a:solidFill>
              </a:rPr>
              <a:t>:</a:t>
            </a:r>
          </a:p>
          <a:p>
            <a:pPr lvl="2" eaLnBrk="1" hangingPunct="1">
              <a:defRPr/>
            </a:pPr>
            <a:r>
              <a:rPr lang="en-US" altLang="zh-CN" b="1" dirty="0" err="1" smtClean="0"/>
              <a:t>mov</a:t>
            </a:r>
            <a:r>
              <a:rPr lang="en-US" altLang="zh-CN" b="1" dirty="0" smtClean="0"/>
              <a:t> t35, [</a:t>
            </a:r>
            <a:r>
              <a:rPr lang="en-US" altLang="zh-CN" b="1" dirty="0" err="1" smtClean="0"/>
              <a:t>ebp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latin typeface="Arial" pitchFamily="34" charset="0"/>
              </a:rPr>
              <a:t>–</a:t>
            </a:r>
            <a:r>
              <a:rPr lang="en-US" altLang="zh-CN" b="1" dirty="0" smtClean="0"/>
              <a:t> 24]; </a:t>
            </a:r>
          </a:p>
          <a:p>
            <a:pPr lvl="2" eaLnBrk="1" hangingPunct="1">
              <a:defRPr/>
            </a:pPr>
            <a:r>
              <a:rPr lang="en-US" altLang="zh-CN" b="1" dirty="0" smtClean="0"/>
              <a:t>add t1, t35</a:t>
            </a:r>
          </a:p>
          <a:p>
            <a:pPr lvl="1" eaLnBrk="1" hangingPunct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优点：</a:t>
            </a:r>
            <a:r>
              <a:rPr lang="en-US" altLang="zh-CN" b="1" dirty="0" smtClean="0"/>
              <a:t>t35 </a:t>
            </a:r>
            <a:r>
              <a:rPr lang="zh-CN" altLang="en-US" b="1" dirty="0" smtClean="0">
                <a:solidFill>
                  <a:srgbClr val="002060"/>
                </a:solidFill>
              </a:rPr>
              <a:t>的活动时间少，干扰小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 eaLnBrk="1" hangingPunct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重新运行算法，溢出变量的数目会少许多</a:t>
            </a:r>
            <a:endParaRPr lang="en-US" altLang="zh-CN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24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预先着色节点</a:t>
            </a:r>
            <a:endParaRPr lang="en-US" altLang="zh-CN" smtClean="0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24744"/>
            <a:ext cx="7772400" cy="525700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一些变量需要预先分配给寄存器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b="1" dirty="0" err="1" smtClean="0">
                <a:solidFill>
                  <a:srgbClr val="002060"/>
                </a:solidFill>
              </a:rPr>
              <a:t>Eg</a:t>
            </a:r>
            <a:r>
              <a:rPr lang="en-US" altLang="zh-CN" b="1" dirty="0" smtClean="0">
                <a:solidFill>
                  <a:srgbClr val="002060"/>
                </a:solidFill>
              </a:rPr>
              <a:t>: </a:t>
            </a:r>
            <a:r>
              <a:rPr lang="en-US" altLang="zh-CN" b="1" dirty="0" err="1" smtClean="0">
                <a:solidFill>
                  <a:srgbClr val="002060"/>
                </a:solidFill>
              </a:rPr>
              <a:t>mul</a:t>
            </a:r>
            <a:r>
              <a:rPr lang="en-US" altLang="zh-CN" b="1" dirty="0" smtClean="0">
                <a:solidFill>
                  <a:srgbClr val="002060"/>
                </a:solidFill>
              </a:rPr>
              <a:t> on x86/</a:t>
            </a:r>
            <a:r>
              <a:rPr lang="en-US" altLang="zh-CN" b="1" dirty="0" err="1" smtClean="0">
                <a:solidFill>
                  <a:srgbClr val="002060"/>
                </a:solidFill>
              </a:rPr>
              <a:t>pentium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b="1" dirty="0" smtClean="0">
                <a:solidFill>
                  <a:srgbClr val="002060"/>
                </a:solidFill>
              </a:rPr>
              <a:t>uses </a:t>
            </a:r>
            <a:r>
              <a:rPr lang="en-US" altLang="zh-CN" b="1" dirty="0" err="1" smtClean="0">
                <a:solidFill>
                  <a:srgbClr val="002060"/>
                </a:solidFill>
              </a:rPr>
              <a:t>eax</a:t>
            </a:r>
            <a:r>
              <a:rPr lang="en-US" altLang="zh-CN" b="1" dirty="0" smtClean="0">
                <a:solidFill>
                  <a:srgbClr val="002060"/>
                </a:solidFill>
              </a:rPr>
              <a:t>; defines </a:t>
            </a:r>
            <a:r>
              <a:rPr lang="en-US" altLang="zh-CN" b="1" dirty="0" err="1" smtClean="0">
                <a:solidFill>
                  <a:srgbClr val="002060"/>
                </a:solidFill>
              </a:rPr>
              <a:t>eax</a:t>
            </a:r>
            <a:r>
              <a:rPr lang="en-US" altLang="zh-CN" b="1" dirty="0" smtClean="0">
                <a:solidFill>
                  <a:srgbClr val="002060"/>
                </a:solidFill>
              </a:rPr>
              <a:t>, </a:t>
            </a:r>
            <a:r>
              <a:rPr lang="en-US" altLang="zh-CN" b="1" dirty="0" err="1" smtClean="0">
                <a:solidFill>
                  <a:srgbClr val="002060"/>
                </a:solidFill>
              </a:rPr>
              <a:t>edx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b="1" dirty="0" err="1" smtClean="0">
                <a:solidFill>
                  <a:srgbClr val="002060"/>
                </a:solidFill>
              </a:rPr>
              <a:t>Eg</a:t>
            </a:r>
            <a:r>
              <a:rPr lang="en-US" altLang="zh-CN" b="1" dirty="0" smtClean="0">
                <a:solidFill>
                  <a:srgbClr val="002060"/>
                </a:solidFill>
              </a:rPr>
              <a:t>: call on x86/</a:t>
            </a:r>
            <a:r>
              <a:rPr lang="en-US" altLang="zh-CN" b="1" dirty="0" err="1" smtClean="0">
                <a:solidFill>
                  <a:srgbClr val="002060"/>
                </a:solidFill>
              </a:rPr>
              <a:t>pentium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b="1" dirty="0" smtClean="0">
                <a:solidFill>
                  <a:srgbClr val="002060"/>
                </a:solidFill>
              </a:rPr>
              <a:t>Defines (trashes) caller-save registers </a:t>
            </a:r>
            <a:r>
              <a:rPr lang="en-US" altLang="zh-CN" b="1" dirty="0" err="1" smtClean="0">
                <a:solidFill>
                  <a:srgbClr val="002060"/>
                </a:solidFill>
              </a:rPr>
              <a:t>eax</a:t>
            </a:r>
            <a:r>
              <a:rPr lang="en-US" altLang="zh-CN" b="1" dirty="0" smtClean="0">
                <a:solidFill>
                  <a:srgbClr val="002060"/>
                </a:solidFill>
              </a:rPr>
              <a:t>, </a:t>
            </a:r>
            <a:r>
              <a:rPr lang="en-US" altLang="zh-CN" b="1" dirty="0" err="1" smtClean="0">
                <a:solidFill>
                  <a:srgbClr val="002060"/>
                </a:solidFill>
              </a:rPr>
              <a:t>ecx</a:t>
            </a:r>
            <a:r>
              <a:rPr lang="en-US" altLang="zh-CN" b="1" dirty="0" smtClean="0">
                <a:solidFill>
                  <a:srgbClr val="002060"/>
                </a:solidFill>
              </a:rPr>
              <a:t>, </a:t>
            </a:r>
            <a:r>
              <a:rPr lang="en-US" altLang="zh-CN" b="1" dirty="0" err="1" smtClean="0">
                <a:solidFill>
                  <a:srgbClr val="002060"/>
                </a:solidFill>
              </a:rPr>
              <a:t>edx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需要特殊对待这些寄存器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运行之前，将它们着色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不能简单地先移除它们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是着色过程的起点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4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优化</a:t>
            </a:r>
            <a:r>
              <a:rPr lang="en-US" altLang="zh-CN" smtClean="0"/>
              <a:t> MOVE </a:t>
            </a:r>
            <a:r>
              <a:rPr lang="zh-CN" altLang="en-US" smtClean="0"/>
              <a:t>语句</a:t>
            </a:r>
            <a:endParaRPr lang="en-US" altLang="zh-CN" smtClean="0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代码产生许多额外的</a:t>
            </a:r>
            <a:r>
              <a:rPr lang="en-US" altLang="zh-CN" b="1" dirty="0" smtClean="0">
                <a:solidFill>
                  <a:srgbClr val="002060"/>
                </a:solidFill>
              </a:rPr>
              <a:t> MOVE </a:t>
            </a:r>
            <a:r>
              <a:rPr lang="zh-CN" altLang="en-US" b="1" dirty="0" smtClean="0">
                <a:solidFill>
                  <a:srgbClr val="002060"/>
                </a:solidFill>
              </a:rPr>
              <a:t>指令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 eaLnBrk="1" hangingPunct="1">
              <a:defRPr/>
            </a:pPr>
            <a:r>
              <a:rPr lang="en-US" altLang="zh-CN" b="1" dirty="0" err="1" smtClean="0"/>
              <a:t>mov</a:t>
            </a:r>
            <a:r>
              <a:rPr lang="en-US" altLang="zh-CN" b="1" dirty="0" smtClean="0"/>
              <a:t> t1, t2</a:t>
            </a:r>
          </a:p>
          <a:p>
            <a:pPr lvl="1" eaLnBrk="1" hangingPunct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如果我们将</a:t>
            </a:r>
            <a:r>
              <a:rPr lang="en-US" altLang="zh-CN" b="1" dirty="0" smtClean="0">
                <a:solidFill>
                  <a:srgbClr val="002060"/>
                </a:solidFill>
              </a:rPr>
              <a:t> </a:t>
            </a:r>
            <a:r>
              <a:rPr lang="en-US" altLang="zh-CN" b="1" dirty="0" smtClean="0"/>
              <a:t>t1</a:t>
            </a:r>
            <a:r>
              <a:rPr lang="en-US" altLang="zh-CN" b="1" dirty="0" smtClean="0">
                <a:solidFill>
                  <a:srgbClr val="002060"/>
                </a:solidFill>
              </a:rPr>
              <a:t> </a:t>
            </a:r>
            <a:r>
              <a:rPr lang="zh-CN" altLang="en-US" b="1" dirty="0" smtClean="0">
                <a:solidFill>
                  <a:srgbClr val="002060"/>
                </a:solidFill>
              </a:rPr>
              <a:t>与</a:t>
            </a:r>
            <a:r>
              <a:rPr lang="en-US" altLang="zh-CN" b="1" dirty="0" smtClean="0"/>
              <a:t> t2</a:t>
            </a:r>
            <a:r>
              <a:rPr lang="en-US" altLang="zh-CN" b="1" dirty="0" smtClean="0">
                <a:solidFill>
                  <a:srgbClr val="002060"/>
                </a:solidFill>
              </a:rPr>
              <a:t> </a:t>
            </a:r>
            <a:r>
              <a:rPr lang="zh-CN" altLang="en-US" b="1" dirty="0" smtClean="0">
                <a:solidFill>
                  <a:srgbClr val="002060"/>
                </a:solidFill>
              </a:rPr>
              <a:t>分配给同一个寄存器，就不需要这条</a:t>
            </a:r>
            <a:r>
              <a:rPr lang="en-US" altLang="zh-CN" b="1" dirty="0" smtClean="0">
                <a:solidFill>
                  <a:srgbClr val="002060"/>
                </a:solidFill>
              </a:rPr>
              <a:t> MOVE </a:t>
            </a:r>
            <a:r>
              <a:rPr lang="zh-CN" altLang="en-US" b="1" dirty="0" smtClean="0">
                <a:solidFill>
                  <a:srgbClr val="002060"/>
                </a:solidFill>
              </a:rPr>
              <a:t>语句了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 eaLnBrk="1" hangingPunct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思路</a:t>
            </a:r>
            <a:r>
              <a:rPr lang="en-US" altLang="zh-CN" b="1" dirty="0" smtClean="0">
                <a:solidFill>
                  <a:srgbClr val="002060"/>
                </a:solidFill>
              </a:rPr>
              <a:t>: </a:t>
            </a:r>
            <a:r>
              <a:rPr lang="zh-CN" altLang="en-US" b="1" dirty="0" smtClean="0">
                <a:solidFill>
                  <a:srgbClr val="002060"/>
                </a:solidFill>
              </a:rPr>
              <a:t>如果</a:t>
            </a:r>
            <a:r>
              <a:rPr lang="en-US" altLang="zh-CN" b="1" dirty="0" smtClean="0">
                <a:solidFill>
                  <a:srgbClr val="002060"/>
                </a:solidFill>
              </a:rPr>
              <a:t> </a:t>
            </a:r>
            <a:r>
              <a:rPr lang="en-US" altLang="zh-CN" b="1" dirty="0" smtClean="0"/>
              <a:t>t1</a:t>
            </a:r>
            <a:r>
              <a:rPr lang="en-US" altLang="zh-CN" b="1" dirty="0" smtClean="0">
                <a:solidFill>
                  <a:srgbClr val="002060"/>
                </a:solidFill>
              </a:rPr>
              <a:t> </a:t>
            </a:r>
            <a:r>
              <a:rPr lang="zh-CN" altLang="en-US" b="1" dirty="0" smtClean="0">
                <a:solidFill>
                  <a:srgbClr val="002060"/>
                </a:solidFill>
              </a:rPr>
              <a:t>与</a:t>
            </a:r>
            <a:r>
              <a:rPr lang="en-US" altLang="zh-CN" b="1" dirty="0" smtClean="0">
                <a:solidFill>
                  <a:srgbClr val="002060"/>
                </a:solidFill>
              </a:rPr>
              <a:t> </a:t>
            </a:r>
            <a:r>
              <a:rPr lang="en-US" altLang="zh-CN" b="1" dirty="0" smtClean="0"/>
              <a:t>t2</a:t>
            </a:r>
            <a:r>
              <a:rPr lang="en-US" altLang="zh-CN" b="1" dirty="0" smtClean="0">
                <a:solidFill>
                  <a:srgbClr val="002060"/>
                </a:solidFill>
              </a:rPr>
              <a:t> </a:t>
            </a:r>
            <a:r>
              <a:rPr lang="zh-CN" altLang="en-US" b="1" dirty="0" smtClean="0">
                <a:solidFill>
                  <a:srgbClr val="002060"/>
                </a:solidFill>
              </a:rPr>
              <a:t>在干扰图中不相邻，我们就将它们合并（</a:t>
            </a:r>
            <a:r>
              <a:rPr lang="en-US" altLang="zh-CN" b="1" dirty="0" smtClean="0">
                <a:solidFill>
                  <a:srgbClr val="002060"/>
                </a:solidFill>
              </a:rPr>
              <a:t>coalesce</a:t>
            </a:r>
            <a:r>
              <a:rPr lang="zh-CN" altLang="en-US" b="1" dirty="0" smtClean="0">
                <a:solidFill>
                  <a:srgbClr val="002060"/>
                </a:solidFill>
              </a:rPr>
              <a:t>）为单个变量</a:t>
            </a:r>
            <a:endParaRPr lang="en-US" altLang="zh-CN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54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合并</a:t>
            </a:r>
            <a:endParaRPr lang="en-US" altLang="zh-CN" dirty="0" smtClean="0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8563"/>
            <a:ext cx="9036050" cy="48958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b="1" dirty="0" smtClean="0">
                <a:solidFill>
                  <a:srgbClr val="002060"/>
                </a:solidFill>
              </a:rPr>
              <a:t>合并可能增加干扰边的数目，导致图不能被成功着色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400" b="1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000" b="1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000" b="1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000" b="1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000" b="1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000" b="1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000" b="1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000" b="1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b="1" dirty="0" smtClean="0">
                <a:solidFill>
                  <a:srgbClr val="002060"/>
                </a:solidFill>
              </a:rPr>
              <a:t>方案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1 (Briggs):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避免度数高的节点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 (&gt;= K)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b="1" dirty="0" smtClean="0">
                <a:solidFill>
                  <a:srgbClr val="002060"/>
                </a:solidFill>
              </a:rPr>
              <a:t>方案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2 (George): a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可以与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 b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合并，如果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 a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的每个邻居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 t: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zh-CN" altLang="en-US" sz="2400" b="1" dirty="0" smtClean="0">
                <a:solidFill>
                  <a:srgbClr val="002060"/>
                </a:solidFill>
              </a:rPr>
              <a:t>已经与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 b 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干扰，或者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zh-CN" altLang="en-US" sz="2400" b="1" dirty="0" smtClean="0">
                <a:solidFill>
                  <a:srgbClr val="002060"/>
                </a:solidFill>
              </a:rPr>
              <a:t>度数低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 (&lt; K)</a:t>
            </a:r>
            <a:endParaRPr lang="en-US" altLang="zh-CN" sz="2000" b="1" dirty="0" smtClean="0">
              <a:solidFill>
                <a:srgbClr val="002060"/>
              </a:solidFill>
            </a:endParaRPr>
          </a:p>
        </p:txBody>
      </p:sp>
      <p:sp>
        <p:nvSpPr>
          <p:cNvPr id="251908" name="Oval 4"/>
          <p:cNvSpPr>
            <a:spLocks noChangeArrowheads="1"/>
          </p:cNvSpPr>
          <p:nvPr/>
        </p:nvSpPr>
        <p:spPr bwMode="auto">
          <a:xfrm>
            <a:off x="1263650" y="2312988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solidFill>
                  <a:schemeClr val="bg2"/>
                </a:solidFill>
                <a:latin typeface="Arial" charset="0"/>
                <a:ea typeface="宋体" charset="0"/>
              </a:rPr>
              <a:t>t1</a:t>
            </a:r>
          </a:p>
        </p:txBody>
      </p:sp>
      <p:sp>
        <p:nvSpPr>
          <p:cNvPr id="251909" name="Oval 5"/>
          <p:cNvSpPr>
            <a:spLocks noChangeArrowheads="1"/>
          </p:cNvSpPr>
          <p:nvPr/>
        </p:nvSpPr>
        <p:spPr bwMode="auto">
          <a:xfrm>
            <a:off x="2406650" y="2312988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solidFill>
                  <a:schemeClr val="bg2"/>
                </a:solidFill>
                <a:latin typeface="Arial" charset="0"/>
                <a:ea typeface="宋体" charset="0"/>
              </a:rPr>
              <a:t>t2</a:t>
            </a:r>
          </a:p>
        </p:txBody>
      </p:sp>
      <p:sp>
        <p:nvSpPr>
          <p:cNvPr id="251910" name="Line 6"/>
          <p:cNvSpPr>
            <a:spLocks noChangeShapeType="1"/>
          </p:cNvSpPr>
          <p:nvPr/>
        </p:nvSpPr>
        <p:spPr bwMode="auto">
          <a:xfrm flipH="1">
            <a:off x="654050" y="2922588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51911" name="Line 7"/>
          <p:cNvSpPr>
            <a:spLocks noChangeShapeType="1"/>
          </p:cNvSpPr>
          <p:nvPr/>
        </p:nvSpPr>
        <p:spPr bwMode="auto">
          <a:xfrm flipH="1" flipV="1">
            <a:off x="577850" y="1931988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51912" name="Line 8"/>
          <p:cNvSpPr>
            <a:spLocks noChangeShapeType="1"/>
          </p:cNvSpPr>
          <p:nvPr/>
        </p:nvSpPr>
        <p:spPr bwMode="auto">
          <a:xfrm>
            <a:off x="2940050" y="2922588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51913" name="Line 9"/>
          <p:cNvSpPr>
            <a:spLocks noChangeShapeType="1"/>
          </p:cNvSpPr>
          <p:nvPr/>
        </p:nvSpPr>
        <p:spPr bwMode="auto">
          <a:xfrm flipV="1">
            <a:off x="3016250" y="1931988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51914" name="Oval 10"/>
          <p:cNvSpPr>
            <a:spLocks noChangeArrowheads="1"/>
          </p:cNvSpPr>
          <p:nvPr/>
        </p:nvSpPr>
        <p:spPr bwMode="auto">
          <a:xfrm>
            <a:off x="6521450" y="2312988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en-US" altLang="zh-CN" b="1" smtClean="0">
              <a:solidFill>
                <a:srgbClr val="000000"/>
              </a:solidFill>
            </a:endParaRPr>
          </a:p>
        </p:txBody>
      </p:sp>
      <p:sp>
        <p:nvSpPr>
          <p:cNvPr id="251915" name="Oval 11"/>
          <p:cNvSpPr>
            <a:spLocks noChangeArrowheads="1"/>
          </p:cNvSpPr>
          <p:nvPr/>
        </p:nvSpPr>
        <p:spPr bwMode="auto">
          <a:xfrm>
            <a:off x="6521450" y="2312988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>
                <a:solidFill>
                  <a:srgbClr val="000000"/>
                </a:solidFill>
                <a:latin typeface="Arial" charset="0"/>
                <a:ea typeface="宋体" charset="0"/>
              </a:rPr>
              <a:t>t1/t2</a:t>
            </a:r>
          </a:p>
        </p:txBody>
      </p:sp>
      <p:sp>
        <p:nvSpPr>
          <p:cNvPr id="251916" name="Line 12"/>
          <p:cNvSpPr>
            <a:spLocks noChangeShapeType="1"/>
          </p:cNvSpPr>
          <p:nvPr/>
        </p:nvSpPr>
        <p:spPr bwMode="auto">
          <a:xfrm flipH="1">
            <a:off x="5911850" y="2922588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51917" name="Line 13"/>
          <p:cNvSpPr>
            <a:spLocks noChangeShapeType="1"/>
          </p:cNvSpPr>
          <p:nvPr/>
        </p:nvSpPr>
        <p:spPr bwMode="auto">
          <a:xfrm flipH="1" flipV="1">
            <a:off x="5835650" y="1931988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51918" name="Line 14"/>
          <p:cNvSpPr>
            <a:spLocks noChangeShapeType="1"/>
          </p:cNvSpPr>
          <p:nvPr/>
        </p:nvSpPr>
        <p:spPr bwMode="auto">
          <a:xfrm>
            <a:off x="7054850" y="2922588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51919" name="Line 15"/>
          <p:cNvSpPr>
            <a:spLocks noChangeShapeType="1"/>
          </p:cNvSpPr>
          <p:nvPr/>
        </p:nvSpPr>
        <p:spPr bwMode="auto">
          <a:xfrm flipV="1">
            <a:off x="7131050" y="1931988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251920" name="AutoShape 16"/>
          <p:cNvSpPr>
            <a:spLocks noChangeArrowheads="1"/>
          </p:cNvSpPr>
          <p:nvPr/>
        </p:nvSpPr>
        <p:spPr bwMode="auto">
          <a:xfrm>
            <a:off x="4083050" y="2541588"/>
            <a:ext cx="1219200" cy="304800"/>
          </a:xfrm>
          <a:prstGeom prst="notchedRightArrow">
            <a:avLst>
              <a:gd name="adj1" fmla="val 50000"/>
              <a:gd name="adj2" fmla="val 10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0" lang="en-US" altLang="zh-CN" sz="1800" b="1" smtClean="0">
              <a:solidFill>
                <a:srgbClr val="CC0000"/>
              </a:solidFill>
              <a:latin typeface="Arial" pitchFamily="34" charset="0"/>
            </a:endParaRPr>
          </a:p>
        </p:txBody>
      </p:sp>
      <p:sp>
        <p:nvSpPr>
          <p:cNvPr id="251921" name="Text Box 17"/>
          <p:cNvSpPr txBox="1">
            <a:spLocks noChangeArrowheads="1"/>
          </p:cNvSpPr>
          <p:nvPr/>
        </p:nvSpPr>
        <p:spPr bwMode="auto">
          <a:xfrm>
            <a:off x="4140200" y="2174875"/>
            <a:ext cx="644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defRPr/>
            </a:pPr>
            <a:r>
              <a:rPr kumimoji="0" lang="zh-CN" altLang="en-US" sz="1800" b="1" smtClean="0">
                <a:latin typeface="Arial" charset="0"/>
              </a:rPr>
              <a:t>合并</a:t>
            </a:r>
            <a:endParaRPr kumimoji="0" lang="en-US" altLang="zh-CN" sz="1800" b="1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37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考虑“合并”的分配过程</a:t>
            </a:r>
            <a:endParaRPr lang="en-US" altLang="zh-CN" smtClean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737"/>
            <a:ext cx="8640763" cy="566080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第一步：简化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rgbClr val="002060"/>
                </a:solidFill>
              </a:rPr>
              <a:t>    </a:t>
            </a:r>
            <a:r>
              <a:rPr lang="zh-CN" altLang="en-US" b="1" dirty="0" smtClean="0">
                <a:solidFill>
                  <a:srgbClr val="002060"/>
                </a:solidFill>
              </a:rPr>
              <a:t>尽可能多地简化，不要删除作为</a:t>
            </a:r>
            <a:r>
              <a:rPr lang="en-US" altLang="zh-CN" b="1" dirty="0" smtClean="0">
                <a:solidFill>
                  <a:srgbClr val="002060"/>
                </a:solidFill>
              </a:rPr>
              <a:t> MOVE </a:t>
            </a:r>
            <a:r>
              <a:rPr lang="zh-CN" altLang="en-US" b="1" dirty="0" smtClean="0">
                <a:solidFill>
                  <a:srgbClr val="002060"/>
                </a:solidFill>
              </a:rPr>
              <a:t>语句中源与目标的节点</a:t>
            </a:r>
            <a:r>
              <a:rPr lang="en-US" altLang="zh-CN" b="1" dirty="0" smtClean="0">
                <a:solidFill>
                  <a:srgbClr val="002060"/>
                </a:solidFill>
              </a:rPr>
              <a:t> (MOVE</a:t>
            </a:r>
            <a:r>
              <a:rPr lang="zh-CN" altLang="en-US" b="1" dirty="0" smtClean="0">
                <a:solidFill>
                  <a:srgbClr val="002060"/>
                </a:solidFill>
              </a:rPr>
              <a:t>相关节点</a:t>
            </a:r>
            <a:r>
              <a:rPr lang="en-US" altLang="zh-CN" b="1" dirty="0" smtClean="0">
                <a:solidFill>
                  <a:srgbClr val="002060"/>
                </a:solidFill>
              </a:rPr>
              <a:t>)</a:t>
            </a:r>
          </a:p>
          <a:p>
            <a:pPr eaLnBrk="1" hangingPunct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第二步：合并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rgbClr val="002060"/>
                </a:solidFill>
              </a:rPr>
              <a:t>    </a:t>
            </a:r>
            <a:r>
              <a:rPr lang="zh-CN" altLang="en-US" b="1" dirty="0" smtClean="0">
                <a:solidFill>
                  <a:srgbClr val="002060"/>
                </a:solidFill>
              </a:rPr>
              <a:t>合并</a:t>
            </a:r>
            <a:r>
              <a:rPr lang="en-US" altLang="zh-CN" b="1" dirty="0" smtClean="0">
                <a:solidFill>
                  <a:srgbClr val="002060"/>
                </a:solidFill>
              </a:rPr>
              <a:t> MOVE </a:t>
            </a:r>
            <a:r>
              <a:rPr lang="zh-CN" altLang="en-US" b="1" dirty="0" smtClean="0">
                <a:solidFill>
                  <a:srgbClr val="002060"/>
                </a:solidFill>
              </a:rPr>
              <a:t>相关节点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第三步：冻结</a:t>
            </a:r>
            <a:r>
              <a:rPr lang="en-US" altLang="zh-CN" b="1" dirty="0" smtClean="0">
                <a:solidFill>
                  <a:srgbClr val="002060"/>
                </a:solidFill>
              </a:rPr>
              <a:t> (freeze) </a:t>
            </a:r>
          </a:p>
          <a:p>
            <a:pPr lvl="1" eaLnBrk="1" hangingPunct="1">
              <a:defRPr/>
            </a:pPr>
            <a:r>
              <a:rPr lang="zh-CN" altLang="en-US" sz="2400" b="1" dirty="0" smtClean="0">
                <a:solidFill>
                  <a:srgbClr val="002060"/>
                </a:solidFill>
              </a:rPr>
              <a:t>暂时不考虑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MOVE 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优化</a:t>
            </a:r>
          </a:p>
          <a:p>
            <a:pPr lvl="1" eaLnBrk="1" hangingPunct="1">
              <a:defRPr/>
            </a:pPr>
            <a:r>
              <a:rPr lang="zh-CN" altLang="en-US" sz="2400" b="1" dirty="0" smtClean="0">
                <a:solidFill>
                  <a:srgbClr val="002060"/>
                </a:solidFill>
              </a:rPr>
              <a:t>如果上面两步都不能应用，冻结一个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 MOVE 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指令：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 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将相关寄存器标记为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 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非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 MOVE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相关的，并再次尝试第一步</a:t>
            </a:r>
            <a:endParaRPr lang="en-US" altLang="zh-CN" sz="24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75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算法总结</a:t>
            </a:r>
            <a:endParaRPr lang="en-US" altLang="zh-CN" smtClean="0"/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1820064" y="1638300"/>
            <a:ext cx="1905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1800" b="1" smtClean="0">
                <a:solidFill>
                  <a:schemeClr val="bg2"/>
                </a:solidFill>
                <a:latin typeface="Arial" pitchFamily="34" charset="0"/>
              </a:rPr>
              <a:t>简化</a:t>
            </a:r>
            <a:r>
              <a:rPr kumimoji="0" lang="en-US" altLang="zh-CN" sz="1800" b="1" smtClean="0">
                <a:solidFill>
                  <a:schemeClr val="bg2"/>
                </a:solidFill>
                <a:latin typeface="Arial" pitchFamily="34" charset="0"/>
              </a:rPr>
              <a:t>, </a:t>
            </a:r>
            <a:r>
              <a:rPr kumimoji="0" lang="zh-CN" altLang="en-US" sz="1800" b="1" smtClean="0">
                <a:solidFill>
                  <a:schemeClr val="bg2"/>
                </a:solidFill>
                <a:latin typeface="Arial" pitchFamily="34" charset="0"/>
              </a:rPr>
              <a:t>合并</a:t>
            </a:r>
            <a:r>
              <a:rPr kumimoji="0" lang="en-US" altLang="zh-CN" sz="1800" b="1" smtClean="0">
                <a:solidFill>
                  <a:schemeClr val="bg2"/>
                </a:solidFill>
                <a:latin typeface="Arial" pitchFamily="34" charset="0"/>
              </a:rPr>
              <a:t>, </a:t>
            </a:r>
            <a:r>
              <a:rPr kumimoji="0" lang="zh-CN" altLang="en-US" sz="1800" b="1" smtClean="0">
                <a:solidFill>
                  <a:schemeClr val="bg2"/>
                </a:solidFill>
                <a:latin typeface="Arial" pitchFamily="34" charset="0"/>
              </a:rPr>
              <a:t>冻结</a:t>
            </a:r>
            <a:endParaRPr kumimoji="0" lang="en-US" altLang="zh-CN" sz="1800" b="1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53956" name="Rectangle 4"/>
          <p:cNvSpPr>
            <a:spLocks noChangeArrowheads="1"/>
          </p:cNvSpPr>
          <p:nvPr/>
        </p:nvSpPr>
        <p:spPr bwMode="auto">
          <a:xfrm>
            <a:off x="1820064" y="3086100"/>
            <a:ext cx="1905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1800" b="1" smtClean="0">
                <a:solidFill>
                  <a:srgbClr val="000000"/>
                </a:solidFill>
                <a:latin typeface="Arial" pitchFamily="34" charset="0"/>
              </a:rPr>
              <a:t>标记可能的溢出</a:t>
            </a:r>
            <a:endParaRPr kumimoji="0" lang="en-US" altLang="zh-CN" sz="1800" b="1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53957" name="Rectangle 5"/>
          <p:cNvSpPr>
            <a:spLocks noChangeArrowheads="1"/>
          </p:cNvSpPr>
          <p:nvPr/>
        </p:nvSpPr>
        <p:spPr bwMode="auto">
          <a:xfrm>
            <a:off x="1820064" y="4533900"/>
            <a:ext cx="1905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1800" b="1" smtClean="0">
                <a:solidFill>
                  <a:srgbClr val="000000"/>
                </a:solidFill>
                <a:latin typeface="Arial" pitchFamily="34" charset="0"/>
              </a:rPr>
              <a:t>着色</a:t>
            </a:r>
            <a:endParaRPr kumimoji="0" lang="en-US" altLang="zh-CN" sz="1800" b="1" smtClean="0">
              <a:solidFill>
                <a:srgbClr val="000000"/>
              </a:solidFill>
              <a:latin typeface="Arial" pitchFamily="34" charset="0"/>
            </a:endParaRPr>
          </a:p>
          <a:p>
            <a:pPr algn="ctr" eaLnBrk="1" hangingPunct="1">
              <a:defRPr/>
            </a:pPr>
            <a:r>
              <a:rPr kumimoji="0" lang="zh-CN" altLang="en-US" sz="1800" b="1" smtClean="0">
                <a:solidFill>
                  <a:srgbClr val="000000"/>
                </a:solidFill>
                <a:latin typeface="Arial" pitchFamily="34" charset="0"/>
              </a:rPr>
              <a:t>并检测实际的溢出</a:t>
            </a:r>
            <a:endParaRPr kumimoji="0" lang="en-US" altLang="zh-CN" sz="1800" b="1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53958" name="Rectangle 6"/>
          <p:cNvSpPr>
            <a:spLocks noChangeArrowheads="1"/>
          </p:cNvSpPr>
          <p:nvPr/>
        </p:nvSpPr>
        <p:spPr bwMode="auto">
          <a:xfrm>
            <a:off x="5172864" y="4533900"/>
            <a:ext cx="1905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1800" b="1" smtClean="0">
                <a:solidFill>
                  <a:srgbClr val="000000"/>
                </a:solidFill>
                <a:latin typeface="Arial" pitchFamily="34" charset="0"/>
              </a:rPr>
              <a:t>重写代码</a:t>
            </a:r>
          </a:p>
          <a:p>
            <a:pPr algn="ctr" eaLnBrk="1" hangingPunct="1">
              <a:defRPr/>
            </a:pPr>
            <a:r>
              <a:rPr kumimoji="0" lang="zh-CN" altLang="en-US" sz="1800" b="1" smtClean="0">
                <a:solidFill>
                  <a:srgbClr val="000000"/>
                </a:solidFill>
                <a:latin typeface="Arial" pitchFamily="34" charset="0"/>
              </a:rPr>
              <a:t>实现实际的溢出</a:t>
            </a:r>
            <a:endParaRPr kumimoji="0" lang="en-US" altLang="zh-CN" sz="1800" b="1" smtClean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253959" name="AutoShape 7"/>
          <p:cNvCxnSpPr>
            <a:cxnSpLocks noChangeShapeType="1"/>
            <a:stCxn id="253958" idx="0"/>
            <a:endCxn id="253955" idx="3"/>
          </p:cNvCxnSpPr>
          <p:nvPr/>
        </p:nvCxnSpPr>
        <p:spPr bwMode="auto">
          <a:xfrm rot="5400000" flipH="1">
            <a:off x="3739352" y="2116138"/>
            <a:ext cx="2400300" cy="2400300"/>
          </a:xfrm>
          <a:prstGeom prst="bentConnector2">
            <a:avLst/>
          </a:prstGeom>
          <a:noFill/>
          <a:ln w="635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3960" name="AutoShape 8"/>
          <p:cNvCxnSpPr>
            <a:cxnSpLocks noChangeShapeType="1"/>
            <a:stCxn id="253956" idx="1"/>
            <a:endCxn id="253955" idx="1"/>
          </p:cNvCxnSpPr>
          <p:nvPr/>
        </p:nvCxnSpPr>
        <p:spPr bwMode="auto">
          <a:xfrm rot="10800000" flipH="1">
            <a:off x="1820064" y="2133600"/>
            <a:ext cx="1588" cy="1447800"/>
          </a:xfrm>
          <a:prstGeom prst="bentConnector3">
            <a:avLst>
              <a:gd name="adj1" fmla="val -26600000"/>
            </a:avLst>
          </a:prstGeom>
          <a:noFill/>
          <a:ln w="6350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3961" name="AutoShape 9"/>
          <p:cNvCxnSpPr>
            <a:cxnSpLocks noChangeShapeType="1"/>
            <a:stCxn id="253957" idx="3"/>
            <a:endCxn id="253958" idx="1"/>
          </p:cNvCxnSpPr>
          <p:nvPr/>
        </p:nvCxnSpPr>
        <p:spPr bwMode="auto">
          <a:xfrm>
            <a:off x="3725064" y="5029200"/>
            <a:ext cx="1447800" cy="0"/>
          </a:xfrm>
          <a:prstGeom prst="straightConnector1">
            <a:avLst/>
          </a:prstGeom>
          <a:noFill/>
          <a:ln w="635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3962" name="AutoShape 10"/>
          <p:cNvCxnSpPr>
            <a:cxnSpLocks noChangeShapeType="1"/>
            <a:stCxn id="253956" idx="2"/>
            <a:endCxn id="253957" idx="0"/>
          </p:cNvCxnSpPr>
          <p:nvPr/>
        </p:nvCxnSpPr>
        <p:spPr bwMode="auto">
          <a:xfrm>
            <a:off x="2772564" y="4076700"/>
            <a:ext cx="0" cy="457200"/>
          </a:xfrm>
          <a:prstGeom prst="straightConnector1">
            <a:avLst/>
          </a:prstGeom>
          <a:noFill/>
          <a:ln w="635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3963" name="AutoShape 11"/>
          <p:cNvCxnSpPr>
            <a:cxnSpLocks noChangeShapeType="1"/>
            <a:stCxn id="253955" idx="2"/>
            <a:endCxn id="253956" idx="0"/>
          </p:cNvCxnSpPr>
          <p:nvPr/>
        </p:nvCxnSpPr>
        <p:spPr bwMode="auto">
          <a:xfrm>
            <a:off x="2772564" y="2628900"/>
            <a:ext cx="0" cy="457200"/>
          </a:xfrm>
          <a:prstGeom prst="straightConnector1">
            <a:avLst/>
          </a:prstGeom>
          <a:noFill/>
          <a:ln w="635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3964" name="Rectangle 12"/>
          <p:cNvSpPr>
            <a:spLocks noChangeArrowheads="1"/>
          </p:cNvSpPr>
          <p:nvPr/>
        </p:nvSpPr>
        <p:spPr bwMode="auto">
          <a:xfrm>
            <a:off x="5020464" y="1638300"/>
            <a:ext cx="1905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0" lang="zh-CN" altLang="en-US" sz="1800" b="1" dirty="0">
                <a:solidFill>
                  <a:srgbClr val="000000"/>
                </a:solidFill>
                <a:latin typeface="Arial" charset="0"/>
                <a:ea typeface="宋体" charset="0"/>
              </a:rPr>
              <a:t>活性分析</a:t>
            </a:r>
            <a:endParaRPr kumimoji="0" lang="en-US" altLang="zh-CN" sz="1800" b="1" dirty="0">
              <a:solidFill>
                <a:srgbClr val="000000"/>
              </a:solidFill>
              <a:latin typeface="Arial" charset="0"/>
              <a:ea typeface="宋体" charset="0"/>
            </a:endParaRPr>
          </a:p>
        </p:txBody>
      </p:sp>
      <p:cxnSp>
        <p:nvCxnSpPr>
          <p:cNvPr id="253965" name="AutoShape 13"/>
          <p:cNvCxnSpPr>
            <a:cxnSpLocks noChangeShapeType="1"/>
          </p:cNvCxnSpPr>
          <p:nvPr/>
        </p:nvCxnSpPr>
        <p:spPr bwMode="auto">
          <a:xfrm>
            <a:off x="6087264" y="1181100"/>
            <a:ext cx="0" cy="457200"/>
          </a:xfrm>
          <a:prstGeom prst="straightConnector1">
            <a:avLst/>
          </a:prstGeom>
          <a:noFill/>
          <a:ln w="635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306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线性扫描寄存器分配算法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Clr>
                <a:schemeClr val="fol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altLang="zh-CN" sz="2800" b="1" dirty="0"/>
              <a:t>Linear Scan Register </a:t>
            </a:r>
            <a:r>
              <a:rPr lang="en-US" altLang="zh-CN" sz="2800" b="1" dirty="0" smtClean="0"/>
              <a:t>Allocation</a:t>
            </a:r>
          </a:p>
          <a:p>
            <a:pPr eaLnBrk="1" hangingPunct="1">
              <a:buClr>
                <a:schemeClr val="folHlink"/>
              </a:buClr>
              <a:buSzPct val="80000"/>
              <a:buFont typeface="Wingdings" pitchFamily="2" charset="2"/>
              <a:buChar char="l"/>
              <a:defRPr/>
            </a:pPr>
            <a:r>
              <a:rPr lang="zh-CN" altLang="en-US" sz="2800" b="1" dirty="0" smtClean="0">
                <a:solidFill>
                  <a:srgbClr val="002060"/>
                </a:solidFill>
              </a:rPr>
              <a:t>基于</a:t>
            </a:r>
            <a:r>
              <a:rPr lang="zh-CN" altLang="en-US" sz="2800" b="1" dirty="0">
                <a:solidFill>
                  <a:srgbClr val="002060"/>
                </a:solidFill>
              </a:rPr>
              <a:t>图着色的寄存器分配算法</a:t>
            </a:r>
            <a:endParaRPr lang="en-US" altLang="zh-CN" sz="2800" b="1" dirty="0">
              <a:solidFill>
                <a:srgbClr val="002060"/>
              </a:solidFill>
            </a:endParaRPr>
          </a:p>
          <a:p>
            <a:pPr lvl="1" eaLnBrk="1" hangingPunct="1">
              <a:buClr>
                <a:schemeClr val="folHlink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002060"/>
                </a:solidFill>
              </a:rPr>
              <a:t>时间复杂度是</a:t>
            </a:r>
            <a:r>
              <a:rPr lang="en-US" altLang="zh-CN" b="1" dirty="0"/>
              <a:t>O</a:t>
            </a:r>
            <a:r>
              <a:rPr lang="zh-CN" altLang="en-US" b="1" dirty="0"/>
              <a:t>（</a:t>
            </a:r>
            <a:r>
              <a:rPr lang="en-US" altLang="zh-CN" b="1" dirty="0"/>
              <a:t>n^4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1" eaLnBrk="1" hangingPunct="1">
              <a:buClr>
                <a:schemeClr val="folHlink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002060"/>
                </a:solidFill>
              </a:rPr>
              <a:t>不适用于</a:t>
            </a:r>
            <a:r>
              <a:rPr lang="en-US" altLang="zh-CN" b="1" dirty="0">
                <a:solidFill>
                  <a:srgbClr val="002060"/>
                </a:solidFill>
              </a:rPr>
              <a:t>Java</a:t>
            </a:r>
            <a:r>
              <a:rPr lang="zh-CN" altLang="en-US" b="1" dirty="0">
                <a:solidFill>
                  <a:srgbClr val="002060"/>
                </a:solidFill>
              </a:rPr>
              <a:t>的</a:t>
            </a:r>
            <a:r>
              <a:rPr lang="en-US" altLang="zh-CN" b="1" dirty="0"/>
              <a:t>JIT</a:t>
            </a:r>
            <a:r>
              <a:rPr lang="zh-CN" altLang="en-US" b="1" dirty="0"/>
              <a:t>编译</a:t>
            </a:r>
            <a:endParaRPr lang="en-US" altLang="zh-CN" b="1" dirty="0"/>
          </a:p>
          <a:p>
            <a:pPr eaLnBrk="1" hangingPunct="1">
              <a:buClr>
                <a:schemeClr val="fol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altLang="zh-CN" sz="2800" b="1" dirty="0">
                <a:solidFill>
                  <a:srgbClr val="002060"/>
                </a:solidFill>
              </a:rPr>
              <a:t>Java</a:t>
            </a:r>
            <a:r>
              <a:rPr lang="zh-CN" altLang="en-US" sz="2800" b="1" dirty="0">
                <a:solidFill>
                  <a:srgbClr val="002060"/>
                </a:solidFill>
              </a:rPr>
              <a:t>早期的</a:t>
            </a:r>
            <a:r>
              <a:rPr lang="en-US" altLang="zh-CN" sz="2800" b="1" dirty="0">
                <a:solidFill>
                  <a:srgbClr val="002060"/>
                </a:solidFill>
              </a:rPr>
              <a:t>JVM</a:t>
            </a:r>
            <a:r>
              <a:rPr lang="zh-CN" altLang="en-US" sz="2800" b="1" dirty="0">
                <a:solidFill>
                  <a:srgbClr val="002060"/>
                </a:solidFill>
              </a:rPr>
              <a:t>里根据一些启发式规则来分配寄存器</a:t>
            </a:r>
          </a:p>
          <a:p>
            <a:pPr lvl="1" eaLnBrk="1" hangingPunct="1">
              <a:buClr>
                <a:schemeClr val="folHlink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002060"/>
                </a:solidFill>
              </a:rPr>
              <a:t>效果不太好</a:t>
            </a:r>
            <a:endParaRPr lang="en-US" altLang="zh-CN" b="1" dirty="0">
              <a:solidFill>
                <a:srgbClr val="002060"/>
              </a:solidFill>
            </a:endParaRPr>
          </a:p>
          <a:p>
            <a:pPr eaLnBrk="1" hangingPunct="1">
              <a:buClr>
                <a:schemeClr val="fol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altLang="zh-CN" b="1" dirty="0">
                <a:solidFill>
                  <a:srgbClr val="002060"/>
                </a:solidFill>
              </a:rPr>
              <a:t>LSRA</a:t>
            </a:r>
            <a:r>
              <a:rPr lang="zh-CN" altLang="en-US" b="1" dirty="0">
                <a:solidFill>
                  <a:srgbClr val="002060"/>
                </a:solidFill>
              </a:rPr>
              <a:t>是一种新的寄存器分配策略</a:t>
            </a:r>
          </a:p>
          <a:p>
            <a:pPr lvl="1" eaLnBrk="1" hangingPunct="1">
              <a:buClr>
                <a:schemeClr val="folHlink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002060"/>
                </a:solidFill>
              </a:rPr>
              <a:t>性能提高</a:t>
            </a:r>
            <a:r>
              <a:rPr lang="en-US" altLang="zh-CN" b="1" dirty="0"/>
              <a:t>10%</a:t>
            </a:r>
            <a:r>
              <a:rPr lang="zh-CN" altLang="en-US" b="1" dirty="0"/>
              <a:t>左右</a:t>
            </a:r>
          </a:p>
          <a:p>
            <a:pPr lvl="1" eaLnBrk="1" hangingPunct="1">
              <a:buClr>
                <a:schemeClr val="folHlink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002060"/>
                </a:solidFill>
              </a:rPr>
              <a:t>时间复杂度是线性的</a:t>
            </a:r>
          </a:p>
          <a:p>
            <a:pPr lvl="1" eaLnBrk="1" hangingPunct="1">
              <a:buClr>
                <a:schemeClr val="folHlink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002060"/>
                </a:solidFill>
              </a:rPr>
              <a:t>能够达到与图颜色算法相似的效果</a:t>
            </a:r>
            <a:endParaRPr lang="en-US" altLang="zh-CN" b="1" dirty="0">
              <a:solidFill>
                <a:srgbClr val="002060"/>
              </a:solidFill>
            </a:endParaRPr>
          </a:p>
          <a:p>
            <a:pPr eaLnBrk="1" hangingPunct="1">
              <a:buClr>
                <a:schemeClr val="fol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altLang="zh-CN" sz="2800" b="1" dirty="0">
                <a:solidFill>
                  <a:srgbClr val="002060"/>
                </a:solidFill>
              </a:rPr>
              <a:t>Java 6</a:t>
            </a:r>
            <a:r>
              <a:rPr lang="zh-CN" altLang="en-US" sz="2800" b="1" dirty="0">
                <a:solidFill>
                  <a:srgbClr val="002060"/>
                </a:solidFill>
              </a:rPr>
              <a:t>中使用线性扫描寄存器算法</a:t>
            </a:r>
          </a:p>
          <a:p>
            <a:pPr lvl="1" eaLnBrk="1" hangingPunct="1">
              <a:buClr>
                <a:schemeClr val="folHlink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002060"/>
                </a:solidFill>
              </a:rPr>
              <a:t>基于</a:t>
            </a:r>
            <a:r>
              <a:rPr lang="en-US" altLang="zh-CN" b="1" dirty="0"/>
              <a:t>SSA</a:t>
            </a:r>
            <a:r>
              <a:rPr lang="zh-CN" altLang="en-US" b="1" dirty="0">
                <a:solidFill>
                  <a:srgbClr val="002060"/>
                </a:solidFill>
              </a:rPr>
              <a:t>（</a:t>
            </a:r>
            <a:r>
              <a:rPr lang="en-US" altLang="zh-CN" b="1" dirty="0">
                <a:solidFill>
                  <a:srgbClr val="002060"/>
                </a:solidFill>
              </a:rPr>
              <a:t>static single assignment</a:t>
            </a:r>
            <a:r>
              <a:rPr lang="zh-CN" altLang="en-US" b="1" dirty="0">
                <a:solidFill>
                  <a:srgbClr val="002060"/>
                </a:solidFill>
              </a:rPr>
              <a:t>）</a:t>
            </a:r>
            <a:endParaRPr lang="en-US" altLang="zh-CN" b="1" dirty="0">
              <a:solidFill>
                <a:srgbClr val="002060"/>
              </a:solidFill>
            </a:endParaRPr>
          </a:p>
          <a:p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66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22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mtClean="0">
                <a:effectLst/>
              </a:rPr>
              <a:t>线性扫描算法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4744"/>
            <a:ext cx="8497887" cy="4763294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计算每个变量的“活性区间”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marL="0" indent="0">
              <a:buNone/>
              <a:defRPr/>
            </a:pPr>
            <a:r>
              <a:rPr lang="en-US" altLang="zh-CN" b="1" dirty="0" smtClean="0">
                <a:solidFill>
                  <a:srgbClr val="002060"/>
                </a:solidFill>
              </a:rPr>
              <a:t>(live interval)</a:t>
            </a:r>
            <a:endParaRPr lang="zh-CN" altLang="en-US" b="1" dirty="0" smtClean="0">
              <a:solidFill>
                <a:srgbClr val="002060"/>
              </a:solidFill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维护一个“活动”（</a:t>
            </a:r>
            <a:r>
              <a:rPr lang="en-US" altLang="zh-CN" b="1" dirty="0" smtClean="0">
                <a:solidFill>
                  <a:srgbClr val="002060"/>
                </a:solidFill>
              </a:rPr>
              <a:t>active</a:t>
            </a:r>
            <a:r>
              <a:rPr lang="zh-CN" altLang="en-US" b="1" dirty="0" smtClean="0">
                <a:solidFill>
                  <a:srgbClr val="002060"/>
                </a:solidFill>
              </a:rPr>
              <a:t>）队列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记录放在寄存器中的变量</a:t>
            </a:r>
            <a:r>
              <a:rPr lang="en-US" altLang="zh-CN" b="1" dirty="0" smtClean="0">
                <a:solidFill>
                  <a:srgbClr val="002060"/>
                </a:solidFill>
              </a:rPr>
              <a:t>(</a:t>
            </a:r>
            <a:r>
              <a:rPr lang="zh-CN" altLang="en-US" b="1" dirty="0" smtClean="0">
                <a:solidFill>
                  <a:srgbClr val="002060"/>
                </a:solidFill>
              </a:rPr>
              <a:t>长度等于寄存器数目</a:t>
            </a:r>
            <a:r>
              <a:rPr lang="en-US" altLang="zh-CN" b="1" dirty="0" smtClean="0">
                <a:solidFill>
                  <a:srgbClr val="002060"/>
                </a:solidFill>
              </a:rPr>
              <a:t>)</a:t>
            </a:r>
          </a:p>
          <a:p>
            <a:pPr lvl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队列中的变量以活性区间结束点为序</a:t>
            </a:r>
          </a:p>
          <a:p>
            <a:pPr lvl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当一个新的活性区间起始点到来时</a:t>
            </a:r>
          </a:p>
          <a:p>
            <a:pPr lvl="2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顺序扫描队列</a:t>
            </a:r>
          </a:p>
          <a:p>
            <a:pPr lvl="2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移除过期变量</a:t>
            </a:r>
          </a:p>
          <a:p>
            <a:pPr lvl="2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试图将新变量加入队列</a:t>
            </a:r>
          </a:p>
          <a:p>
            <a:pPr lvl="3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当寄存器不足时，“溢出”结束最晚的变量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>
              <a:defRPr/>
            </a:pPr>
            <a:r>
              <a:rPr lang="zh-CN" altLang="en-US" sz="2800" b="1" dirty="0" smtClean="0">
                <a:solidFill>
                  <a:srgbClr val="002060"/>
                </a:solidFill>
              </a:rPr>
              <a:t>复杂度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: O(V </a:t>
            </a:r>
            <a:r>
              <a:rPr lang="en-US" altLang="zh-CN" sz="2800" b="1" i="1" dirty="0" smtClean="0">
                <a:solidFill>
                  <a:srgbClr val="002060"/>
                </a:solidFill>
              </a:rPr>
              <a:t>log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 R) -- V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个变量、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R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个寄存器</a:t>
            </a:r>
            <a:endParaRPr lang="zh-CN" altLang="en-US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30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759075" y="4772025"/>
            <a:ext cx="431800" cy="614363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400" b="1" smtClean="0">
                <a:solidFill>
                  <a:schemeClr val="folHlink"/>
                </a:solidFill>
              </a:rPr>
              <a:t>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400" b="1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400" b="1" smtClean="0">
                <a:solidFill>
                  <a:schemeClr val="folHlink"/>
                </a:solidFill>
              </a:rPr>
              <a:t>A </a:t>
            </a:r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>
            <a:off x="2339975" y="4546600"/>
            <a:ext cx="5184775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>
            <a:off x="2916238" y="2362200"/>
            <a:ext cx="125888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>
            <a:off x="3492500" y="27813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>
            <a:off x="3997325" y="3213100"/>
            <a:ext cx="28797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71691" name="Line 11"/>
          <p:cNvSpPr>
            <a:spLocks noChangeShapeType="1"/>
          </p:cNvSpPr>
          <p:nvPr/>
        </p:nvSpPr>
        <p:spPr bwMode="auto">
          <a:xfrm>
            <a:off x="4573588" y="3636963"/>
            <a:ext cx="2159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71692" name="Line 12"/>
          <p:cNvSpPr>
            <a:spLocks noChangeShapeType="1"/>
          </p:cNvSpPr>
          <p:nvPr/>
        </p:nvSpPr>
        <p:spPr bwMode="auto">
          <a:xfrm>
            <a:off x="5219700" y="40767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71694" name="Rectangle 14"/>
          <p:cNvSpPr>
            <a:spLocks noChangeArrowheads="1"/>
          </p:cNvSpPr>
          <p:nvPr/>
        </p:nvSpPr>
        <p:spPr bwMode="auto">
          <a:xfrm>
            <a:off x="1763713" y="220345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smtClean="0">
                <a:solidFill>
                  <a:schemeClr val="folHlink"/>
                </a:solidFill>
              </a:rPr>
              <a:t>A</a:t>
            </a:r>
            <a:endParaRPr lang="zh-CN" altLang="en-US" sz="2000" b="1" smtClean="0">
              <a:solidFill>
                <a:schemeClr val="folHlink"/>
              </a:solidFill>
            </a:endParaRPr>
          </a:p>
        </p:txBody>
      </p:sp>
      <p:sp>
        <p:nvSpPr>
          <p:cNvPr id="71695" name="Rectangle 15"/>
          <p:cNvSpPr>
            <a:spLocks noChangeArrowheads="1"/>
          </p:cNvSpPr>
          <p:nvPr/>
        </p:nvSpPr>
        <p:spPr bwMode="auto">
          <a:xfrm>
            <a:off x="1763713" y="2620963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smtClean="0">
                <a:solidFill>
                  <a:schemeClr val="folHlink"/>
                </a:solidFill>
              </a:rPr>
              <a:t>B</a:t>
            </a:r>
            <a:endParaRPr lang="zh-CN" altLang="en-US" sz="2000" b="1" smtClean="0">
              <a:solidFill>
                <a:schemeClr val="folHlink"/>
              </a:solidFill>
            </a:endParaRPr>
          </a:p>
        </p:txBody>
      </p:sp>
      <p:sp>
        <p:nvSpPr>
          <p:cNvPr id="71696" name="Rectangle 16"/>
          <p:cNvSpPr>
            <a:spLocks noChangeArrowheads="1"/>
          </p:cNvSpPr>
          <p:nvPr/>
        </p:nvSpPr>
        <p:spPr bwMode="auto">
          <a:xfrm>
            <a:off x="1743075" y="309086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smtClean="0">
                <a:solidFill>
                  <a:schemeClr val="folHlink"/>
                </a:solidFill>
              </a:rPr>
              <a:t>C</a:t>
            </a:r>
            <a:endParaRPr lang="zh-CN" altLang="en-US" sz="2000" b="1" smtClean="0">
              <a:solidFill>
                <a:schemeClr val="folHlink"/>
              </a:solidFill>
            </a:endParaRPr>
          </a:p>
        </p:txBody>
      </p:sp>
      <p:sp>
        <p:nvSpPr>
          <p:cNvPr id="71697" name="Rectangle 17"/>
          <p:cNvSpPr>
            <a:spLocks noChangeArrowheads="1"/>
          </p:cNvSpPr>
          <p:nvPr/>
        </p:nvSpPr>
        <p:spPr bwMode="auto">
          <a:xfrm>
            <a:off x="1763713" y="3500438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smtClean="0">
                <a:solidFill>
                  <a:schemeClr val="folHlink"/>
                </a:solidFill>
              </a:rPr>
              <a:t>D</a:t>
            </a:r>
            <a:endParaRPr lang="zh-CN" altLang="en-US" sz="2000" b="1" smtClean="0">
              <a:solidFill>
                <a:schemeClr val="folHlink"/>
              </a:solidFill>
            </a:endParaRPr>
          </a:p>
        </p:txBody>
      </p:sp>
      <p:sp>
        <p:nvSpPr>
          <p:cNvPr id="71698" name="Rectangle 18"/>
          <p:cNvSpPr>
            <a:spLocks noChangeArrowheads="1"/>
          </p:cNvSpPr>
          <p:nvPr/>
        </p:nvSpPr>
        <p:spPr bwMode="auto">
          <a:xfrm>
            <a:off x="1763713" y="3895725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smtClean="0">
                <a:solidFill>
                  <a:schemeClr val="folHlink"/>
                </a:solidFill>
              </a:rPr>
              <a:t>E</a:t>
            </a:r>
            <a:endParaRPr lang="zh-CN" altLang="en-US" sz="2000" b="1" smtClean="0">
              <a:solidFill>
                <a:schemeClr val="folHlink"/>
              </a:solidFill>
            </a:endParaRPr>
          </a:p>
        </p:txBody>
      </p:sp>
      <p:sp>
        <p:nvSpPr>
          <p:cNvPr id="71699" name="Line 19"/>
          <p:cNvSpPr>
            <a:spLocks noChangeShapeType="1"/>
          </p:cNvSpPr>
          <p:nvPr/>
        </p:nvSpPr>
        <p:spPr bwMode="auto">
          <a:xfrm>
            <a:off x="2916238" y="2384425"/>
            <a:ext cx="0" cy="2159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71701" name="Rectangle 21"/>
          <p:cNvSpPr>
            <a:spLocks noChangeArrowheads="1"/>
          </p:cNvSpPr>
          <p:nvPr/>
        </p:nvSpPr>
        <p:spPr bwMode="auto">
          <a:xfrm>
            <a:off x="684213" y="4868863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mtClean="0">
                <a:solidFill>
                  <a:schemeClr val="folHlink"/>
                </a:solidFill>
              </a:rPr>
              <a:t>活动队列</a:t>
            </a:r>
          </a:p>
        </p:txBody>
      </p:sp>
      <p:sp>
        <p:nvSpPr>
          <p:cNvPr id="71708" name="Rectangle 28"/>
          <p:cNvSpPr>
            <a:spLocks noChangeArrowheads="1"/>
          </p:cNvSpPr>
          <p:nvPr/>
        </p:nvSpPr>
        <p:spPr bwMode="auto">
          <a:xfrm>
            <a:off x="7600950" y="4435475"/>
            <a:ext cx="6477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zh-CN" altLang="en-US" sz="1400" b="1">
                <a:solidFill>
                  <a:schemeClr val="folHlink"/>
                </a:solidFill>
                <a:latin typeface="Times New Roman" charset="0"/>
                <a:ea typeface="宋体" charset="0"/>
              </a:rPr>
              <a:t>时间</a:t>
            </a:r>
          </a:p>
        </p:txBody>
      </p:sp>
      <p:sp>
        <p:nvSpPr>
          <p:cNvPr id="71709" name="Rectangle 29"/>
          <p:cNvSpPr>
            <a:spLocks noChangeArrowheads="1"/>
          </p:cNvSpPr>
          <p:nvPr/>
        </p:nvSpPr>
        <p:spPr bwMode="auto">
          <a:xfrm>
            <a:off x="5580063" y="1773238"/>
            <a:ext cx="13668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1400" b="1" smtClean="0">
                <a:solidFill>
                  <a:schemeClr val="folHlink"/>
                </a:solidFill>
              </a:rPr>
              <a:t>变量活动区间</a:t>
            </a:r>
          </a:p>
        </p:txBody>
      </p:sp>
      <p:sp>
        <p:nvSpPr>
          <p:cNvPr id="71711" name="Rectangle 31"/>
          <p:cNvSpPr>
            <a:spLocks noChangeArrowheads="1"/>
          </p:cNvSpPr>
          <p:nvPr/>
        </p:nvSpPr>
        <p:spPr bwMode="auto">
          <a:xfrm>
            <a:off x="2627313" y="836613"/>
            <a:ext cx="3576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chemeClr val="folHlink"/>
                </a:solidFill>
                <a:latin typeface="Times New Roman" charset="0"/>
                <a:ea typeface="宋体" charset="0"/>
              </a:rPr>
              <a:t>一个例子：</a:t>
            </a:r>
            <a:r>
              <a:rPr lang="en-US" altLang="zh-CN" sz="2800" b="1">
                <a:solidFill>
                  <a:schemeClr val="folHlink"/>
                </a:solidFill>
                <a:latin typeface="Times New Roman" charset="0"/>
                <a:ea typeface="宋体" charset="0"/>
              </a:rPr>
              <a:t>2</a:t>
            </a:r>
            <a:r>
              <a:rPr lang="zh-CN" altLang="en-US" sz="2800" b="1">
                <a:solidFill>
                  <a:schemeClr val="folHlink"/>
                </a:solidFill>
                <a:latin typeface="Times New Roman" charset="0"/>
                <a:ea typeface="宋体" charset="0"/>
              </a:rPr>
              <a:t>个寄存器</a:t>
            </a:r>
          </a:p>
        </p:txBody>
      </p:sp>
    </p:spTree>
    <p:extLst>
      <p:ext uri="{BB962C8B-B14F-4D97-AF65-F5344CB8AC3E}">
        <p14:creationId xmlns:p14="http://schemas.microsoft.com/office/powerpoint/2010/main" val="24364918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2759075" y="4772025"/>
            <a:ext cx="431800" cy="61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400" b="1" smtClean="0">
                <a:solidFill>
                  <a:schemeClr val="folHlink"/>
                </a:solidFill>
              </a:rPr>
              <a:t>1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endParaRPr lang="en-US" altLang="zh-CN" sz="1400" b="1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400" b="1" smtClean="0">
                <a:solidFill>
                  <a:schemeClr val="folHlink"/>
                </a:solidFill>
              </a:rPr>
              <a:t>A </a:t>
            </a:r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>
            <a:off x="2339975" y="4541838"/>
            <a:ext cx="5184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>
            <a:off x="2916238" y="2362200"/>
            <a:ext cx="125888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86023" name="Line 7"/>
          <p:cNvSpPr>
            <a:spLocks noChangeShapeType="1"/>
          </p:cNvSpPr>
          <p:nvPr/>
        </p:nvSpPr>
        <p:spPr bwMode="auto">
          <a:xfrm>
            <a:off x="3492500" y="27813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3997325" y="3213100"/>
            <a:ext cx="28797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86025" name="Line 9"/>
          <p:cNvSpPr>
            <a:spLocks noChangeShapeType="1"/>
          </p:cNvSpPr>
          <p:nvPr/>
        </p:nvSpPr>
        <p:spPr bwMode="auto">
          <a:xfrm>
            <a:off x="4573588" y="3636963"/>
            <a:ext cx="2159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86026" name="Line 10"/>
          <p:cNvSpPr>
            <a:spLocks noChangeShapeType="1"/>
          </p:cNvSpPr>
          <p:nvPr/>
        </p:nvSpPr>
        <p:spPr bwMode="auto">
          <a:xfrm>
            <a:off x="5219700" y="40767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86027" name="Rectangle 11"/>
          <p:cNvSpPr>
            <a:spLocks noChangeArrowheads="1"/>
          </p:cNvSpPr>
          <p:nvPr/>
        </p:nvSpPr>
        <p:spPr bwMode="auto">
          <a:xfrm>
            <a:off x="1763713" y="220345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smtClean="0">
                <a:solidFill>
                  <a:schemeClr val="folHlink"/>
                </a:solidFill>
              </a:rPr>
              <a:t>A</a:t>
            </a:r>
            <a:endParaRPr lang="zh-CN" altLang="en-US" sz="2000" b="1" smtClean="0">
              <a:solidFill>
                <a:schemeClr val="folHlink"/>
              </a:solidFill>
            </a:endParaRPr>
          </a:p>
        </p:txBody>
      </p:sp>
      <p:sp>
        <p:nvSpPr>
          <p:cNvPr id="86028" name="Rectangle 12"/>
          <p:cNvSpPr>
            <a:spLocks noChangeArrowheads="1"/>
          </p:cNvSpPr>
          <p:nvPr/>
        </p:nvSpPr>
        <p:spPr bwMode="auto">
          <a:xfrm>
            <a:off x="1763713" y="2620963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smtClean="0">
                <a:solidFill>
                  <a:schemeClr val="folHlink"/>
                </a:solidFill>
              </a:rPr>
              <a:t>B</a:t>
            </a:r>
            <a:endParaRPr lang="zh-CN" altLang="en-US" sz="2000" b="1" smtClean="0">
              <a:solidFill>
                <a:schemeClr val="folHlink"/>
              </a:solidFill>
            </a:endParaRPr>
          </a:p>
        </p:txBody>
      </p:sp>
      <p:sp>
        <p:nvSpPr>
          <p:cNvPr id="86029" name="Rectangle 13"/>
          <p:cNvSpPr>
            <a:spLocks noChangeArrowheads="1"/>
          </p:cNvSpPr>
          <p:nvPr/>
        </p:nvSpPr>
        <p:spPr bwMode="auto">
          <a:xfrm>
            <a:off x="1743075" y="309086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smtClean="0">
                <a:solidFill>
                  <a:schemeClr val="folHlink"/>
                </a:solidFill>
              </a:rPr>
              <a:t>C</a:t>
            </a:r>
            <a:endParaRPr lang="zh-CN" altLang="en-US" sz="2000" b="1" smtClean="0">
              <a:solidFill>
                <a:schemeClr val="folHlink"/>
              </a:solidFill>
            </a:endParaRPr>
          </a:p>
        </p:txBody>
      </p:sp>
      <p:sp>
        <p:nvSpPr>
          <p:cNvPr id="86030" name="Rectangle 14"/>
          <p:cNvSpPr>
            <a:spLocks noChangeArrowheads="1"/>
          </p:cNvSpPr>
          <p:nvPr/>
        </p:nvSpPr>
        <p:spPr bwMode="auto">
          <a:xfrm>
            <a:off x="1763713" y="3500438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smtClean="0">
                <a:solidFill>
                  <a:schemeClr val="folHlink"/>
                </a:solidFill>
              </a:rPr>
              <a:t>D</a:t>
            </a:r>
            <a:endParaRPr lang="zh-CN" altLang="en-US" sz="2000" b="1" smtClean="0">
              <a:solidFill>
                <a:schemeClr val="folHlink"/>
              </a:solidFill>
            </a:endParaRPr>
          </a:p>
        </p:txBody>
      </p:sp>
      <p:sp>
        <p:nvSpPr>
          <p:cNvPr id="86031" name="Rectangle 15"/>
          <p:cNvSpPr>
            <a:spLocks noChangeArrowheads="1"/>
          </p:cNvSpPr>
          <p:nvPr/>
        </p:nvSpPr>
        <p:spPr bwMode="auto">
          <a:xfrm>
            <a:off x="1763713" y="3895725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smtClean="0">
                <a:solidFill>
                  <a:schemeClr val="folHlink"/>
                </a:solidFill>
              </a:rPr>
              <a:t>E</a:t>
            </a:r>
            <a:endParaRPr lang="zh-CN" altLang="en-US" sz="2000" b="1" smtClean="0">
              <a:solidFill>
                <a:schemeClr val="folHlink"/>
              </a:solidFill>
            </a:endParaRPr>
          </a:p>
        </p:txBody>
      </p:sp>
      <p:sp>
        <p:nvSpPr>
          <p:cNvPr id="86032" name="Line 16"/>
          <p:cNvSpPr>
            <a:spLocks noChangeShapeType="1"/>
          </p:cNvSpPr>
          <p:nvPr/>
        </p:nvSpPr>
        <p:spPr bwMode="auto">
          <a:xfrm>
            <a:off x="2916238" y="2384425"/>
            <a:ext cx="0" cy="2159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86033" name="Rectangle 17"/>
          <p:cNvSpPr>
            <a:spLocks noChangeArrowheads="1"/>
          </p:cNvSpPr>
          <p:nvPr/>
        </p:nvSpPr>
        <p:spPr bwMode="auto">
          <a:xfrm>
            <a:off x="684213" y="4868863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mtClean="0">
                <a:solidFill>
                  <a:schemeClr val="folHlink"/>
                </a:solidFill>
              </a:rPr>
              <a:t>活动队列</a:t>
            </a:r>
          </a:p>
        </p:txBody>
      </p:sp>
      <p:sp>
        <p:nvSpPr>
          <p:cNvPr id="86038" name="Rectangle 22"/>
          <p:cNvSpPr>
            <a:spLocks noChangeArrowheads="1"/>
          </p:cNvSpPr>
          <p:nvPr/>
        </p:nvSpPr>
        <p:spPr bwMode="auto">
          <a:xfrm>
            <a:off x="3348038" y="4762500"/>
            <a:ext cx="431800" cy="125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400" b="1" smtClean="0">
                <a:solidFill>
                  <a:schemeClr val="folHlink"/>
                </a:solidFill>
              </a:rPr>
              <a:t>2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endParaRPr lang="en-US" altLang="zh-CN" sz="1400" b="1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400" b="1" smtClean="0">
                <a:solidFill>
                  <a:schemeClr val="folHlink"/>
                </a:solidFill>
              </a:rPr>
              <a:t>A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endParaRPr lang="en-US" altLang="zh-CN" sz="1400" b="1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400" b="1" smtClean="0">
                <a:solidFill>
                  <a:schemeClr val="folHlink"/>
                </a:solidFill>
              </a:rPr>
              <a:t>B</a:t>
            </a:r>
          </a:p>
        </p:txBody>
      </p:sp>
      <p:sp>
        <p:nvSpPr>
          <p:cNvPr id="86040" name="Line 24"/>
          <p:cNvSpPr>
            <a:spLocks noChangeShapeType="1"/>
          </p:cNvSpPr>
          <p:nvPr/>
        </p:nvSpPr>
        <p:spPr bwMode="auto">
          <a:xfrm>
            <a:off x="3492500" y="2781300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86041" name="Rectangle 25"/>
          <p:cNvSpPr>
            <a:spLocks noChangeArrowheads="1"/>
          </p:cNvSpPr>
          <p:nvPr/>
        </p:nvSpPr>
        <p:spPr bwMode="auto">
          <a:xfrm>
            <a:off x="7600950" y="4435475"/>
            <a:ext cx="6477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zh-CN" altLang="en-US" sz="1400" b="1">
                <a:solidFill>
                  <a:schemeClr val="folHlink"/>
                </a:solidFill>
                <a:latin typeface="Times New Roman" charset="0"/>
                <a:ea typeface="宋体" charset="0"/>
              </a:rPr>
              <a:t>时间</a:t>
            </a:r>
          </a:p>
        </p:txBody>
      </p:sp>
      <p:sp>
        <p:nvSpPr>
          <p:cNvPr id="86042" name="Rectangle 26"/>
          <p:cNvSpPr>
            <a:spLocks noChangeArrowheads="1"/>
          </p:cNvSpPr>
          <p:nvPr/>
        </p:nvSpPr>
        <p:spPr bwMode="auto">
          <a:xfrm>
            <a:off x="5580063" y="1773238"/>
            <a:ext cx="13668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1400" b="1" smtClean="0">
                <a:solidFill>
                  <a:schemeClr val="folHlink"/>
                </a:solidFill>
              </a:rPr>
              <a:t>变量活动区间</a:t>
            </a:r>
          </a:p>
        </p:txBody>
      </p:sp>
      <p:sp>
        <p:nvSpPr>
          <p:cNvPr id="86046" name="Rectangle 30"/>
          <p:cNvSpPr>
            <a:spLocks noChangeArrowheads="1"/>
          </p:cNvSpPr>
          <p:nvPr/>
        </p:nvSpPr>
        <p:spPr bwMode="auto">
          <a:xfrm>
            <a:off x="2627313" y="836613"/>
            <a:ext cx="3576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chemeClr val="folHlink"/>
                </a:solidFill>
                <a:latin typeface="Times New Roman" charset="0"/>
                <a:ea typeface="宋体" charset="0"/>
              </a:rPr>
              <a:t>一个例子：</a:t>
            </a:r>
            <a:r>
              <a:rPr lang="en-US" altLang="zh-CN" sz="2800" b="1">
                <a:solidFill>
                  <a:schemeClr val="folHlink"/>
                </a:solidFill>
                <a:latin typeface="Times New Roman" charset="0"/>
                <a:ea typeface="宋体" charset="0"/>
              </a:rPr>
              <a:t>2</a:t>
            </a:r>
            <a:r>
              <a:rPr lang="zh-CN" altLang="en-US" sz="2800" b="1">
                <a:solidFill>
                  <a:schemeClr val="folHlink"/>
                </a:solidFill>
                <a:latin typeface="Times New Roman" charset="0"/>
                <a:ea typeface="宋体" charset="0"/>
              </a:rPr>
              <a:t>个寄存器</a:t>
            </a:r>
          </a:p>
        </p:txBody>
      </p:sp>
    </p:spTree>
    <p:extLst>
      <p:ext uri="{BB962C8B-B14F-4D97-AF65-F5344CB8AC3E}">
        <p14:creationId xmlns:p14="http://schemas.microsoft.com/office/powerpoint/2010/main" val="95231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4450"/>
            <a:ext cx="6046415" cy="72025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3200" dirty="0" err="1" smtClean="0"/>
              <a:t>Spiglet</a:t>
            </a:r>
            <a:r>
              <a:rPr lang="zh-CN" altLang="en-US" sz="3200" dirty="0" smtClean="0"/>
              <a:t>代码语法</a:t>
            </a:r>
            <a:endParaRPr lang="en-US" altLang="zh-CN" sz="3200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0" y="980728"/>
            <a:ext cx="9036496" cy="5877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69900" marR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32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908050" marR="0" indent="-436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8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304925" marR="0" indent="-395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24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93863" marR="0" indent="-387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93913" marR="0" indent="-398463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§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Goal		::= "MAIN"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zh-CN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"END" ( </a:t>
            </a:r>
            <a:r>
              <a:rPr lang="en-US" altLang="zh-CN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)* &lt;EOF&gt;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::= ( ( </a:t>
            </a:r>
            <a:r>
              <a:rPr lang="en-US" altLang="zh-CN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)? </a:t>
            </a:r>
            <a:r>
              <a:rPr lang="en-US" altLang="zh-CN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)*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	::= </a:t>
            </a:r>
            <a:r>
              <a:rPr lang="en-US" altLang="zh-CN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"[" </a:t>
            </a:r>
            <a:r>
              <a:rPr lang="en-US" altLang="zh-CN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IntegerLiteral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"]" </a:t>
            </a:r>
            <a:r>
              <a:rPr lang="en-US" altLang="zh-CN" sz="18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StmtExp</a:t>
            </a:r>
            <a:endParaRPr lang="en-US" altLang="zh-CN" sz="18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::= </a:t>
            </a:r>
            <a:r>
              <a:rPr lang="en-US" altLang="zh-CN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NoOpStmt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zh-CN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ErrorStmt</a:t>
            </a:r>
            <a:r>
              <a:rPr lang="en-US" altLang="zh-CN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zh-CN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CJumpStmt</a:t>
            </a:r>
            <a:endParaRPr lang="en-US" altLang="zh-CN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| </a:t>
            </a:r>
            <a:r>
              <a:rPr lang="en-US" altLang="zh-CN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JumpStmt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zh-CN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HStoreStmt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zh-CN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HLoadStmt</a:t>
            </a:r>
            <a:endParaRPr lang="en-US" altLang="zh-CN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| </a:t>
            </a:r>
            <a:r>
              <a:rPr lang="en-US" altLang="zh-CN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MoveStmt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zh-CN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PrintStmt</a:t>
            </a:r>
            <a:endParaRPr lang="en-US" altLang="zh-CN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NoOpStmt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::= "NOOP"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ErrorStmt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::= "ERROR"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CJumpStmt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::= "CJUMP" </a:t>
            </a:r>
            <a:r>
              <a:rPr lang="en-US" altLang="zh-CN" sz="1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JumpStmt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::= "JUMP" </a:t>
            </a:r>
            <a:r>
              <a:rPr lang="en-US" altLang="zh-CN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HStoreStmt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::= "HSTORE" </a:t>
            </a:r>
            <a:r>
              <a:rPr lang="en-US" altLang="zh-CN" sz="1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altLang="zh-CN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IntegerLiteral</a:t>
            </a:r>
            <a:r>
              <a:rPr lang="en-US" altLang="zh-CN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endParaRPr lang="en-US" altLang="zh-CN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HLoadStmt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::= "HLOAD" 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</a:t>
            </a:r>
            <a:r>
              <a:rPr lang="en-US" altLang="zh-CN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IntegerLiteral</a:t>
            </a:r>
            <a:endParaRPr lang="en-US" altLang="zh-CN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MoveStmt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::= "MOVE" </a:t>
            </a:r>
            <a:r>
              <a:rPr lang="en-US" altLang="zh-CN" sz="1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</a:t>
            </a:r>
            <a:r>
              <a:rPr lang="en-US" altLang="zh-CN" sz="18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endParaRPr lang="en-US" altLang="zh-CN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PrintStmt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::= "PRINT" </a:t>
            </a:r>
            <a:r>
              <a:rPr lang="en-US" altLang="zh-CN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SimpleExp</a:t>
            </a:r>
            <a:endParaRPr lang="en-US" altLang="zh-C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78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2759075" y="4772025"/>
            <a:ext cx="431800" cy="61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400" b="1" smtClean="0">
                <a:solidFill>
                  <a:schemeClr val="folHlink"/>
                </a:solidFill>
              </a:rPr>
              <a:t>1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endParaRPr lang="en-US" altLang="zh-CN" sz="1400" b="1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400" b="1" smtClean="0">
                <a:solidFill>
                  <a:schemeClr val="folHlink"/>
                </a:solidFill>
              </a:rPr>
              <a:t>A </a:t>
            </a:r>
          </a:p>
        </p:txBody>
      </p:sp>
      <p:sp>
        <p:nvSpPr>
          <p:cNvPr id="87045" name="Line 5"/>
          <p:cNvSpPr>
            <a:spLocks noChangeShapeType="1"/>
          </p:cNvSpPr>
          <p:nvPr/>
        </p:nvSpPr>
        <p:spPr bwMode="auto">
          <a:xfrm>
            <a:off x="2339975" y="4541838"/>
            <a:ext cx="5184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>
            <a:off x="2916238" y="2362200"/>
            <a:ext cx="125888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87047" name="Line 7"/>
          <p:cNvSpPr>
            <a:spLocks noChangeShapeType="1"/>
          </p:cNvSpPr>
          <p:nvPr/>
        </p:nvSpPr>
        <p:spPr bwMode="auto">
          <a:xfrm>
            <a:off x="3492500" y="27813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>
            <a:off x="3997325" y="3213100"/>
            <a:ext cx="28797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87049" name="Line 9"/>
          <p:cNvSpPr>
            <a:spLocks noChangeShapeType="1"/>
          </p:cNvSpPr>
          <p:nvPr/>
        </p:nvSpPr>
        <p:spPr bwMode="auto">
          <a:xfrm>
            <a:off x="4573588" y="3636963"/>
            <a:ext cx="2159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87050" name="Line 10"/>
          <p:cNvSpPr>
            <a:spLocks noChangeShapeType="1"/>
          </p:cNvSpPr>
          <p:nvPr/>
        </p:nvSpPr>
        <p:spPr bwMode="auto">
          <a:xfrm>
            <a:off x="5219700" y="40767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1763713" y="220345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smtClean="0">
                <a:solidFill>
                  <a:schemeClr val="folHlink"/>
                </a:solidFill>
              </a:rPr>
              <a:t>A</a:t>
            </a:r>
            <a:endParaRPr lang="zh-CN" altLang="en-US" sz="2000" b="1" smtClean="0">
              <a:solidFill>
                <a:schemeClr val="folHlink"/>
              </a:solidFill>
            </a:endParaRPr>
          </a:p>
        </p:txBody>
      </p:sp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1763713" y="2620963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smtClean="0">
                <a:solidFill>
                  <a:schemeClr val="folHlink"/>
                </a:solidFill>
              </a:rPr>
              <a:t>B</a:t>
            </a:r>
            <a:endParaRPr lang="zh-CN" altLang="en-US" sz="2000" b="1" smtClean="0">
              <a:solidFill>
                <a:schemeClr val="folHlink"/>
              </a:solidFill>
            </a:endParaRPr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1743075" y="309086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smtClean="0">
                <a:solidFill>
                  <a:schemeClr val="folHlink"/>
                </a:solidFill>
              </a:rPr>
              <a:t>C</a:t>
            </a:r>
            <a:endParaRPr lang="zh-CN" altLang="en-US" sz="2000" b="1" smtClean="0">
              <a:solidFill>
                <a:schemeClr val="folHlink"/>
              </a:solidFill>
            </a:endParaRPr>
          </a:p>
        </p:txBody>
      </p:sp>
      <p:sp>
        <p:nvSpPr>
          <p:cNvPr id="87054" name="Rectangle 14"/>
          <p:cNvSpPr>
            <a:spLocks noChangeArrowheads="1"/>
          </p:cNvSpPr>
          <p:nvPr/>
        </p:nvSpPr>
        <p:spPr bwMode="auto">
          <a:xfrm>
            <a:off x="1763713" y="3500438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smtClean="0">
                <a:solidFill>
                  <a:schemeClr val="folHlink"/>
                </a:solidFill>
              </a:rPr>
              <a:t>D</a:t>
            </a:r>
            <a:endParaRPr lang="zh-CN" altLang="en-US" sz="2000" b="1" smtClean="0">
              <a:solidFill>
                <a:schemeClr val="folHlink"/>
              </a:solidFill>
            </a:endParaRPr>
          </a:p>
        </p:txBody>
      </p:sp>
      <p:sp>
        <p:nvSpPr>
          <p:cNvPr id="87055" name="Rectangle 15"/>
          <p:cNvSpPr>
            <a:spLocks noChangeArrowheads="1"/>
          </p:cNvSpPr>
          <p:nvPr/>
        </p:nvSpPr>
        <p:spPr bwMode="auto">
          <a:xfrm>
            <a:off x="1763713" y="3895725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smtClean="0">
                <a:solidFill>
                  <a:schemeClr val="folHlink"/>
                </a:solidFill>
              </a:rPr>
              <a:t>E</a:t>
            </a:r>
            <a:endParaRPr lang="zh-CN" altLang="en-US" sz="2000" b="1" smtClean="0">
              <a:solidFill>
                <a:schemeClr val="folHlink"/>
              </a:solidFill>
            </a:endParaRPr>
          </a:p>
        </p:txBody>
      </p:sp>
      <p:sp>
        <p:nvSpPr>
          <p:cNvPr id="87056" name="Line 16"/>
          <p:cNvSpPr>
            <a:spLocks noChangeShapeType="1"/>
          </p:cNvSpPr>
          <p:nvPr/>
        </p:nvSpPr>
        <p:spPr bwMode="auto">
          <a:xfrm>
            <a:off x="2916238" y="2384425"/>
            <a:ext cx="0" cy="2159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87057" name="Rectangle 17"/>
          <p:cNvSpPr>
            <a:spLocks noChangeArrowheads="1"/>
          </p:cNvSpPr>
          <p:nvPr/>
        </p:nvSpPr>
        <p:spPr bwMode="auto">
          <a:xfrm>
            <a:off x="684213" y="4868863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mtClean="0">
                <a:solidFill>
                  <a:schemeClr val="folHlink"/>
                </a:solidFill>
              </a:rPr>
              <a:t>活动队列</a:t>
            </a:r>
          </a:p>
        </p:txBody>
      </p:sp>
      <p:sp>
        <p:nvSpPr>
          <p:cNvPr id="87058" name="Line 18"/>
          <p:cNvSpPr>
            <a:spLocks noChangeShapeType="1"/>
          </p:cNvSpPr>
          <p:nvPr/>
        </p:nvSpPr>
        <p:spPr bwMode="auto">
          <a:xfrm>
            <a:off x="3492500" y="2781300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87059" name="Line 19"/>
          <p:cNvSpPr>
            <a:spLocks noChangeShapeType="1"/>
          </p:cNvSpPr>
          <p:nvPr/>
        </p:nvSpPr>
        <p:spPr bwMode="auto">
          <a:xfrm>
            <a:off x="3995738" y="32131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87062" name="Rectangle 22"/>
          <p:cNvSpPr>
            <a:spLocks noChangeArrowheads="1"/>
          </p:cNvSpPr>
          <p:nvPr/>
        </p:nvSpPr>
        <p:spPr bwMode="auto">
          <a:xfrm>
            <a:off x="3348038" y="4762500"/>
            <a:ext cx="431800" cy="125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400" b="1" smtClean="0">
                <a:solidFill>
                  <a:schemeClr val="folHlink"/>
                </a:solidFill>
              </a:rPr>
              <a:t>2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endParaRPr lang="en-US" altLang="zh-CN" sz="1400" b="1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400" b="1" smtClean="0">
                <a:solidFill>
                  <a:schemeClr val="folHlink"/>
                </a:solidFill>
              </a:rPr>
              <a:t>A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endParaRPr lang="en-US" altLang="zh-CN" sz="1400" b="1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400" b="1" smtClean="0">
                <a:solidFill>
                  <a:schemeClr val="folHlink"/>
                </a:solidFill>
              </a:rPr>
              <a:t>B</a:t>
            </a:r>
          </a:p>
        </p:txBody>
      </p:sp>
      <p:sp>
        <p:nvSpPr>
          <p:cNvPr id="87063" name="Rectangle 23"/>
          <p:cNvSpPr>
            <a:spLocks noChangeArrowheads="1"/>
          </p:cNvSpPr>
          <p:nvPr/>
        </p:nvSpPr>
        <p:spPr bwMode="auto">
          <a:xfrm>
            <a:off x="3840163" y="4762500"/>
            <a:ext cx="431800" cy="125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400" b="1" smtClean="0">
                <a:solidFill>
                  <a:schemeClr val="folHlink"/>
                </a:solidFill>
              </a:rPr>
              <a:t>3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endParaRPr lang="en-US" altLang="zh-CN" sz="1400" b="1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400" b="1" smtClean="0">
                <a:solidFill>
                  <a:schemeClr val="folHlink"/>
                </a:solidFill>
              </a:rPr>
              <a:t>A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endParaRPr lang="en-US" altLang="zh-CN" sz="1400" b="1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400" b="1" smtClean="0">
                <a:solidFill>
                  <a:schemeClr val="folHlink"/>
                </a:solidFill>
              </a:rPr>
              <a:t>B</a:t>
            </a:r>
          </a:p>
        </p:txBody>
      </p:sp>
      <p:sp>
        <p:nvSpPr>
          <p:cNvPr id="87064" name="Rectangle 24"/>
          <p:cNvSpPr>
            <a:spLocks noChangeArrowheads="1"/>
          </p:cNvSpPr>
          <p:nvPr/>
        </p:nvSpPr>
        <p:spPr bwMode="auto">
          <a:xfrm>
            <a:off x="3787775" y="6092825"/>
            <a:ext cx="193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smtClean="0">
                <a:solidFill>
                  <a:schemeClr val="folHlink"/>
                </a:solidFill>
              </a:rPr>
              <a:t>C</a:t>
            </a:r>
            <a:r>
              <a:rPr lang="zh-CN" altLang="en-US" b="1" smtClean="0">
                <a:solidFill>
                  <a:schemeClr val="folHlink"/>
                </a:solidFill>
              </a:rPr>
              <a:t>：最晚结束</a:t>
            </a:r>
          </a:p>
        </p:txBody>
      </p:sp>
      <p:sp>
        <p:nvSpPr>
          <p:cNvPr id="87065" name="Rectangle 25"/>
          <p:cNvSpPr>
            <a:spLocks noChangeArrowheads="1"/>
          </p:cNvSpPr>
          <p:nvPr/>
        </p:nvSpPr>
        <p:spPr bwMode="auto">
          <a:xfrm>
            <a:off x="684213" y="609282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mtClean="0">
                <a:solidFill>
                  <a:schemeClr val="folHlink"/>
                </a:solidFill>
              </a:rPr>
              <a:t>溢出变量</a:t>
            </a:r>
          </a:p>
        </p:txBody>
      </p:sp>
      <p:sp>
        <p:nvSpPr>
          <p:cNvPr id="87066" name="Rectangle 26"/>
          <p:cNvSpPr>
            <a:spLocks noChangeArrowheads="1"/>
          </p:cNvSpPr>
          <p:nvPr/>
        </p:nvSpPr>
        <p:spPr bwMode="auto">
          <a:xfrm>
            <a:off x="7600950" y="4435475"/>
            <a:ext cx="6477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zh-CN" altLang="en-US" sz="1400" b="1">
                <a:solidFill>
                  <a:schemeClr val="folHlink"/>
                </a:solidFill>
                <a:latin typeface="Times New Roman" charset="0"/>
                <a:ea typeface="宋体" charset="0"/>
              </a:rPr>
              <a:t>时间</a:t>
            </a:r>
          </a:p>
        </p:txBody>
      </p:sp>
      <p:sp>
        <p:nvSpPr>
          <p:cNvPr id="87067" name="Rectangle 27"/>
          <p:cNvSpPr>
            <a:spLocks noChangeArrowheads="1"/>
          </p:cNvSpPr>
          <p:nvPr/>
        </p:nvSpPr>
        <p:spPr bwMode="auto">
          <a:xfrm>
            <a:off x="5580063" y="1773238"/>
            <a:ext cx="13668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1400" b="1" smtClean="0">
                <a:solidFill>
                  <a:schemeClr val="folHlink"/>
                </a:solidFill>
              </a:rPr>
              <a:t>变量活动区间</a:t>
            </a:r>
          </a:p>
        </p:txBody>
      </p:sp>
      <p:sp>
        <p:nvSpPr>
          <p:cNvPr id="87068" name="Rectangle 28"/>
          <p:cNvSpPr>
            <a:spLocks noChangeArrowheads="1"/>
          </p:cNvSpPr>
          <p:nvPr/>
        </p:nvSpPr>
        <p:spPr bwMode="auto">
          <a:xfrm>
            <a:off x="2627313" y="836613"/>
            <a:ext cx="3576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chemeClr val="folHlink"/>
                </a:solidFill>
                <a:latin typeface="Times New Roman" charset="0"/>
                <a:ea typeface="宋体" charset="0"/>
              </a:rPr>
              <a:t>一个例子：</a:t>
            </a:r>
            <a:r>
              <a:rPr lang="en-US" altLang="zh-CN" sz="2800" b="1">
                <a:solidFill>
                  <a:schemeClr val="folHlink"/>
                </a:solidFill>
                <a:latin typeface="Times New Roman" charset="0"/>
                <a:ea typeface="宋体" charset="0"/>
              </a:rPr>
              <a:t>2</a:t>
            </a:r>
            <a:r>
              <a:rPr lang="zh-CN" altLang="en-US" sz="2800" b="1">
                <a:solidFill>
                  <a:schemeClr val="folHlink"/>
                </a:solidFill>
                <a:latin typeface="Times New Roman" charset="0"/>
                <a:ea typeface="宋体" charset="0"/>
              </a:rPr>
              <a:t>个寄存器</a:t>
            </a:r>
          </a:p>
        </p:txBody>
      </p:sp>
    </p:spTree>
    <p:extLst>
      <p:ext uri="{BB962C8B-B14F-4D97-AF65-F5344CB8AC3E}">
        <p14:creationId xmlns:p14="http://schemas.microsoft.com/office/powerpoint/2010/main" val="219919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2759075" y="4772025"/>
            <a:ext cx="431800" cy="61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400" b="1" smtClean="0">
                <a:solidFill>
                  <a:schemeClr val="folHlink"/>
                </a:solidFill>
              </a:rPr>
              <a:t>1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endParaRPr lang="en-US" altLang="zh-CN" sz="1400" b="1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400" b="1" smtClean="0">
                <a:solidFill>
                  <a:schemeClr val="folHlink"/>
                </a:solidFill>
              </a:rPr>
              <a:t>A </a:t>
            </a:r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>
            <a:off x="2339975" y="4541838"/>
            <a:ext cx="5184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72715" name="Line 11"/>
          <p:cNvSpPr>
            <a:spLocks noChangeShapeType="1"/>
          </p:cNvSpPr>
          <p:nvPr/>
        </p:nvSpPr>
        <p:spPr bwMode="auto">
          <a:xfrm>
            <a:off x="2916238" y="2362200"/>
            <a:ext cx="125888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>
            <a:off x="3492500" y="27813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72717" name="Line 13"/>
          <p:cNvSpPr>
            <a:spLocks noChangeShapeType="1"/>
          </p:cNvSpPr>
          <p:nvPr/>
        </p:nvSpPr>
        <p:spPr bwMode="auto">
          <a:xfrm>
            <a:off x="3997325" y="3213100"/>
            <a:ext cx="28797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72718" name="Line 14"/>
          <p:cNvSpPr>
            <a:spLocks noChangeShapeType="1"/>
          </p:cNvSpPr>
          <p:nvPr/>
        </p:nvSpPr>
        <p:spPr bwMode="auto">
          <a:xfrm>
            <a:off x="4573588" y="3636963"/>
            <a:ext cx="2159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72719" name="Line 15"/>
          <p:cNvSpPr>
            <a:spLocks noChangeShapeType="1"/>
          </p:cNvSpPr>
          <p:nvPr/>
        </p:nvSpPr>
        <p:spPr bwMode="auto">
          <a:xfrm>
            <a:off x="5219700" y="40767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72720" name="Rectangle 16"/>
          <p:cNvSpPr>
            <a:spLocks noChangeArrowheads="1"/>
          </p:cNvSpPr>
          <p:nvPr/>
        </p:nvSpPr>
        <p:spPr bwMode="auto">
          <a:xfrm>
            <a:off x="1763713" y="220345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smtClean="0">
                <a:solidFill>
                  <a:schemeClr val="folHlink"/>
                </a:solidFill>
              </a:rPr>
              <a:t>A</a:t>
            </a:r>
            <a:endParaRPr lang="zh-CN" altLang="en-US" sz="2000" b="1" smtClean="0">
              <a:solidFill>
                <a:schemeClr val="folHlink"/>
              </a:solidFill>
            </a:endParaRPr>
          </a:p>
        </p:txBody>
      </p:sp>
      <p:sp>
        <p:nvSpPr>
          <p:cNvPr id="72721" name="Rectangle 17"/>
          <p:cNvSpPr>
            <a:spLocks noChangeArrowheads="1"/>
          </p:cNvSpPr>
          <p:nvPr/>
        </p:nvSpPr>
        <p:spPr bwMode="auto">
          <a:xfrm>
            <a:off x="1763713" y="2620963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smtClean="0">
                <a:solidFill>
                  <a:schemeClr val="folHlink"/>
                </a:solidFill>
              </a:rPr>
              <a:t>B</a:t>
            </a:r>
            <a:endParaRPr lang="zh-CN" altLang="en-US" sz="2000" b="1" smtClean="0">
              <a:solidFill>
                <a:schemeClr val="folHlink"/>
              </a:solidFill>
            </a:endParaRPr>
          </a:p>
        </p:txBody>
      </p:sp>
      <p:sp>
        <p:nvSpPr>
          <p:cNvPr id="72722" name="Rectangle 18"/>
          <p:cNvSpPr>
            <a:spLocks noChangeArrowheads="1"/>
          </p:cNvSpPr>
          <p:nvPr/>
        </p:nvSpPr>
        <p:spPr bwMode="auto">
          <a:xfrm>
            <a:off x="1743075" y="309086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smtClean="0">
                <a:solidFill>
                  <a:schemeClr val="folHlink"/>
                </a:solidFill>
              </a:rPr>
              <a:t>C</a:t>
            </a:r>
            <a:endParaRPr lang="zh-CN" altLang="en-US" sz="2000" b="1" smtClean="0">
              <a:solidFill>
                <a:schemeClr val="folHlink"/>
              </a:solidFill>
            </a:endParaRPr>
          </a:p>
        </p:txBody>
      </p:sp>
      <p:sp>
        <p:nvSpPr>
          <p:cNvPr id="72723" name="Rectangle 19"/>
          <p:cNvSpPr>
            <a:spLocks noChangeArrowheads="1"/>
          </p:cNvSpPr>
          <p:nvPr/>
        </p:nvSpPr>
        <p:spPr bwMode="auto">
          <a:xfrm>
            <a:off x="1763713" y="3500438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smtClean="0">
                <a:solidFill>
                  <a:schemeClr val="folHlink"/>
                </a:solidFill>
              </a:rPr>
              <a:t>D</a:t>
            </a:r>
            <a:endParaRPr lang="zh-CN" altLang="en-US" sz="2000" b="1" smtClean="0">
              <a:solidFill>
                <a:schemeClr val="folHlink"/>
              </a:solidFill>
            </a:endParaRPr>
          </a:p>
        </p:txBody>
      </p:sp>
      <p:sp>
        <p:nvSpPr>
          <p:cNvPr id="72724" name="Rectangle 20"/>
          <p:cNvSpPr>
            <a:spLocks noChangeArrowheads="1"/>
          </p:cNvSpPr>
          <p:nvPr/>
        </p:nvSpPr>
        <p:spPr bwMode="auto">
          <a:xfrm>
            <a:off x="1763713" y="3895725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smtClean="0">
                <a:solidFill>
                  <a:schemeClr val="folHlink"/>
                </a:solidFill>
              </a:rPr>
              <a:t>E</a:t>
            </a:r>
            <a:endParaRPr lang="zh-CN" altLang="en-US" sz="2000" b="1" smtClean="0">
              <a:solidFill>
                <a:schemeClr val="folHlink"/>
              </a:solidFill>
            </a:endParaRPr>
          </a:p>
        </p:txBody>
      </p:sp>
      <p:sp>
        <p:nvSpPr>
          <p:cNvPr id="72725" name="Line 21"/>
          <p:cNvSpPr>
            <a:spLocks noChangeShapeType="1"/>
          </p:cNvSpPr>
          <p:nvPr/>
        </p:nvSpPr>
        <p:spPr bwMode="auto">
          <a:xfrm>
            <a:off x="2916238" y="2384425"/>
            <a:ext cx="0" cy="2159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72726" name="Rectangle 22"/>
          <p:cNvSpPr>
            <a:spLocks noChangeArrowheads="1"/>
          </p:cNvSpPr>
          <p:nvPr/>
        </p:nvSpPr>
        <p:spPr bwMode="auto">
          <a:xfrm>
            <a:off x="684213" y="4868863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mtClean="0">
                <a:solidFill>
                  <a:schemeClr val="folHlink"/>
                </a:solidFill>
              </a:rPr>
              <a:t>活动队列</a:t>
            </a:r>
          </a:p>
        </p:txBody>
      </p:sp>
      <p:sp>
        <p:nvSpPr>
          <p:cNvPr id="72727" name="Line 23"/>
          <p:cNvSpPr>
            <a:spLocks noChangeShapeType="1"/>
          </p:cNvSpPr>
          <p:nvPr/>
        </p:nvSpPr>
        <p:spPr bwMode="auto">
          <a:xfrm>
            <a:off x="3492500" y="2781300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72728" name="Line 24"/>
          <p:cNvSpPr>
            <a:spLocks noChangeShapeType="1"/>
          </p:cNvSpPr>
          <p:nvPr/>
        </p:nvSpPr>
        <p:spPr bwMode="auto">
          <a:xfrm>
            <a:off x="3995738" y="32131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72729" name="Line 25"/>
          <p:cNvSpPr>
            <a:spLocks noChangeShapeType="1"/>
          </p:cNvSpPr>
          <p:nvPr/>
        </p:nvSpPr>
        <p:spPr bwMode="auto">
          <a:xfrm>
            <a:off x="4572000" y="3646488"/>
            <a:ext cx="0" cy="9001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72731" name="Rectangle 27"/>
          <p:cNvSpPr>
            <a:spLocks noChangeArrowheads="1"/>
          </p:cNvSpPr>
          <p:nvPr/>
        </p:nvSpPr>
        <p:spPr bwMode="auto">
          <a:xfrm>
            <a:off x="3348038" y="4762500"/>
            <a:ext cx="431800" cy="125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400" b="1" smtClean="0">
                <a:solidFill>
                  <a:schemeClr val="folHlink"/>
                </a:solidFill>
              </a:rPr>
              <a:t>2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endParaRPr lang="en-US" altLang="zh-CN" sz="1400" b="1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400" b="1" smtClean="0">
                <a:solidFill>
                  <a:schemeClr val="folHlink"/>
                </a:solidFill>
              </a:rPr>
              <a:t>A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endParaRPr lang="en-US" altLang="zh-CN" sz="1400" b="1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400" b="1" smtClean="0">
                <a:solidFill>
                  <a:schemeClr val="folHlink"/>
                </a:solidFill>
              </a:rPr>
              <a:t>B</a:t>
            </a:r>
          </a:p>
        </p:txBody>
      </p:sp>
      <p:sp>
        <p:nvSpPr>
          <p:cNvPr id="72732" name="Rectangle 28"/>
          <p:cNvSpPr>
            <a:spLocks noChangeArrowheads="1"/>
          </p:cNvSpPr>
          <p:nvPr/>
        </p:nvSpPr>
        <p:spPr bwMode="auto">
          <a:xfrm>
            <a:off x="3840163" y="4762500"/>
            <a:ext cx="431800" cy="125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400" b="1" smtClean="0">
                <a:solidFill>
                  <a:schemeClr val="folHlink"/>
                </a:solidFill>
              </a:rPr>
              <a:t>3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endParaRPr lang="en-US" altLang="zh-CN" sz="1400" b="1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400" b="1" smtClean="0">
                <a:solidFill>
                  <a:schemeClr val="folHlink"/>
                </a:solidFill>
              </a:rPr>
              <a:t>A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endParaRPr lang="en-US" altLang="zh-CN" sz="1400" b="1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400" b="1" smtClean="0">
                <a:solidFill>
                  <a:schemeClr val="folHlink"/>
                </a:solidFill>
              </a:rPr>
              <a:t>B</a:t>
            </a:r>
          </a:p>
        </p:txBody>
      </p:sp>
      <p:sp>
        <p:nvSpPr>
          <p:cNvPr id="72733" name="Rectangle 29"/>
          <p:cNvSpPr>
            <a:spLocks noChangeArrowheads="1"/>
          </p:cNvSpPr>
          <p:nvPr/>
        </p:nvSpPr>
        <p:spPr bwMode="auto">
          <a:xfrm>
            <a:off x="3787775" y="6092825"/>
            <a:ext cx="193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smtClean="0">
                <a:solidFill>
                  <a:schemeClr val="folHlink"/>
                </a:solidFill>
              </a:rPr>
              <a:t>C</a:t>
            </a:r>
            <a:r>
              <a:rPr lang="zh-CN" altLang="en-US" b="1" smtClean="0">
                <a:solidFill>
                  <a:schemeClr val="folHlink"/>
                </a:solidFill>
              </a:rPr>
              <a:t>：最晚结束</a:t>
            </a:r>
          </a:p>
        </p:txBody>
      </p:sp>
      <p:sp>
        <p:nvSpPr>
          <p:cNvPr id="72734" name="Rectangle 30"/>
          <p:cNvSpPr>
            <a:spLocks noChangeArrowheads="1"/>
          </p:cNvSpPr>
          <p:nvPr/>
        </p:nvSpPr>
        <p:spPr bwMode="auto">
          <a:xfrm>
            <a:off x="684213" y="609282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mtClean="0">
                <a:solidFill>
                  <a:schemeClr val="folHlink"/>
                </a:solidFill>
              </a:rPr>
              <a:t>溢出变量</a:t>
            </a:r>
          </a:p>
        </p:txBody>
      </p:sp>
      <p:sp>
        <p:nvSpPr>
          <p:cNvPr id="72735" name="Rectangle 31"/>
          <p:cNvSpPr>
            <a:spLocks noChangeArrowheads="1"/>
          </p:cNvSpPr>
          <p:nvPr/>
        </p:nvSpPr>
        <p:spPr bwMode="auto">
          <a:xfrm>
            <a:off x="4427538" y="4775200"/>
            <a:ext cx="431800" cy="125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400" b="1" smtClean="0">
                <a:solidFill>
                  <a:schemeClr val="folHlink"/>
                </a:solidFill>
              </a:rPr>
              <a:t>4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endParaRPr lang="en-US" altLang="zh-CN" sz="1400" b="1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400" b="1" smtClean="0">
                <a:solidFill>
                  <a:schemeClr val="folHlink"/>
                </a:solidFill>
              </a:rPr>
              <a:t>B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endParaRPr lang="en-US" altLang="zh-CN" sz="1400" b="1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400" b="1" smtClean="0">
                <a:solidFill>
                  <a:schemeClr val="folHlink"/>
                </a:solidFill>
              </a:rPr>
              <a:t>D</a:t>
            </a:r>
          </a:p>
        </p:txBody>
      </p:sp>
      <p:sp>
        <p:nvSpPr>
          <p:cNvPr id="72737" name="Rectangle 33"/>
          <p:cNvSpPr>
            <a:spLocks noChangeArrowheads="1"/>
          </p:cNvSpPr>
          <p:nvPr/>
        </p:nvSpPr>
        <p:spPr bwMode="auto">
          <a:xfrm>
            <a:off x="7600950" y="4435475"/>
            <a:ext cx="6477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zh-CN" altLang="en-US" sz="1400" b="1">
                <a:solidFill>
                  <a:schemeClr val="folHlink"/>
                </a:solidFill>
                <a:latin typeface="Times New Roman" charset="0"/>
                <a:ea typeface="宋体" charset="0"/>
              </a:rPr>
              <a:t>时间</a:t>
            </a:r>
          </a:p>
        </p:txBody>
      </p:sp>
      <p:sp>
        <p:nvSpPr>
          <p:cNvPr id="72738" name="Rectangle 34"/>
          <p:cNvSpPr>
            <a:spLocks noChangeArrowheads="1"/>
          </p:cNvSpPr>
          <p:nvPr/>
        </p:nvSpPr>
        <p:spPr bwMode="auto">
          <a:xfrm>
            <a:off x="5580063" y="1773238"/>
            <a:ext cx="13668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1400" b="1" smtClean="0">
                <a:solidFill>
                  <a:schemeClr val="folHlink"/>
                </a:solidFill>
              </a:rPr>
              <a:t>变量活动区间</a:t>
            </a:r>
          </a:p>
        </p:txBody>
      </p:sp>
      <p:sp>
        <p:nvSpPr>
          <p:cNvPr id="72739" name="Rectangle 35"/>
          <p:cNvSpPr>
            <a:spLocks noChangeArrowheads="1"/>
          </p:cNvSpPr>
          <p:nvPr/>
        </p:nvSpPr>
        <p:spPr bwMode="auto">
          <a:xfrm>
            <a:off x="2627313" y="836613"/>
            <a:ext cx="3576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chemeClr val="folHlink"/>
                </a:solidFill>
                <a:latin typeface="Times New Roman" charset="0"/>
                <a:ea typeface="宋体" charset="0"/>
              </a:rPr>
              <a:t>一个例子：</a:t>
            </a:r>
            <a:r>
              <a:rPr lang="en-US" altLang="zh-CN" sz="2800" b="1">
                <a:solidFill>
                  <a:schemeClr val="folHlink"/>
                </a:solidFill>
                <a:latin typeface="Times New Roman" charset="0"/>
                <a:ea typeface="宋体" charset="0"/>
              </a:rPr>
              <a:t>2</a:t>
            </a:r>
            <a:r>
              <a:rPr lang="zh-CN" altLang="en-US" sz="2800" b="1">
                <a:solidFill>
                  <a:schemeClr val="folHlink"/>
                </a:solidFill>
                <a:latin typeface="Times New Roman" charset="0"/>
                <a:ea typeface="宋体" charset="0"/>
              </a:rPr>
              <a:t>个寄存器</a:t>
            </a:r>
          </a:p>
        </p:txBody>
      </p:sp>
    </p:spTree>
    <p:extLst>
      <p:ext uri="{BB962C8B-B14F-4D97-AF65-F5344CB8AC3E}">
        <p14:creationId xmlns:p14="http://schemas.microsoft.com/office/powerpoint/2010/main" val="184471238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2759075" y="4772025"/>
            <a:ext cx="431800" cy="61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400" b="1" smtClean="0">
                <a:solidFill>
                  <a:schemeClr val="folHlink"/>
                </a:solidFill>
              </a:rPr>
              <a:t>1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endParaRPr lang="en-US" altLang="zh-CN" sz="1400" b="1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400" b="1" smtClean="0">
                <a:solidFill>
                  <a:schemeClr val="folHlink"/>
                </a:solidFill>
              </a:rPr>
              <a:t>A </a:t>
            </a:r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auto">
          <a:xfrm>
            <a:off x="2339975" y="4541838"/>
            <a:ext cx="5184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73740" name="Line 12"/>
          <p:cNvSpPr>
            <a:spLocks noChangeShapeType="1"/>
          </p:cNvSpPr>
          <p:nvPr/>
        </p:nvSpPr>
        <p:spPr bwMode="auto">
          <a:xfrm>
            <a:off x="2916238" y="2362200"/>
            <a:ext cx="125888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73741" name="Line 13"/>
          <p:cNvSpPr>
            <a:spLocks noChangeShapeType="1"/>
          </p:cNvSpPr>
          <p:nvPr/>
        </p:nvSpPr>
        <p:spPr bwMode="auto">
          <a:xfrm>
            <a:off x="3492500" y="27813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73742" name="Line 14"/>
          <p:cNvSpPr>
            <a:spLocks noChangeShapeType="1"/>
          </p:cNvSpPr>
          <p:nvPr/>
        </p:nvSpPr>
        <p:spPr bwMode="auto">
          <a:xfrm>
            <a:off x="3997325" y="3213100"/>
            <a:ext cx="28797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73743" name="Line 15"/>
          <p:cNvSpPr>
            <a:spLocks noChangeShapeType="1"/>
          </p:cNvSpPr>
          <p:nvPr/>
        </p:nvSpPr>
        <p:spPr bwMode="auto">
          <a:xfrm>
            <a:off x="4573588" y="3636963"/>
            <a:ext cx="2159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73744" name="Line 16"/>
          <p:cNvSpPr>
            <a:spLocks noChangeShapeType="1"/>
          </p:cNvSpPr>
          <p:nvPr/>
        </p:nvSpPr>
        <p:spPr bwMode="auto">
          <a:xfrm>
            <a:off x="5219700" y="40767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73745" name="Rectangle 17"/>
          <p:cNvSpPr>
            <a:spLocks noChangeArrowheads="1"/>
          </p:cNvSpPr>
          <p:nvPr/>
        </p:nvSpPr>
        <p:spPr bwMode="auto">
          <a:xfrm>
            <a:off x="1763713" y="220345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smtClean="0">
                <a:solidFill>
                  <a:schemeClr val="folHlink"/>
                </a:solidFill>
              </a:rPr>
              <a:t>A</a:t>
            </a:r>
            <a:endParaRPr lang="zh-CN" altLang="en-US" sz="2000" b="1" smtClean="0">
              <a:solidFill>
                <a:schemeClr val="folHlink"/>
              </a:solidFill>
            </a:endParaRPr>
          </a:p>
        </p:txBody>
      </p:sp>
      <p:sp>
        <p:nvSpPr>
          <p:cNvPr id="73746" name="Rectangle 18"/>
          <p:cNvSpPr>
            <a:spLocks noChangeArrowheads="1"/>
          </p:cNvSpPr>
          <p:nvPr/>
        </p:nvSpPr>
        <p:spPr bwMode="auto">
          <a:xfrm>
            <a:off x="1763713" y="2620963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smtClean="0">
                <a:solidFill>
                  <a:schemeClr val="folHlink"/>
                </a:solidFill>
              </a:rPr>
              <a:t>B</a:t>
            </a:r>
            <a:endParaRPr lang="zh-CN" altLang="en-US" sz="2000" b="1" smtClean="0">
              <a:solidFill>
                <a:schemeClr val="folHlink"/>
              </a:solidFill>
            </a:endParaRPr>
          </a:p>
        </p:txBody>
      </p:sp>
      <p:sp>
        <p:nvSpPr>
          <p:cNvPr id="73747" name="Rectangle 19"/>
          <p:cNvSpPr>
            <a:spLocks noChangeArrowheads="1"/>
          </p:cNvSpPr>
          <p:nvPr/>
        </p:nvSpPr>
        <p:spPr bwMode="auto">
          <a:xfrm>
            <a:off x="1743075" y="309086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smtClean="0">
                <a:solidFill>
                  <a:schemeClr val="folHlink"/>
                </a:solidFill>
              </a:rPr>
              <a:t>C</a:t>
            </a:r>
            <a:endParaRPr lang="zh-CN" altLang="en-US" sz="2000" b="1" smtClean="0">
              <a:solidFill>
                <a:schemeClr val="folHlink"/>
              </a:solidFill>
            </a:endParaRPr>
          </a:p>
        </p:txBody>
      </p:sp>
      <p:sp>
        <p:nvSpPr>
          <p:cNvPr id="73748" name="Rectangle 20"/>
          <p:cNvSpPr>
            <a:spLocks noChangeArrowheads="1"/>
          </p:cNvSpPr>
          <p:nvPr/>
        </p:nvSpPr>
        <p:spPr bwMode="auto">
          <a:xfrm>
            <a:off x="1763713" y="3500438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smtClean="0">
                <a:solidFill>
                  <a:schemeClr val="folHlink"/>
                </a:solidFill>
              </a:rPr>
              <a:t>D</a:t>
            </a:r>
            <a:endParaRPr lang="zh-CN" altLang="en-US" sz="2000" b="1" smtClean="0">
              <a:solidFill>
                <a:schemeClr val="folHlink"/>
              </a:solidFill>
            </a:endParaRPr>
          </a:p>
        </p:txBody>
      </p:sp>
      <p:sp>
        <p:nvSpPr>
          <p:cNvPr id="73749" name="Rectangle 21"/>
          <p:cNvSpPr>
            <a:spLocks noChangeArrowheads="1"/>
          </p:cNvSpPr>
          <p:nvPr/>
        </p:nvSpPr>
        <p:spPr bwMode="auto">
          <a:xfrm>
            <a:off x="1763713" y="3895725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smtClean="0">
                <a:solidFill>
                  <a:schemeClr val="folHlink"/>
                </a:solidFill>
              </a:rPr>
              <a:t>E</a:t>
            </a:r>
            <a:endParaRPr lang="zh-CN" altLang="en-US" sz="2000" b="1" smtClean="0">
              <a:solidFill>
                <a:schemeClr val="folHlink"/>
              </a:solidFill>
            </a:endParaRPr>
          </a:p>
        </p:txBody>
      </p:sp>
      <p:sp>
        <p:nvSpPr>
          <p:cNvPr id="73750" name="Line 22"/>
          <p:cNvSpPr>
            <a:spLocks noChangeShapeType="1"/>
          </p:cNvSpPr>
          <p:nvPr/>
        </p:nvSpPr>
        <p:spPr bwMode="auto">
          <a:xfrm>
            <a:off x="2916238" y="2384425"/>
            <a:ext cx="0" cy="2159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73751" name="Rectangle 23"/>
          <p:cNvSpPr>
            <a:spLocks noChangeArrowheads="1"/>
          </p:cNvSpPr>
          <p:nvPr/>
        </p:nvSpPr>
        <p:spPr bwMode="auto">
          <a:xfrm>
            <a:off x="684213" y="4868863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mtClean="0">
                <a:solidFill>
                  <a:schemeClr val="folHlink"/>
                </a:solidFill>
              </a:rPr>
              <a:t>活动队列</a:t>
            </a:r>
          </a:p>
        </p:txBody>
      </p:sp>
      <p:sp>
        <p:nvSpPr>
          <p:cNvPr id="73752" name="Line 24"/>
          <p:cNvSpPr>
            <a:spLocks noChangeShapeType="1"/>
          </p:cNvSpPr>
          <p:nvPr/>
        </p:nvSpPr>
        <p:spPr bwMode="auto">
          <a:xfrm>
            <a:off x="3492500" y="2781300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73753" name="Line 25"/>
          <p:cNvSpPr>
            <a:spLocks noChangeShapeType="1"/>
          </p:cNvSpPr>
          <p:nvPr/>
        </p:nvSpPr>
        <p:spPr bwMode="auto">
          <a:xfrm>
            <a:off x="3995738" y="32131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73754" name="Line 26"/>
          <p:cNvSpPr>
            <a:spLocks noChangeShapeType="1"/>
          </p:cNvSpPr>
          <p:nvPr/>
        </p:nvSpPr>
        <p:spPr bwMode="auto">
          <a:xfrm>
            <a:off x="4572000" y="3646488"/>
            <a:ext cx="0" cy="9001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73755" name="Line 27"/>
          <p:cNvSpPr>
            <a:spLocks noChangeShapeType="1"/>
          </p:cNvSpPr>
          <p:nvPr/>
        </p:nvSpPr>
        <p:spPr bwMode="auto">
          <a:xfrm>
            <a:off x="5219700" y="407511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  <p:sp>
        <p:nvSpPr>
          <p:cNvPr id="73756" name="Rectangle 28"/>
          <p:cNvSpPr>
            <a:spLocks noChangeArrowheads="1"/>
          </p:cNvSpPr>
          <p:nvPr/>
        </p:nvSpPr>
        <p:spPr bwMode="auto">
          <a:xfrm>
            <a:off x="3348038" y="4762500"/>
            <a:ext cx="431800" cy="125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400" b="1" smtClean="0">
                <a:solidFill>
                  <a:schemeClr val="folHlink"/>
                </a:solidFill>
              </a:rPr>
              <a:t>2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endParaRPr lang="en-US" altLang="zh-CN" sz="1400" b="1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400" b="1" smtClean="0">
                <a:solidFill>
                  <a:schemeClr val="folHlink"/>
                </a:solidFill>
              </a:rPr>
              <a:t>A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endParaRPr lang="en-US" altLang="zh-CN" sz="1400" b="1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400" b="1" smtClean="0">
                <a:solidFill>
                  <a:schemeClr val="folHlink"/>
                </a:solidFill>
              </a:rPr>
              <a:t>B</a:t>
            </a:r>
          </a:p>
        </p:txBody>
      </p:sp>
      <p:sp>
        <p:nvSpPr>
          <p:cNvPr id="73757" name="Rectangle 29"/>
          <p:cNvSpPr>
            <a:spLocks noChangeArrowheads="1"/>
          </p:cNvSpPr>
          <p:nvPr/>
        </p:nvSpPr>
        <p:spPr bwMode="auto">
          <a:xfrm>
            <a:off x="3840163" y="4762500"/>
            <a:ext cx="431800" cy="125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400" b="1" smtClean="0">
                <a:solidFill>
                  <a:schemeClr val="folHlink"/>
                </a:solidFill>
              </a:rPr>
              <a:t>3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endParaRPr lang="en-US" altLang="zh-CN" sz="1400" b="1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400" b="1" smtClean="0">
                <a:solidFill>
                  <a:schemeClr val="folHlink"/>
                </a:solidFill>
              </a:rPr>
              <a:t>A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endParaRPr lang="en-US" altLang="zh-CN" sz="1400" b="1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400" b="1" smtClean="0">
                <a:solidFill>
                  <a:schemeClr val="folHlink"/>
                </a:solidFill>
              </a:rPr>
              <a:t>B</a:t>
            </a:r>
          </a:p>
        </p:txBody>
      </p:sp>
      <p:sp>
        <p:nvSpPr>
          <p:cNvPr id="73758" name="Rectangle 30"/>
          <p:cNvSpPr>
            <a:spLocks noChangeArrowheads="1"/>
          </p:cNvSpPr>
          <p:nvPr/>
        </p:nvSpPr>
        <p:spPr bwMode="auto">
          <a:xfrm>
            <a:off x="3787775" y="6092825"/>
            <a:ext cx="193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smtClean="0">
                <a:solidFill>
                  <a:schemeClr val="folHlink"/>
                </a:solidFill>
              </a:rPr>
              <a:t>C</a:t>
            </a:r>
            <a:r>
              <a:rPr lang="zh-CN" altLang="en-US" b="1" smtClean="0">
                <a:solidFill>
                  <a:schemeClr val="folHlink"/>
                </a:solidFill>
              </a:rPr>
              <a:t>：最晚结束</a:t>
            </a:r>
          </a:p>
        </p:txBody>
      </p:sp>
      <p:sp>
        <p:nvSpPr>
          <p:cNvPr id="73759" name="Rectangle 31"/>
          <p:cNvSpPr>
            <a:spLocks noChangeArrowheads="1"/>
          </p:cNvSpPr>
          <p:nvPr/>
        </p:nvSpPr>
        <p:spPr bwMode="auto">
          <a:xfrm>
            <a:off x="684213" y="609282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mtClean="0">
                <a:solidFill>
                  <a:schemeClr val="folHlink"/>
                </a:solidFill>
              </a:rPr>
              <a:t>溢出变量</a:t>
            </a:r>
          </a:p>
        </p:txBody>
      </p:sp>
      <p:sp>
        <p:nvSpPr>
          <p:cNvPr id="73760" name="Rectangle 32"/>
          <p:cNvSpPr>
            <a:spLocks noChangeArrowheads="1"/>
          </p:cNvSpPr>
          <p:nvPr/>
        </p:nvSpPr>
        <p:spPr bwMode="auto">
          <a:xfrm>
            <a:off x="4427538" y="4775200"/>
            <a:ext cx="431800" cy="125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400" b="1" smtClean="0">
                <a:solidFill>
                  <a:schemeClr val="folHlink"/>
                </a:solidFill>
              </a:rPr>
              <a:t>4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endParaRPr lang="en-US" altLang="zh-CN" sz="1400" b="1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400" b="1" smtClean="0">
                <a:solidFill>
                  <a:schemeClr val="folHlink"/>
                </a:solidFill>
              </a:rPr>
              <a:t>B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endParaRPr lang="en-US" altLang="zh-CN" sz="1400" b="1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400" b="1" smtClean="0">
                <a:solidFill>
                  <a:schemeClr val="folHlink"/>
                </a:solidFill>
              </a:rPr>
              <a:t>D</a:t>
            </a:r>
          </a:p>
        </p:txBody>
      </p:sp>
      <p:sp>
        <p:nvSpPr>
          <p:cNvPr id="73761" name="Rectangle 33"/>
          <p:cNvSpPr>
            <a:spLocks noChangeArrowheads="1"/>
          </p:cNvSpPr>
          <p:nvPr/>
        </p:nvSpPr>
        <p:spPr bwMode="auto">
          <a:xfrm>
            <a:off x="5067300" y="4792663"/>
            <a:ext cx="431800" cy="125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400" b="1" smtClean="0">
                <a:solidFill>
                  <a:schemeClr val="folHlink"/>
                </a:solidFill>
              </a:rPr>
              <a:t>5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endParaRPr lang="en-US" altLang="zh-CN" sz="1400" b="1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400" b="1" smtClean="0">
                <a:solidFill>
                  <a:schemeClr val="folHlink"/>
                </a:solidFill>
              </a:rPr>
              <a:t>D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endParaRPr lang="en-US" altLang="zh-CN" sz="1400" b="1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400" b="1" smtClean="0">
                <a:solidFill>
                  <a:schemeClr val="folHlink"/>
                </a:solidFill>
              </a:rPr>
              <a:t>E</a:t>
            </a:r>
          </a:p>
        </p:txBody>
      </p:sp>
      <p:sp>
        <p:nvSpPr>
          <p:cNvPr id="73762" name="Text Box 34"/>
          <p:cNvSpPr txBox="1">
            <a:spLocks noChangeArrowheads="1"/>
          </p:cNvSpPr>
          <p:nvPr/>
        </p:nvSpPr>
        <p:spPr bwMode="auto">
          <a:xfrm>
            <a:off x="6516688" y="6092825"/>
            <a:ext cx="2243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smtClean="0">
                <a:solidFill>
                  <a:schemeClr val="folHlink"/>
                </a:solidFill>
              </a:rPr>
              <a:t>只有</a:t>
            </a:r>
            <a:r>
              <a:rPr lang="en-US" altLang="zh-CN" b="1" smtClean="0">
                <a:solidFill>
                  <a:schemeClr val="folHlink"/>
                </a:solidFill>
              </a:rPr>
              <a:t>C</a:t>
            </a:r>
            <a:r>
              <a:rPr lang="zh-CN" altLang="en-US" b="1" smtClean="0">
                <a:solidFill>
                  <a:schemeClr val="folHlink"/>
                </a:solidFill>
              </a:rPr>
              <a:t>溢出过！</a:t>
            </a:r>
          </a:p>
        </p:txBody>
      </p:sp>
      <p:sp>
        <p:nvSpPr>
          <p:cNvPr id="73763" name="Rectangle 35"/>
          <p:cNvSpPr>
            <a:spLocks noChangeArrowheads="1"/>
          </p:cNvSpPr>
          <p:nvPr/>
        </p:nvSpPr>
        <p:spPr bwMode="auto">
          <a:xfrm>
            <a:off x="7600950" y="4435475"/>
            <a:ext cx="6477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charset="0"/>
              <a:buNone/>
              <a:defRPr/>
            </a:pPr>
            <a:r>
              <a:rPr lang="zh-CN" altLang="en-US" sz="1400" b="1">
                <a:solidFill>
                  <a:schemeClr val="folHlink"/>
                </a:solidFill>
                <a:latin typeface="Times New Roman" charset="0"/>
                <a:ea typeface="宋体" charset="0"/>
              </a:rPr>
              <a:t>时间</a:t>
            </a:r>
          </a:p>
        </p:txBody>
      </p:sp>
      <p:sp>
        <p:nvSpPr>
          <p:cNvPr id="73764" name="Rectangle 36"/>
          <p:cNvSpPr>
            <a:spLocks noChangeArrowheads="1"/>
          </p:cNvSpPr>
          <p:nvPr/>
        </p:nvSpPr>
        <p:spPr bwMode="auto">
          <a:xfrm>
            <a:off x="5580063" y="1773238"/>
            <a:ext cx="13668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1400" b="1" smtClean="0">
                <a:solidFill>
                  <a:schemeClr val="folHlink"/>
                </a:solidFill>
              </a:rPr>
              <a:t>变量活动区间</a:t>
            </a:r>
          </a:p>
        </p:txBody>
      </p:sp>
      <p:sp>
        <p:nvSpPr>
          <p:cNvPr id="73765" name="Rectangle 37"/>
          <p:cNvSpPr>
            <a:spLocks noChangeArrowheads="1"/>
          </p:cNvSpPr>
          <p:nvPr/>
        </p:nvSpPr>
        <p:spPr bwMode="auto">
          <a:xfrm>
            <a:off x="2627313" y="836613"/>
            <a:ext cx="3576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chemeClr val="folHlink"/>
                </a:solidFill>
                <a:latin typeface="Times New Roman" charset="0"/>
                <a:ea typeface="宋体" charset="0"/>
              </a:rPr>
              <a:t>一个例子：</a:t>
            </a:r>
            <a:r>
              <a:rPr lang="en-US" altLang="zh-CN" sz="2800" b="1">
                <a:solidFill>
                  <a:schemeClr val="folHlink"/>
                </a:solidFill>
                <a:latin typeface="Times New Roman" charset="0"/>
                <a:ea typeface="宋体" charset="0"/>
              </a:rPr>
              <a:t>2</a:t>
            </a:r>
            <a:r>
              <a:rPr lang="zh-CN" altLang="en-US" sz="2800" b="1">
                <a:solidFill>
                  <a:schemeClr val="folHlink"/>
                </a:solidFill>
                <a:latin typeface="Times New Roman" charset="0"/>
                <a:ea typeface="宋体" charset="0"/>
              </a:rPr>
              <a:t>个寄存器</a:t>
            </a:r>
          </a:p>
        </p:txBody>
      </p:sp>
    </p:spTree>
    <p:extLst>
      <p:ext uri="{BB962C8B-B14F-4D97-AF65-F5344CB8AC3E}">
        <p14:creationId xmlns:p14="http://schemas.microsoft.com/office/powerpoint/2010/main" val="265202056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/>
              </a:rPr>
              <a:t>四、实现注意事项</a:t>
            </a:r>
            <a:endParaRPr lang="en-US" altLang="zh-CN" dirty="0" smtClean="0">
              <a:effectLst/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925" y="1124745"/>
            <a:ext cx="8675688" cy="5041106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 smtClean="0">
                <a:solidFill>
                  <a:srgbClr val="002060"/>
                </a:solidFill>
              </a:rPr>
              <a:t>将任意给定的符合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  </a:t>
            </a:r>
            <a:r>
              <a:rPr lang="en-US" altLang="zh-CN" sz="2800" b="1" dirty="0" err="1" smtClean="0">
                <a:solidFill>
                  <a:srgbClr val="002060"/>
                </a:solidFill>
              </a:rPr>
              <a:t>Spiglet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规范的源码正确地翻译为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“</a:t>
            </a:r>
            <a:r>
              <a:rPr lang="zh-CN" altLang="en-US" sz="2800" b="1" dirty="0" smtClean="0"/>
              <a:t>符合</a:t>
            </a:r>
            <a:r>
              <a:rPr lang="en-US" altLang="zh-CN" sz="2800" b="1" dirty="0" smtClean="0"/>
              <a:t> Kanga </a:t>
            </a:r>
            <a:r>
              <a:rPr lang="zh-CN" altLang="en-US" sz="2800" b="1" dirty="0" smtClean="0"/>
              <a:t>规范的代码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”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 smtClean="0">
                <a:solidFill>
                  <a:srgbClr val="002060"/>
                </a:solidFill>
              </a:rPr>
              <a:t>保持独立模块，暂时不要与以前的功能合并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 smtClean="0">
                <a:solidFill>
                  <a:srgbClr val="002060"/>
                </a:solidFill>
              </a:rPr>
              <a:t>主要挑战：寄存器数目有限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400" b="1" dirty="0" smtClean="0">
                <a:solidFill>
                  <a:srgbClr val="002060"/>
                </a:solidFill>
              </a:rPr>
              <a:t>入参数目过多？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400" b="1" dirty="0" smtClean="0">
                <a:solidFill>
                  <a:srgbClr val="002060"/>
                </a:solidFill>
              </a:rPr>
              <a:t>局部变量过多？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400" b="1" dirty="0" smtClean="0">
                <a:solidFill>
                  <a:srgbClr val="002060"/>
                </a:solidFill>
              </a:rPr>
              <a:t>如何多用寄存器、减少内存访问（时间优化）？</a:t>
            </a:r>
            <a:endParaRPr lang="en-US" altLang="zh-CN" sz="24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21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713787" cy="583247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代码优化没有止境！</a:t>
            </a:r>
          </a:p>
          <a:p>
            <a:pPr lvl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提高代码质量</a:t>
            </a:r>
            <a:r>
              <a:rPr lang="en-US" altLang="zh-CN" b="1" dirty="0" smtClean="0">
                <a:solidFill>
                  <a:srgbClr val="002060"/>
                </a:solidFill>
              </a:rPr>
              <a:t>(</a:t>
            </a:r>
            <a:r>
              <a:rPr lang="zh-CN" altLang="en-US" b="1" dirty="0" smtClean="0">
                <a:solidFill>
                  <a:srgbClr val="002060"/>
                </a:solidFill>
              </a:rPr>
              <a:t>运行快、占用资源少、能耗小、</a:t>
            </a:r>
            <a:r>
              <a:rPr lang="en-US" altLang="zh-CN" b="1" dirty="0" smtClean="0">
                <a:solidFill>
                  <a:srgbClr val="002060"/>
                </a:solidFill>
              </a:rPr>
              <a:t>……)</a:t>
            </a:r>
          </a:p>
          <a:p>
            <a:pPr lvl="1">
              <a:defRPr/>
            </a:pPr>
            <a:r>
              <a:rPr lang="zh-CN" altLang="en-US" b="1" dirty="0" smtClean="0"/>
              <a:t>优化目标</a:t>
            </a:r>
            <a:r>
              <a:rPr lang="zh-CN" altLang="en-US" b="1" dirty="0" smtClean="0">
                <a:solidFill>
                  <a:srgbClr val="002060"/>
                </a:solidFill>
              </a:rPr>
              <a:t>是什么？</a:t>
            </a:r>
          </a:p>
          <a:p>
            <a:pPr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还要注意开销（编译时间、编译占用空间、个人学习时间、</a:t>
            </a:r>
            <a:r>
              <a:rPr lang="en-US" altLang="zh-CN" b="1" dirty="0" smtClean="0">
                <a:solidFill>
                  <a:srgbClr val="002060"/>
                </a:solidFill>
              </a:rPr>
              <a:t>…</a:t>
            </a:r>
            <a:r>
              <a:rPr lang="zh-CN" altLang="en-US" b="1" dirty="0" smtClean="0">
                <a:solidFill>
                  <a:srgbClr val="002060"/>
                </a:solidFill>
              </a:rPr>
              <a:t>）</a:t>
            </a:r>
          </a:p>
          <a:p>
            <a:pPr lvl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先完成功能，再逐步优化（仅仅是建议）</a:t>
            </a:r>
          </a:p>
          <a:p>
            <a:pPr lvl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视自己的进度，实现溢出、合并功能</a:t>
            </a:r>
          </a:p>
          <a:p>
            <a:pPr lvl="1"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基于</a:t>
            </a:r>
            <a:r>
              <a:rPr lang="en-US" altLang="zh-CN" b="1" dirty="0" smtClean="0">
                <a:solidFill>
                  <a:srgbClr val="002060"/>
                </a:solidFill>
              </a:rPr>
              <a:t>SSA</a:t>
            </a:r>
            <a:r>
              <a:rPr lang="zh-CN" altLang="en-US" b="1" dirty="0" smtClean="0">
                <a:solidFill>
                  <a:srgbClr val="002060"/>
                </a:solidFill>
              </a:rPr>
              <a:t>的线性扫描分配？</a:t>
            </a:r>
            <a:endParaRPr lang="en-US" altLang="zh-CN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19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AutoShape 23"/>
          <p:cNvSpPr>
            <a:spLocks noChangeArrowheads="1"/>
          </p:cNvSpPr>
          <p:nvPr/>
        </p:nvSpPr>
        <p:spPr bwMode="auto">
          <a:xfrm>
            <a:off x="684213" y="3284538"/>
            <a:ext cx="8135937" cy="1870075"/>
          </a:xfrm>
          <a:prstGeom prst="flowChartAlternateProcess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</p:txBody>
      </p:sp>
      <p:sp>
        <p:nvSpPr>
          <p:cNvPr id="76803" name="AutoShape 7"/>
          <p:cNvSpPr>
            <a:spLocks noChangeArrowheads="1"/>
          </p:cNvSpPr>
          <p:nvPr/>
        </p:nvSpPr>
        <p:spPr bwMode="auto">
          <a:xfrm>
            <a:off x="804863" y="3500438"/>
            <a:ext cx="696912" cy="1082675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>
                <a:ea typeface="华文新魏" pitchFamily="2" charset="-122"/>
              </a:rPr>
              <a:t>词法</a:t>
            </a:r>
            <a:endParaRPr lang="en-US" altLang="zh-CN" sz="2600" b="1">
              <a:ea typeface="华文新魏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>
                <a:ea typeface="华文新魏" pitchFamily="2" charset="-122"/>
              </a:rPr>
              <a:t>语法</a:t>
            </a:r>
            <a:endParaRPr lang="en-US" altLang="zh-CN" sz="2600" b="1">
              <a:ea typeface="华文新魏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>
                <a:ea typeface="华文新魏" pitchFamily="2" charset="-122"/>
              </a:rPr>
              <a:t>分析</a:t>
            </a:r>
            <a:endParaRPr lang="en-US" altLang="zh-CN" sz="2600" b="1">
              <a:ea typeface="华文新魏" pitchFamily="2" charset="-122"/>
            </a:endParaRPr>
          </a:p>
        </p:txBody>
      </p:sp>
      <p:sp>
        <p:nvSpPr>
          <p:cNvPr id="76804" name="AutoShape 9"/>
          <p:cNvSpPr>
            <a:spLocks noChangeArrowheads="1"/>
          </p:cNvSpPr>
          <p:nvPr/>
        </p:nvSpPr>
        <p:spPr bwMode="auto">
          <a:xfrm>
            <a:off x="1763713" y="3429000"/>
            <a:ext cx="863600" cy="1079500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>
                <a:solidFill>
                  <a:srgbClr val="FFFF00"/>
                </a:solidFill>
                <a:ea typeface="华文新魏" pitchFamily="2" charset="-122"/>
              </a:rPr>
              <a:t>类型</a:t>
            </a:r>
            <a:endParaRPr lang="en-US" altLang="zh-CN" sz="2600" b="1">
              <a:solidFill>
                <a:srgbClr val="FFFF00"/>
              </a:solidFill>
              <a:ea typeface="华文新魏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>
                <a:solidFill>
                  <a:srgbClr val="FFFF00"/>
                </a:solidFill>
                <a:ea typeface="华文新魏" pitchFamily="2" charset="-122"/>
              </a:rPr>
              <a:t>检查</a:t>
            </a:r>
            <a:endParaRPr lang="en-US" altLang="zh-CN" sz="2600" b="1">
              <a:solidFill>
                <a:srgbClr val="FFFF00"/>
              </a:solidFill>
              <a:ea typeface="华文新魏" pitchFamily="2" charset="-122"/>
            </a:endParaRPr>
          </a:p>
        </p:txBody>
      </p:sp>
      <p:sp>
        <p:nvSpPr>
          <p:cNvPr id="76805" name="AutoShape 10"/>
          <p:cNvSpPr>
            <a:spLocks noChangeArrowheads="1"/>
          </p:cNvSpPr>
          <p:nvPr/>
        </p:nvSpPr>
        <p:spPr bwMode="auto">
          <a:xfrm>
            <a:off x="3132138" y="3429000"/>
            <a:ext cx="863600" cy="1152525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ea typeface="华文新魏" pitchFamily="2" charset="-122"/>
              </a:rPr>
              <a:t>Piglet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ea typeface="华文新魏" pitchFamily="2" charset="-122"/>
              </a:rPr>
              <a:t>代码</a:t>
            </a:r>
            <a:endParaRPr lang="en-US" altLang="zh-CN" sz="2400" b="1">
              <a:solidFill>
                <a:srgbClr val="FFFF00"/>
              </a:solidFill>
              <a:ea typeface="华文新魏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ea typeface="华文新魏" pitchFamily="2" charset="-122"/>
              </a:rPr>
              <a:t>生成</a:t>
            </a:r>
            <a:endParaRPr lang="en-US" altLang="zh-CN" sz="2400" b="1">
              <a:solidFill>
                <a:srgbClr val="FFFF00"/>
              </a:solidFill>
              <a:ea typeface="华文新魏" pitchFamily="2" charset="-122"/>
            </a:endParaRPr>
          </a:p>
        </p:txBody>
      </p:sp>
      <p:sp>
        <p:nvSpPr>
          <p:cNvPr id="76806" name="AutoShape 11"/>
          <p:cNvSpPr>
            <a:spLocks noChangeArrowheads="1"/>
          </p:cNvSpPr>
          <p:nvPr/>
        </p:nvSpPr>
        <p:spPr bwMode="auto">
          <a:xfrm>
            <a:off x="7596188" y="3357563"/>
            <a:ext cx="863600" cy="1270000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ea typeface="华文新魏" pitchFamily="2" charset="-122"/>
              </a:rPr>
              <a:t>MIPS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ea typeface="华文新魏" pitchFamily="2" charset="-122"/>
              </a:rPr>
              <a:t>代码</a:t>
            </a:r>
            <a:endParaRPr lang="en-US" altLang="zh-CN" sz="2400" b="1">
              <a:solidFill>
                <a:srgbClr val="FFFF00"/>
              </a:solidFill>
              <a:ea typeface="华文新魏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ea typeface="华文新魏" pitchFamily="2" charset="-122"/>
              </a:rPr>
              <a:t>生成</a:t>
            </a:r>
            <a:endParaRPr lang="en-US" altLang="zh-CN" sz="2400" b="1">
              <a:solidFill>
                <a:srgbClr val="FFFF00"/>
              </a:solidFill>
              <a:ea typeface="华文新魏" pitchFamily="2" charset="-122"/>
            </a:endParaRPr>
          </a:p>
        </p:txBody>
      </p:sp>
      <p:sp>
        <p:nvSpPr>
          <p:cNvPr id="76807" name="Text Box 15"/>
          <p:cNvSpPr txBox="1">
            <a:spLocks noChangeArrowheads="1"/>
          </p:cNvSpPr>
          <p:nvPr/>
        </p:nvSpPr>
        <p:spPr bwMode="auto">
          <a:xfrm>
            <a:off x="1187450" y="836613"/>
            <a:ext cx="1223963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/>
              <a:t>MiniJava Grammer</a:t>
            </a:r>
          </a:p>
        </p:txBody>
      </p:sp>
      <p:sp>
        <p:nvSpPr>
          <p:cNvPr id="76808" name="Line 22"/>
          <p:cNvSpPr>
            <a:spLocks noChangeShapeType="1"/>
          </p:cNvSpPr>
          <p:nvPr/>
        </p:nvSpPr>
        <p:spPr bwMode="auto">
          <a:xfrm flipV="1">
            <a:off x="8027988" y="5157788"/>
            <a:ext cx="0" cy="4302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09" name="Line 28"/>
          <p:cNvSpPr>
            <a:spLocks noChangeShapeType="1"/>
          </p:cNvSpPr>
          <p:nvPr/>
        </p:nvSpPr>
        <p:spPr bwMode="auto">
          <a:xfrm flipV="1">
            <a:off x="3492500" y="52292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10" name="AutoShape 29"/>
          <p:cNvSpPr>
            <a:spLocks noChangeArrowheads="1"/>
          </p:cNvSpPr>
          <p:nvPr/>
        </p:nvSpPr>
        <p:spPr bwMode="auto">
          <a:xfrm>
            <a:off x="2844800" y="5516563"/>
            <a:ext cx="1150938" cy="865187"/>
          </a:xfrm>
          <a:prstGeom prst="cube">
            <a:avLst>
              <a:gd name="adj" fmla="val 25319"/>
            </a:avLst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bg2"/>
                </a:solidFill>
                <a:ea typeface="华文新魏" pitchFamily="2" charset="-122"/>
              </a:rPr>
              <a:t>Piglet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ea typeface="华文新魏" pitchFamily="2" charset="-122"/>
              </a:rPr>
              <a:t>解释器</a:t>
            </a:r>
            <a:endParaRPr lang="en-US" altLang="zh-CN" sz="2000">
              <a:solidFill>
                <a:schemeClr val="bg2"/>
              </a:solidFill>
              <a:ea typeface="华文新魏" pitchFamily="2" charset="-122"/>
            </a:endParaRPr>
          </a:p>
        </p:txBody>
      </p:sp>
      <p:sp>
        <p:nvSpPr>
          <p:cNvPr id="76811" name="AutoShape 30"/>
          <p:cNvSpPr>
            <a:spLocks noChangeArrowheads="1"/>
          </p:cNvSpPr>
          <p:nvPr/>
        </p:nvSpPr>
        <p:spPr bwMode="auto">
          <a:xfrm>
            <a:off x="7216775" y="5516563"/>
            <a:ext cx="1927225" cy="979487"/>
          </a:xfrm>
          <a:prstGeom prst="cube">
            <a:avLst>
              <a:gd name="adj" fmla="val 341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bg2"/>
                </a:solidFill>
                <a:ea typeface="华文新魏" pitchFamily="2" charset="-122"/>
              </a:rPr>
              <a:t>SPIM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bg2"/>
                </a:solidFill>
                <a:ea typeface="华文新魏" pitchFamily="2" charset="-122"/>
              </a:rPr>
              <a:t>(MIPS</a:t>
            </a:r>
            <a:r>
              <a:rPr lang="zh-CN" altLang="en-US" sz="2000" b="1">
                <a:solidFill>
                  <a:schemeClr val="bg2"/>
                </a:solidFill>
                <a:ea typeface="华文新魏" pitchFamily="2" charset="-122"/>
              </a:rPr>
              <a:t>模拟器</a:t>
            </a:r>
            <a:r>
              <a:rPr lang="en-US" altLang="zh-CN" sz="2000" b="1">
                <a:solidFill>
                  <a:schemeClr val="bg2"/>
                </a:solidFill>
                <a:ea typeface="华文新魏" pitchFamily="2" charset="-122"/>
              </a:rPr>
              <a:t>)</a:t>
            </a:r>
          </a:p>
        </p:txBody>
      </p:sp>
      <p:sp>
        <p:nvSpPr>
          <p:cNvPr id="76812" name="Rectangle 33"/>
          <p:cNvSpPr>
            <a:spLocks noChangeArrowheads="1"/>
          </p:cNvSpPr>
          <p:nvPr/>
        </p:nvSpPr>
        <p:spPr bwMode="auto">
          <a:xfrm>
            <a:off x="25400" y="3789363"/>
            <a:ext cx="442913" cy="10080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bg2"/>
                </a:solidFill>
                <a:ea typeface="黑体" pitchFamily="49" charset="-122"/>
              </a:rPr>
              <a:t>源</a:t>
            </a:r>
            <a:endParaRPr lang="en-US" altLang="zh-CN" sz="1800">
              <a:solidFill>
                <a:schemeClr val="bg2"/>
              </a:solidFill>
              <a:ea typeface="黑体" pitchFamily="49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bg2"/>
                </a:solidFill>
                <a:ea typeface="黑体" pitchFamily="49" charset="-122"/>
              </a:rPr>
              <a:t>代</a:t>
            </a:r>
            <a:endParaRPr lang="en-US" altLang="zh-CN" sz="1800">
              <a:solidFill>
                <a:schemeClr val="bg2"/>
              </a:solidFill>
              <a:ea typeface="黑体" pitchFamily="49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bg2"/>
                </a:solidFill>
                <a:ea typeface="黑体" pitchFamily="49" charset="-122"/>
              </a:rPr>
              <a:t>码</a:t>
            </a:r>
            <a:endParaRPr lang="en-US" altLang="zh-CN" sz="1800">
              <a:solidFill>
                <a:schemeClr val="bg2"/>
              </a:solidFill>
              <a:ea typeface="黑体" pitchFamily="49" charset="-122"/>
            </a:endParaRPr>
          </a:p>
        </p:txBody>
      </p:sp>
      <p:sp>
        <p:nvSpPr>
          <p:cNvPr id="76813" name="Text Box 37"/>
          <p:cNvSpPr txBox="1">
            <a:spLocks noChangeArrowheads="1"/>
          </p:cNvSpPr>
          <p:nvPr/>
        </p:nvSpPr>
        <p:spPr bwMode="auto">
          <a:xfrm>
            <a:off x="2892425" y="2012950"/>
            <a:ext cx="11842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/>
              <a:t>Piglet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/>
              <a:t>Grammar</a:t>
            </a:r>
          </a:p>
        </p:txBody>
      </p:sp>
      <p:sp>
        <p:nvSpPr>
          <p:cNvPr id="76814" name="Text Box 38"/>
          <p:cNvSpPr txBox="1">
            <a:spLocks noChangeArrowheads="1"/>
          </p:cNvSpPr>
          <p:nvPr/>
        </p:nvSpPr>
        <p:spPr bwMode="auto">
          <a:xfrm>
            <a:off x="7059613" y="1989138"/>
            <a:ext cx="1976437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/>
              <a:t>MIPS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/>
              <a:t>Instruction Spec</a:t>
            </a:r>
          </a:p>
        </p:txBody>
      </p:sp>
      <p:sp>
        <p:nvSpPr>
          <p:cNvPr id="76815" name="Line 39"/>
          <p:cNvSpPr>
            <a:spLocks noChangeShapeType="1"/>
          </p:cNvSpPr>
          <p:nvPr/>
        </p:nvSpPr>
        <p:spPr bwMode="auto">
          <a:xfrm flipV="1">
            <a:off x="4859338" y="263683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16" name="Line 40"/>
          <p:cNvSpPr>
            <a:spLocks noChangeShapeType="1"/>
          </p:cNvSpPr>
          <p:nvPr/>
        </p:nvSpPr>
        <p:spPr bwMode="auto">
          <a:xfrm flipV="1">
            <a:off x="3635375" y="2708275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17" name="Rectangle 43"/>
          <p:cNvSpPr>
            <a:spLocks noChangeArrowheads="1"/>
          </p:cNvSpPr>
          <p:nvPr/>
        </p:nvSpPr>
        <p:spPr bwMode="auto">
          <a:xfrm>
            <a:off x="827088" y="4724400"/>
            <a:ext cx="865187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folHlink"/>
                </a:solidFill>
                <a:ea typeface="黑体" pitchFamily="49" charset="-122"/>
              </a:rPr>
              <a:t>语法树</a:t>
            </a:r>
            <a:endParaRPr lang="en-US" altLang="zh-CN" sz="1800">
              <a:solidFill>
                <a:schemeClr val="folHlink"/>
              </a:solidFill>
              <a:ea typeface="黑体" pitchFamily="49" charset="-122"/>
            </a:endParaRPr>
          </a:p>
        </p:txBody>
      </p:sp>
      <p:sp>
        <p:nvSpPr>
          <p:cNvPr id="76818" name="AutoShape 44"/>
          <p:cNvSpPr>
            <a:spLocks noChangeArrowheads="1"/>
          </p:cNvSpPr>
          <p:nvPr/>
        </p:nvSpPr>
        <p:spPr bwMode="auto">
          <a:xfrm>
            <a:off x="468313" y="4149725"/>
            <a:ext cx="287337" cy="215900"/>
          </a:xfrm>
          <a:prstGeom prst="rightArrow">
            <a:avLst>
              <a:gd name="adj1" fmla="val 50000"/>
              <a:gd name="adj2" fmla="val 33272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</p:txBody>
      </p:sp>
      <p:sp>
        <p:nvSpPr>
          <p:cNvPr id="76819" name="AutoShape 46"/>
          <p:cNvSpPr>
            <a:spLocks noChangeArrowheads="1"/>
          </p:cNvSpPr>
          <p:nvPr/>
        </p:nvSpPr>
        <p:spPr bwMode="auto">
          <a:xfrm>
            <a:off x="4068763" y="3860800"/>
            <a:ext cx="287337" cy="215900"/>
          </a:xfrm>
          <a:prstGeom prst="rightArrow">
            <a:avLst>
              <a:gd name="adj1" fmla="val 50000"/>
              <a:gd name="adj2" fmla="val 33272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</p:txBody>
      </p:sp>
      <p:sp>
        <p:nvSpPr>
          <p:cNvPr id="76820" name="AutoShape 48"/>
          <p:cNvSpPr>
            <a:spLocks noChangeArrowheads="1"/>
          </p:cNvSpPr>
          <p:nvPr/>
        </p:nvSpPr>
        <p:spPr bwMode="auto">
          <a:xfrm>
            <a:off x="1020763" y="1844675"/>
            <a:ext cx="1657350" cy="1079500"/>
          </a:xfrm>
          <a:prstGeom prst="cube">
            <a:avLst>
              <a:gd name="adj" fmla="val 38528"/>
            </a:avLst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bg2"/>
                </a:solidFill>
              </a:rPr>
              <a:t>JavaCC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bg2"/>
                </a:solidFill>
              </a:rPr>
              <a:t>(JJTree)</a:t>
            </a:r>
          </a:p>
        </p:txBody>
      </p:sp>
      <p:sp>
        <p:nvSpPr>
          <p:cNvPr id="76821" name="Line 52"/>
          <p:cNvSpPr>
            <a:spLocks noChangeShapeType="1"/>
          </p:cNvSpPr>
          <p:nvPr/>
        </p:nvSpPr>
        <p:spPr bwMode="auto">
          <a:xfrm flipH="1" flipV="1">
            <a:off x="1236663" y="2852738"/>
            <a:ext cx="1587" cy="7191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22" name="Text Box 54"/>
          <p:cNvSpPr txBox="1">
            <a:spLocks noChangeArrowheads="1"/>
          </p:cNvSpPr>
          <p:nvPr/>
        </p:nvSpPr>
        <p:spPr bwMode="auto">
          <a:xfrm>
            <a:off x="1476375" y="2852738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ea typeface="华文新魏" pitchFamily="2" charset="-122"/>
              </a:rPr>
              <a:t>自动生成</a:t>
            </a:r>
            <a:endParaRPr lang="en-US" altLang="zh-CN" sz="2000">
              <a:ea typeface="华文新魏" pitchFamily="2" charset="-122"/>
            </a:endParaRPr>
          </a:p>
        </p:txBody>
      </p:sp>
      <p:sp>
        <p:nvSpPr>
          <p:cNvPr id="76823" name="Line 55"/>
          <p:cNvSpPr>
            <a:spLocks noChangeShapeType="1"/>
          </p:cNvSpPr>
          <p:nvPr/>
        </p:nvSpPr>
        <p:spPr bwMode="auto">
          <a:xfrm>
            <a:off x="2916238" y="3284538"/>
            <a:ext cx="0" cy="18716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24" name="AutoShape 56"/>
          <p:cNvSpPr>
            <a:spLocks noChangeArrowheads="1"/>
          </p:cNvSpPr>
          <p:nvPr/>
        </p:nvSpPr>
        <p:spPr bwMode="auto">
          <a:xfrm>
            <a:off x="2771775" y="3860800"/>
            <a:ext cx="287338" cy="215900"/>
          </a:xfrm>
          <a:prstGeom prst="rightArrow">
            <a:avLst>
              <a:gd name="adj1" fmla="val 50000"/>
              <a:gd name="adj2" fmla="val 33272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</p:txBody>
      </p:sp>
      <p:sp>
        <p:nvSpPr>
          <p:cNvPr id="76825" name="Rectangle 69"/>
          <p:cNvSpPr>
            <a:spLocks noChangeArrowheads="1"/>
          </p:cNvSpPr>
          <p:nvPr/>
        </p:nvSpPr>
        <p:spPr bwMode="auto">
          <a:xfrm>
            <a:off x="1835150" y="4724400"/>
            <a:ext cx="9366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FFFF00"/>
                </a:solidFill>
              </a:rPr>
              <a:t>符号表</a:t>
            </a:r>
            <a:endParaRPr lang="en-US" altLang="zh-CN" sz="1800" b="1">
              <a:solidFill>
                <a:srgbClr val="FFFF00"/>
              </a:solidFill>
            </a:endParaRPr>
          </a:p>
        </p:txBody>
      </p:sp>
      <p:sp>
        <p:nvSpPr>
          <p:cNvPr id="76826" name="Rectangle 70"/>
          <p:cNvSpPr>
            <a:spLocks noChangeArrowheads="1"/>
          </p:cNvSpPr>
          <p:nvPr/>
        </p:nvSpPr>
        <p:spPr bwMode="auto">
          <a:xfrm>
            <a:off x="2987675" y="4724400"/>
            <a:ext cx="1150938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rgbClr val="FFFF00"/>
                </a:solidFill>
              </a:rPr>
              <a:t>Piglet</a:t>
            </a:r>
            <a:r>
              <a:rPr lang="zh-CN" altLang="en-US" sz="1600" b="1">
                <a:solidFill>
                  <a:srgbClr val="FFFF00"/>
                </a:solidFill>
              </a:rPr>
              <a:t>代码</a:t>
            </a:r>
            <a:endParaRPr lang="en-US" altLang="zh-CN" sz="1600" b="1">
              <a:solidFill>
                <a:srgbClr val="FFFF00"/>
              </a:solidFill>
            </a:endParaRPr>
          </a:p>
        </p:txBody>
      </p:sp>
      <p:sp>
        <p:nvSpPr>
          <p:cNvPr id="76827" name="Text Box 71"/>
          <p:cNvSpPr txBox="1">
            <a:spLocks noChangeArrowheads="1"/>
          </p:cNvSpPr>
          <p:nvPr/>
        </p:nvSpPr>
        <p:spPr bwMode="auto">
          <a:xfrm>
            <a:off x="4260850" y="1989138"/>
            <a:ext cx="11842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/>
              <a:t>Spiglet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/>
              <a:t>Grammar</a:t>
            </a:r>
          </a:p>
        </p:txBody>
      </p:sp>
      <p:sp>
        <p:nvSpPr>
          <p:cNvPr id="76828" name="AutoShape 72"/>
          <p:cNvSpPr>
            <a:spLocks noChangeArrowheads="1"/>
          </p:cNvSpPr>
          <p:nvPr/>
        </p:nvSpPr>
        <p:spPr bwMode="auto">
          <a:xfrm>
            <a:off x="4429125" y="3429000"/>
            <a:ext cx="1006475" cy="1152525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ea typeface="华文新魏" pitchFamily="2" charset="-122"/>
              </a:rPr>
              <a:t>Spiglet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ea typeface="华文新魏" pitchFamily="2" charset="-122"/>
              </a:rPr>
              <a:t>代码</a:t>
            </a:r>
            <a:endParaRPr lang="en-US" altLang="zh-CN" sz="2400" b="1">
              <a:solidFill>
                <a:srgbClr val="FFFF00"/>
              </a:solidFill>
              <a:ea typeface="华文新魏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ea typeface="华文新魏" pitchFamily="2" charset="-122"/>
              </a:rPr>
              <a:t>生成</a:t>
            </a:r>
            <a:endParaRPr lang="en-US" altLang="zh-CN" sz="2400" b="1">
              <a:solidFill>
                <a:srgbClr val="FFFF00"/>
              </a:solidFill>
              <a:ea typeface="华文新魏" pitchFamily="2" charset="-122"/>
            </a:endParaRPr>
          </a:p>
        </p:txBody>
      </p:sp>
      <p:sp>
        <p:nvSpPr>
          <p:cNvPr id="76829" name="Line 73"/>
          <p:cNvSpPr>
            <a:spLocks noChangeShapeType="1"/>
          </p:cNvSpPr>
          <p:nvPr/>
        </p:nvSpPr>
        <p:spPr bwMode="auto">
          <a:xfrm>
            <a:off x="1835150" y="148431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30" name="Rectangle 74"/>
          <p:cNvSpPr>
            <a:spLocks noChangeArrowheads="1"/>
          </p:cNvSpPr>
          <p:nvPr/>
        </p:nvSpPr>
        <p:spPr bwMode="auto">
          <a:xfrm>
            <a:off x="4284663" y="4724400"/>
            <a:ext cx="1223962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rgbClr val="FFFF00"/>
                </a:solidFill>
              </a:rPr>
              <a:t>Spiglet</a:t>
            </a:r>
            <a:r>
              <a:rPr lang="zh-CN" altLang="en-US" sz="1600" b="1">
                <a:solidFill>
                  <a:srgbClr val="FFFF00"/>
                </a:solidFill>
              </a:rPr>
              <a:t>代码</a:t>
            </a:r>
            <a:endParaRPr lang="en-US" altLang="zh-CN" sz="1600" b="1">
              <a:solidFill>
                <a:srgbClr val="FFFF00"/>
              </a:solidFill>
            </a:endParaRPr>
          </a:p>
        </p:txBody>
      </p:sp>
      <p:sp>
        <p:nvSpPr>
          <p:cNvPr id="76831" name="AutoShape 75"/>
          <p:cNvSpPr>
            <a:spLocks noChangeArrowheads="1"/>
          </p:cNvSpPr>
          <p:nvPr/>
        </p:nvSpPr>
        <p:spPr bwMode="auto">
          <a:xfrm>
            <a:off x="6011863" y="3429000"/>
            <a:ext cx="1006475" cy="1152525"/>
          </a:xfrm>
          <a:prstGeom prst="flowChartAlternateProcess">
            <a:avLst/>
          </a:prstGeom>
          <a:solidFill>
            <a:srgbClr val="FFFF00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ea typeface="华文新魏" pitchFamily="2" charset="-122"/>
              </a:rPr>
              <a:t>Kanga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ea typeface="华文新魏" pitchFamily="2" charset="-122"/>
              </a:rPr>
              <a:t>代码</a:t>
            </a:r>
            <a:endParaRPr lang="en-US" altLang="zh-CN" sz="2400" b="1" dirty="0">
              <a:solidFill>
                <a:srgbClr val="FF0000"/>
              </a:solidFill>
              <a:ea typeface="华文新魏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ea typeface="华文新魏" pitchFamily="2" charset="-122"/>
              </a:rPr>
              <a:t>生成</a:t>
            </a:r>
            <a:endParaRPr lang="en-US" altLang="zh-CN" sz="2400" b="1" dirty="0">
              <a:solidFill>
                <a:srgbClr val="FF0000"/>
              </a:solidFill>
              <a:ea typeface="华文新魏" pitchFamily="2" charset="-122"/>
            </a:endParaRPr>
          </a:p>
        </p:txBody>
      </p:sp>
      <p:sp>
        <p:nvSpPr>
          <p:cNvPr id="76832" name="Line 77"/>
          <p:cNvSpPr>
            <a:spLocks noChangeShapeType="1"/>
          </p:cNvSpPr>
          <p:nvPr/>
        </p:nvSpPr>
        <p:spPr bwMode="auto">
          <a:xfrm>
            <a:off x="4211638" y="3284538"/>
            <a:ext cx="0" cy="18716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33" name="Line 78"/>
          <p:cNvSpPr>
            <a:spLocks noChangeShapeType="1"/>
          </p:cNvSpPr>
          <p:nvPr/>
        </p:nvSpPr>
        <p:spPr bwMode="auto">
          <a:xfrm>
            <a:off x="5795963" y="3284538"/>
            <a:ext cx="0" cy="18716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34" name="Line 79"/>
          <p:cNvSpPr>
            <a:spLocks noChangeShapeType="1"/>
          </p:cNvSpPr>
          <p:nvPr/>
        </p:nvSpPr>
        <p:spPr bwMode="auto">
          <a:xfrm>
            <a:off x="7380288" y="3284538"/>
            <a:ext cx="0" cy="18716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35" name="AutoShape 80"/>
          <p:cNvSpPr>
            <a:spLocks noChangeArrowheads="1"/>
          </p:cNvSpPr>
          <p:nvPr/>
        </p:nvSpPr>
        <p:spPr bwMode="auto">
          <a:xfrm>
            <a:off x="5653088" y="3860800"/>
            <a:ext cx="287337" cy="215900"/>
          </a:xfrm>
          <a:prstGeom prst="rightArrow">
            <a:avLst>
              <a:gd name="adj1" fmla="val 50000"/>
              <a:gd name="adj2" fmla="val 33272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</p:txBody>
      </p:sp>
      <p:sp>
        <p:nvSpPr>
          <p:cNvPr id="76836" name="AutoShape 81"/>
          <p:cNvSpPr>
            <a:spLocks noChangeArrowheads="1"/>
          </p:cNvSpPr>
          <p:nvPr/>
        </p:nvSpPr>
        <p:spPr bwMode="auto">
          <a:xfrm>
            <a:off x="7237413" y="3860800"/>
            <a:ext cx="287337" cy="215900"/>
          </a:xfrm>
          <a:prstGeom prst="rightArrow">
            <a:avLst>
              <a:gd name="adj1" fmla="val 50000"/>
              <a:gd name="adj2" fmla="val 33272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</p:txBody>
      </p:sp>
      <p:sp>
        <p:nvSpPr>
          <p:cNvPr id="76837" name="AutoShape 82"/>
          <p:cNvSpPr>
            <a:spLocks noChangeArrowheads="1"/>
          </p:cNvSpPr>
          <p:nvPr/>
        </p:nvSpPr>
        <p:spPr bwMode="auto">
          <a:xfrm>
            <a:off x="4284663" y="5516563"/>
            <a:ext cx="1150937" cy="865187"/>
          </a:xfrm>
          <a:prstGeom prst="cube">
            <a:avLst>
              <a:gd name="adj" fmla="val 25319"/>
            </a:avLst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bg2"/>
                </a:solidFill>
                <a:ea typeface="华文新魏" pitchFamily="2" charset="-122"/>
              </a:rPr>
              <a:t>Spiglet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ea typeface="华文新魏" pitchFamily="2" charset="-122"/>
              </a:rPr>
              <a:t>解释器</a:t>
            </a:r>
            <a:endParaRPr lang="en-US" altLang="zh-CN" sz="2000">
              <a:solidFill>
                <a:schemeClr val="bg2"/>
              </a:solidFill>
              <a:ea typeface="华文新魏" pitchFamily="2" charset="-122"/>
            </a:endParaRPr>
          </a:p>
        </p:txBody>
      </p:sp>
      <p:sp>
        <p:nvSpPr>
          <p:cNvPr id="76838" name="AutoShape 83"/>
          <p:cNvSpPr>
            <a:spLocks noChangeArrowheads="1"/>
          </p:cNvSpPr>
          <p:nvPr/>
        </p:nvSpPr>
        <p:spPr bwMode="auto">
          <a:xfrm>
            <a:off x="5867400" y="5516563"/>
            <a:ext cx="1150938" cy="865187"/>
          </a:xfrm>
          <a:prstGeom prst="cube">
            <a:avLst>
              <a:gd name="adj" fmla="val 25319"/>
            </a:avLst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bg2"/>
                </a:solidFill>
                <a:ea typeface="华文新魏" pitchFamily="2" charset="-122"/>
              </a:rPr>
              <a:t>Kanga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ea typeface="华文新魏" pitchFamily="2" charset="-122"/>
              </a:rPr>
              <a:t>解释器</a:t>
            </a:r>
            <a:endParaRPr lang="en-US" altLang="zh-CN" sz="2000">
              <a:solidFill>
                <a:schemeClr val="bg2"/>
              </a:solidFill>
              <a:ea typeface="华文新魏" pitchFamily="2" charset="-122"/>
            </a:endParaRPr>
          </a:p>
        </p:txBody>
      </p:sp>
      <p:sp>
        <p:nvSpPr>
          <p:cNvPr id="76839" name="Line 84"/>
          <p:cNvSpPr>
            <a:spLocks noChangeShapeType="1"/>
          </p:cNvSpPr>
          <p:nvPr/>
        </p:nvSpPr>
        <p:spPr bwMode="auto">
          <a:xfrm flipV="1">
            <a:off x="4859338" y="51577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40" name="Rectangle 85"/>
          <p:cNvSpPr>
            <a:spLocks noChangeArrowheads="1"/>
          </p:cNvSpPr>
          <p:nvPr/>
        </p:nvSpPr>
        <p:spPr bwMode="auto">
          <a:xfrm>
            <a:off x="6011863" y="4724400"/>
            <a:ext cx="1223962" cy="3460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Kanga</a:t>
            </a:r>
            <a:r>
              <a:rPr lang="zh-CN" altLang="en-US" sz="1600" b="1">
                <a:solidFill>
                  <a:srgbClr val="FF0000"/>
                </a:solidFill>
              </a:rPr>
              <a:t>代码</a:t>
            </a:r>
            <a:endParaRPr lang="en-US" altLang="zh-CN" sz="1600" b="1">
              <a:solidFill>
                <a:srgbClr val="FF0000"/>
              </a:solidFill>
            </a:endParaRPr>
          </a:p>
        </p:txBody>
      </p:sp>
      <p:sp>
        <p:nvSpPr>
          <p:cNvPr id="76841" name="Rectangle 86"/>
          <p:cNvSpPr>
            <a:spLocks noChangeArrowheads="1"/>
          </p:cNvSpPr>
          <p:nvPr/>
        </p:nvSpPr>
        <p:spPr bwMode="auto">
          <a:xfrm>
            <a:off x="7524750" y="4724400"/>
            <a:ext cx="1223963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rgbClr val="FFFF00"/>
                </a:solidFill>
              </a:rPr>
              <a:t>Mips </a:t>
            </a:r>
            <a:r>
              <a:rPr lang="zh-CN" altLang="en-US" sz="1600" b="1">
                <a:solidFill>
                  <a:srgbClr val="FFFF00"/>
                </a:solidFill>
              </a:rPr>
              <a:t>代码</a:t>
            </a:r>
            <a:endParaRPr lang="en-US" altLang="zh-CN" sz="1600" b="1">
              <a:solidFill>
                <a:srgbClr val="FFFF00"/>
              </a:solidFill>
            </a:endParaRPr>
          </a:p>
        </p:txBody>
      </p:sp>
      <p:sp>
        <p:nvSpPr>
          <p:cNvPr id="76842" name="Line 87"/>
          <p:cNvSpPr>
            <a:spLocks noChangeShapeType="1"/>
          </p:cNvSpPr>
          <p:nvPr/>
        </p:nvSpPr>
        <p:spPr bwMode="auto">
          <a:xfrm flipV="1">
            <a:off x="6516688" y="51577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43" name="Text Box 88"/>
          <p:cNvSpPr txBox="1">
            <a:spLocks noChangeArrowheads="1"/>
          </p:cNvSpPr>
          <p:nvPr/>
        </p:nvSpPr>
        <p:spPr bwMode="auto">
          <a:xfrm>
            <a:off x="5724525" y="1989138"/>
            <a:ext cx="11842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/>
              <a:t>Kanga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/>
              <a:t>Grammar</a:t>
            </a:r>
          </a:p>
        </p:txBody>
      </p:sp>
      <p:sp>
        <p:nvSpPr>
          <p:cNvPr id="76844" name="Line 89"/>
          <p:cNvSpPr>
            <a:spLocks noChangeShapeType="1"/>
          </p:cNvSpPr>
          <p:nvPr/>
        </p:nvSpPr>
        <p:spPr bwMode="auto">
          <a:xfrm flipV="1">
            <a:off x="6300788" y="2708275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45" name="Line 90"/>
          <p:cNvSpPr>
            <a:spLocks noChangeShapeType="1"/>
          </p:cNvSpPr>
          <p:nvPr/>
        </p:nvSpPr>
        <p:spPr bwMode="auto">
          <a:xfrm flipV="1">
            <a:off x="8027988" y="2708275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3389" name="Text Box 93"/>
          <p:cNvSpPr txBox="1">
            <a:spLocks noChangeArrowheads="1"/>
          </p:cNvSpPr>
          <p:nvPr/>
        </p:nvSpPr>
        <p:spPr bwMode="auto">
          <a:xfrm>
            <a:off x="5724525" y="6465888"/>
            <a:ext cx="1335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>
                <a:latin typeface="Times New Roman" charset="0"/>
                <a:ea typeface="宋体" charset="0"/>
              </a:rPr>
              <a:t>寄存器分配</a:t>
            </a:r>
            <a:endParaRPr lang="en-US" altLang="zh-CN" sz="1800" b="1">
              <a:latin typeface="Times New Roman" charset="0"/>
              <a:ea typeface="宋体" charset="0"/>
            </a:endParaRPr>
          </a:p>
        </p:txBody>
      </p:sp>
      <p:sp>
        <p:nvSpPr>
          <p:cNvPr id="183390" name="Text Box 94"/>
          <p:cNvSpPr txBox="1">
            <a:spLocks noChangeArrowheads="1"/>
          </p:cNvSpPr>
          <p:nvPr/>
        </p:nvSpPr>
        <p:spPr bwMode="auto">
          <a:xfrm>
            <a:off x="7427913" y="6478588"/>
            <a:ext cx="1104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800" b="1" smtClean="0"/>
              <a:t>调用堆栈</a:t>
            </a:r>
            <a:endParaRPr lang="en-US" altLang="zh-CN" sz="1800" b="1" smtClean="0"/>
          </a:p>
        </p:txBody>
      </p:sp>
    </p:spTree>
    <p:extLst>
      <p:ext uri="{BB962C8B-B14F-4D97-AF65-F5344CB8AC3E}">
        <p14:creationId xmlns:p14="http://schemas.microsoft.com/office/powerpoint/2010/main" val="344068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48" name="Rectangle 20"/>
          <p:cNvSpPr>
            <a:spLocks noGrp="1" noChangeArrowheads="1"/>
          </p:cNvSpPr>
          <p:nvPr>
            <p:ph type="title"/>
          </p:nvPr>
        </p:nvSpPr>
        <p:spPr>
          <a:xfrm>
            <a:off x="2195513" y="1376363"/>
            <a:ext cx="5256212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最有特色的一步！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6152" name="Text Box 24"/>
          <p:cNvSpPr txBox="1">
            <a:spLocks noChangeArrowheads="1"/>
          </p:cNvSpPr>
          <p:nvPr/>
        </p:nvSpPr>
        <p:spPr bwMode="auto">
          <a:xfrm>
            <a:off x="788988" y="3141663"/>
            <a:ext cx="760015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b="1" smtClean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挑战多，自由度大</a:t>
            </a:r>
          </a:p>
          <a:p>
            <a:pPr eaLnBrk="1" hangingPunct="1">
              <a:defRPr/>
            </a:pPr>
            <a:r>
              <a:rPr lang="zh-CN" altLang="en-US" sz="3200" b="1" smtClean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鼓励在教学网上讨论、交流、互相帮助！</a:t>
            </a:r>
            <a:endParaRPr lang="en-US" altLang="zh-CN" sz="3200" b="1" smtClean="0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sz="3200" b="1" smtClean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尤其是帮助其他同学解决问题的回复！</a:t>
            </a:r>
            <a:endParaRPr lang="en-US" altLang="zh-CN" sz="3200" b="1" smtClean="0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193059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4450"/>
            <a:ext cx="6046415" cy="72025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Kanga</a:t>
            </a:r>
            <a:r>
              <a:rPr lang="zh-CN" altLang="en-US" sz="3200" dirty="0" smtClean="0"/>
              <a:t>代码语法</a:t>
            </a:r>
            <a:endParaRPr lang="en-US" altLang="zh-CN" sz="3200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0" y="980728"/>
            <a:ext cx="9036496" cy="5877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69900" marR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32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908050" marR="0" indent="-436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8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304925" marR="0" indent="-395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24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93863" marR="0" indent="-387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93913" marR="0" indent="-398463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§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Goal		::= "MAIN" 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"[" </a:t>
            </a:r>
            <a:r>
              <a:rPr lang="en-US" altLang="zh-CN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IntegerLiteral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"]" </a:t>
            </a:r>
            <a:endParaRPr lang="en-US" altLang="zh-CN" sz="18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"[" </a:t>
            </a:r>
            <a:r>
              <a:rPr lang="en-US" altLang="zh-CN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IntegerLiteral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"]" "[" </a:t>
            </a:r>
            <a:r>
              <a:rPr lang="en-US" altLang="zh-CN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IntegerLiteral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"]"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CN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"END" ( </a:t>
            </a:r>
            <a:r>
              <a:rPr lang="en-US" altLang="zh-CN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)* &lt;EOF&gt;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::= ( ( </a:t>
            </a:r>
            <a:r>
              <a:rPr lang="en-US" altLang="zh-CN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)? </a:t>
            </a:r>
            <a:r>
              <a:rPr lang="en-US" altLang="zh-CN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)*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	::= </a:t>
            </a:r>
            <a:r>
              <a:rPr lang="en-US" altLang="zh-CN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"[" </a:t>
            </a: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IntegerLiteral</a:t>
            </a:r>
            <a:r>
              <a:rPr lang="en-US" altLang="zh-CN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"]"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"[" </a:t>
            </a:r>
            <a:r>
              <a:rPr lang="en-US" altLang="zh-CN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IntegerLiteral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"]" "[" </a:t>
            </a:r>
            <a:r>
              <a:rPr lang="en-US" altLang="zh-CN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IntegerLiteral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"]" </a:t>
            </a:r>
            <a:r>
              <a:rPr lang="en-US" altLang="zh-CN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"END" </a:t>
            </a:r>
            <a:endParaRPr lang="en-US" altLang="zh-CN" sz="18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::= </a:t>
            </a:r>
            <a:r>
              <a:rPr lang="en-US" altLang="zh-CN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NoOpStmt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zh-CN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ErrorStmt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zh-CN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CJumpStmt</a:t>
            </a:r>
            <a:endParaRPr lang="en-US" altLang="zh-CN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| </a:t>
            </a:r>
            <a:r>
              <a:rPr lang="en-US" altLang="zh-CN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JumpStmt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zh-CN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HStoreStmt</a:t>
            </a:r>
            <a:r>
              <a:rPr lang="en-US" altLang="zh-CN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zh-CN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HLoadStmt</a:t>
            </a:r>
            <a:endParaRPr lang="en-US" altLang="zh-CN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| </a:t>
            </a:r>
            <a:r>
              <a:rPr lang="en-US" altLang="zh-CN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MoveStmt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zh-CN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PrintStmt</a:t>
            </a:r>
            <a:endParaRPr lang="en-US" altLang="zh-CN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zh-CN" sz="18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ALoadStmt</a:t>
            </a:r>
            <a:r>
              <a:rPr lang="en-US" altLang="zh-CN" sz="1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lang="en-US" altLang="zh-CN" sz="18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AstoreStmt</a:t>
            </a:r>
            <a:r>
              <a:rPr lang="en-US" altLang="zh-CN" sz="1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lang="en-US" altLang="zh-CN" sz="18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PassArgStmt</a:t>
            </a:r>
            <a:r>
              <a:rPr lang="en-US" altLang="zh-CN" sz="1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lang="en-US" altLang="zh-CN" sz="18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CallStmt</a:t>
            </a:r>
            <a:endParaRPr lang="en-US" altLang="zh-CN" sz="18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NoOpStmt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::= "NOOP"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ErrorStmt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::= "ERROR"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CJumpStmt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::= "CJUMP" </a:t>
            </a:r>
            <a:r>
              <a:rPr lang="en-US" altLang="zh-CN" sz="18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JumpStmt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::= "JUMP" </a:t>
            </a:r>
            <a:r>
              <a:rPr lang="en-US" altLang="zh-CN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HStoreStmt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::= "HSTORE" </a:t>
            </a:r>
            <a:r>
              <a:rPr lang="en-US" altLang="zh-CN" sz="18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zh-CN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IntegerLiteral</a:t>
            </a:r>
            <a:r>
              <a:rPr lang="en-US" altLang="zh-CN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endParaRPr lang="en-US" altLang="zh-CN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HLoadStmt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::= "HLOAD" </a:t>
            </a:r>
            <a:r>
              <a:rPr lang="en-US" altLang="zh-CN" sz="18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zh-CN" sz="1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zh-CN" sz="1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IntegerLiteral</a:t>
            </a:r>
            <a:endParaRPr lang="en-US" altLang="zh-CN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MoveStmt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::= "MOVE" </a:t>
            </a:r>
            <a:r>
              <a:rPr lang="en-US" altLang="zh-CN" sz="18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zh-CN" sz="1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endParaRPr lang="en-US" altLang="zh-CN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PrintStmt</a:t>
            </a:r>
            <a:r>
              <a:rPr lang="en-US" altLang="zh-CN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::= "PRINT" </a:t>
            </a:r>
            <a:r>
              <a:rPr lang="en-US" altLang="zh-CN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SimpleExp</a:t>
            </a:r>
            <a:endParaRPr lang="en-US" altLang="zh-C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78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95000"/>
              </a:lnSpc>
              <a:buNone/>
            </a:pP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5000"/>
              </a:lnSpc>
              <a:buNone/>
            </a:pP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::=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SimpleExp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  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Call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  </a:t>
            </a:r>
            <a:r>
              <a:rPr lang="en-US" altLang="zh-CN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HAllocate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  </a:t>
            </a:r>
            <a:r>
              <a:rPr lang="en-US" altLang="zh-CN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BinOp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StmtExp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::= "BEGIN"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"RETURN"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SimpleExp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"END"</a:t>
            </a: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		::= "CALL"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SimpleExp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"(" (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)* ")"</a:t>
            </a: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HAllocate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 "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HALLOCATE"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SimpleExp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BinOp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SimpleExp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	</a:t>
            </a:r>
            <a:r>
              <a:rPr lang="en-US" altLang="zh-CN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 "LT" | 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PLUS" | "MINUS" | 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TIMES“</a:t>
            </a: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5000"/>
              </a:lnSpc>
              <a:buNone/>
            </a:pPr>
            <a:endParaRPr lang="en-US" altLang="zh-CN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5000"/>
              </a:lnSpc>
              <a:buNone/>
            </a:pP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SimpleTemp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::=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		::= "TEMP"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IntegerLiteral</a:t>
            </a:r>
            <a:endParaRPr lang="en-US" altLang="zh-CN" b="1" strike="sngStrike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 &lt;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IDENTIFIER</a:t>
            </a:r>
            <a:r>
              <a:rPr lang="en-US" altLang="zh-CN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IntegerLiteral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 &lt;</a:t>
            </a:r>
            <a:r>
              <a:rPr lang="en-US" altLang="zh-C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INTEGER_LITERAL&gt;</a:t>
            </a:r>
          </a:p>
          <a:p>
            <a:pPr eaLnBrk="1" hangingPunct="1">
              <a:lnSpc>
                <a:spcPct val="95000"/>
              </a:lnSpc>
              <a:buNone/>
            </a:pPr>
            <a:endParaRPr lang="en-US" altLang="zh-CN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4450"/>
            <a:ext cx="6046415" cy="72025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 err="1"/>
              <a:t>Spiglet</a:t>
            </a:r>
            <a:r>
              <a:rPr lang="zh-CN" altLang="en-US" sz="3200" dirty="0"/>
              <a:t>代码语法（续）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51265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北京大学2013年职称晋升申请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北京大学2013年职称晋升申请</Template>
  <TotalTime>3377</TotalTime>
  <Words>7200</Words>
  <Application>Microsoft Office PowerPoint</Application>
  <PresentationFormat>全屏显示(4:3)</PresentationFormat>
  <Paragraphs>1401</Paragraphs>
  <Slides>76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77" baseType="lpstr">
      <vt:lpstr>北京大学2013年职称晋升申请</vt:lpstr>
      <vt:lpstr>Kanga 代码生成</vt:lpstr>
      <vt:lpstr>内容</vt:lpstr>
      <vt:lpstr>一、Kanga 语言特点</vt:lpstr>
      <vt:lpstr>PowerPoint 演示文稿</vt:lpstr>
      <vt:lpstr>PowerPoint 演示文稿</vt:lpstr>
      <vt:lpstr>PowerPoint 演示文稿</vt:lpstr>
      <vt:lpstr>Spiglet代码语法</vt:lpstr>
      <vt:lpstr>Kanga代码语法</vt:lpstr>
      <vt:lpstr>Spiglet代码语法（续）</vt:lpstr>
      <vt:lpstr>Kanga代码语法（续）</vt:lpstr>
      <vt:lpstr>从 Spiglet到Kanga代码的映射例子</vt:lpstr>
      <vt:lpstr>PowerPoint 演示文稿</vt:lpstr>
      <vt:lpstr>二、活性（Liveness）分析</vt:lpstr>
      <vt:lpstr>PowerPoint 演示文稿</vt:lpstr>
      <vt:lpstr>一个例子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三、寄存器分配</vt:lpstr>
      <vt:lpstr>基于图染色的算法</vt:lpstr>
      <vt:lpstr>着色效果：例子</vt:lpstr>
      <vt:lpstr>着色算法( 设寄存器数目为K=2)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着色失败？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溢出（Spilling）</vt:lpstr>
      <vt:lpstr>溢出代码</vt:lpstr>
      <vt:lpstr>重写代码</vt:lpstr>
      <vt:lpstr>预先着色节点</vt:lpstr>
      <vt:lpstr>优化 MOVE 语句</vt:lpstr>
      <vt:lpstr>合并</vt:lpstr>
      <vt:lpstr>考虑“合并”的分配过程</vt:lpstr>
      <vt:lpstr>算法总结</vt:lpstr>
      <vt:lpstr>线性扫描寄存器分配算法</vt:lpstr>
      <vt:lpstr>线性扫描算法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四、实现注意事项</vt:lpstr>
      <vt:lpstr>PowerPoint 演示文稿</vt:lpstr>
      <vt:lpstr>PowerPoint 演示文稿</vt:lpstr>
      <vt:lpstr>最有特色的一步！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实习课程讲义</dc:title>
  <dc:creator>Xianhua</dc:creator>
  <cp:lastModifiedBy>SchrodingerCat</cp:lastModifiedBy>
  <cp:revision>122</cp:revision>
  <dcterms:created xsi:type="dcterms:W3CDTF">2013-05-07T02:27:45Z</dcterms:created>
  <dcterms:modified xsi:type="dcterms:W3CDTF">2016-12-09T10:49:53Z</dcterms:modified>
</cp:coreProperties>
</file>